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8"/>
  </p:notesMasterIdLst>
  <p:handoutMasterIdLst>
    <p:handoutMasterId r:id="rId129"/>
  </p:handoutMasterIdLst>
  <p:sldIdLst>
    <p:sldId id="258" r:id="rId2"/>
    <p:sldId id="458" r:id="rId3"/>
    <p:sldId id="394" r:id="rId4"/>
    <p:sldId id="395" r:id="rId5"/>
    <p:sldId id="313" r:id="rId6"/>
    <p:sldId id="260" r:id="rId7"/>
    <p:sldId id="264" r:id="rId8"/>
    <p:sldId id="358" r:id="rId9"/>
    <p:sldId id="465" r:id="rId10"/>
    <p:sldId id="265" r:id="rId11"/>
    <p:sldId id="267" r:id="rId12"/>
    <p:sldId id="268" r:id="rId13"/>
    <p:sldId id="269" r:id="rId14"/>
    <p:sldId id="344" r:id="rId15"/>
    <p:sldId id="439" r:id="rId16"/>
    <p:sldId id="343" r:id="rId17"/>
    <p:sldId id="466" r:id="rId18"/>
    <p:sldId id="396" r:id="rId19"/>
    <p:sldId id="397" r:id="rId20"/>
    <p:sldId id="398" r:id="rId21"/>
    <p:sldId id="273" r:id="rId22"/>
    <p:sldId id="399" r:id="rId23"/>
    <p:sldId id="400" r:id="rId24"/>
    <p:sldId id="401" r:id="rId25"/>
    <p:sldId id="355" r:id="rId26"/>
    <p:sldId id="357" r:id="rId27"/>
    <p:sldId id="430" r:id="rId28"/>
    <p:sldId id="446" r:id="rId29"/>
    <p:sldId id="402" r:id="rId30"/>
    <p:sldId id="403" r:id="rId31"/>
    <p:sldId id="375" r:id="rId32"/>
    <p:sldId id="320" r:id="rId33"/>
    <p:sldId id="467" r:id="rId34"/>
    <p:sldId id="271" r:id="rId35"/>
    <p:sldId id="459" r:id="rId36"/>
    <p:sldId id="468" r:id="rId37"/>
    <p:sldId id="270" r:id="rId38"/>
    <p:sldId id="404" r:id="rId39"/>
    <p:sldId id="406" r:id="rId40"/>
    <p:sldId id="405" r:id="rId41"/>
    <p:sldId id="348" r:id="rId42"/>
    <p:sldId id="407" r:id="rId43"/>
    <p:sldId id="276" r:id="rId44"/>
    <p:sldId id="434" r:id="rId45"/>
    <p:sldId id="408" r:id="rId46"/>
    <p:sldId id="469" r:id="rId47"/>
    <p:sldId id="277" r:id="rId48"/>
    <p:sldId id="432" r:id="rId49"/>
    <p:sldId id="296" r:id="rId50"/>
    <p:sldId id="447" r:id="rId51"/>
    <p:sldId id="417" r:id="rId52"/>
    <p:sldId id="278" r:id="rId53"/>
    <p:sldId id="319" r:id="rId54"/>
    <p:sldId id="409" r:id="rId55"/>
    <p:sldId id="410" r:id="rId56"/>
    <p:sldId id="411" r:id="rId57"/>
    <p:sldId id="412" r:id="rId58"/>
    <p:sldId id="413" r:id="rId59"/>
    <p:sldId id="414" r:id="rId60"/>
    <p:sldId id="415" r:id="rId61"/>
    <p:sldId id="425" r:id="rId62"/>
    <p:sldId id="442" r:id="rId63"/>
    <p:sldId id="443" r:id="rId64"/>
    <p:sldId id="441" r:id="rId65"/>
    <p:sldId id="470" r:id="rId66"/>
    <p:sldId id="418" r:id="rId67"/>
    <p:sldId id="424" r:id="rId68"/>
    <p:sldId id="279" r:id="rId69"/>
    <p:sldId id="419" r:id="rId70"/>
    <p:sldId id="448" r:id="rId71"/>
    <p:sldId id="420" r:id="rId72"/>
    <p:sldId id="307" r:id="rId73"/>
    <p:sldId id="312" r:id="rId74"/>
    <p:sldId id="431" r:id="rId75"/>
    <p:sldId id="286" r:id="rId76"/>
    <p:sldId id="471" r:id="rId77"/>
    <p:sldId id="359" r:id="rId78"/>
    <p:sldId id="360" r:id="rId79"/>
    <p:sldId id="361" r:id="rId80"/>
    <p:sldId id="362" r:id="rId81"/>
    <p:sldId id="422" r:id="rId82"/>
    <p:sldId id="364" r:id="rId83"/>
    <p:sldId id="373" r:id="rId84"/>
    <p:sldId id="366" r:id="rId85"/>
    <p:sldId id="369" r:id="rId86"/>
    <p:sldId id="370" r:id="rId87"/>
    <p:sldId id="423" r:id="rId88"/>
    <p:sldId id="372" r:id="rId89"/>
    <p:sldId id="388" r:id="rId90"/>
    <p:sldId id="385" r:id="rId91"/>
    <p:sldId id="374" r:id="rId92"/>
    <p:sldId id="456" r:id="rId93"/>
    <p:sldId id="461" r:id="rId94"/>
    <p:sldId id="386" r:id="rId95"/>
    <p:sldId id="464" r:id="rId96"/>
    <p:sldId id="463" r:id="rId97"/>
    <p:sldId id="440" r:id="rId98"/>
    <p:sldId id="429" r:id="rId99"/>
    <p:sldId id="318" r:id="rId100"/>
    <p:sldId id="294" r:id="rId101"/>
    <p:sldId id="454" r:id="rId102"/>
    <p:sldId id="288" r:id="rId103"/>
    <p:sldId id="304" r:id="rId104"/>
    <p:sldId id="285" r:id="rId105"/>
    <p:sldId id="427" r:id="rId106"/>
    <p:sldId id="323" r:id="rId107"/>
    <p:sldId id="451" r:id="rId108"/>
    <p:sldId id="311" r:id="rId109"/>
    <p:sldId id="293" r:id="rId110"/>
    <p:sldId id="292" r:id="rId111"/>
    <p:sldId id="281" r:id="rId112"/>
    <p:sldId id="444" r:id="rId113"/>
    <p:sldId id="457" r:id="rId114"/>
    <p:sldId id="452" r:id="rId115"/>
    <p:sldId id="263" r:id="rId116"/>
    <p:sldId id="272" r:id="rId117"/>
    <p:sldId id="426" r:id="rId118"/>
    <p:sldId id="354" r:id="rId119"/>
    <p:sldId id="347" r:id="rId120"/>
    <p:sldId id="266" r:id="rId121"/>
    <p:sldId id="332" r:id="rId122"/>
    <p:sldId id="310" r:id="rId123"/>
    <p:sldId id="316" r:id="rId124"/>
    <p:sldId id="460" r:id="rId125"/>
    <p:sldId id="433" r:id="rId126"/>
    <p:sldId id="287" r:id="rId127"/>
  </p:sldIdLst>
  <p:sldSz cx="9144000" cy="5143500" type="screen16x9"/>
  <p:notesSz cx="6888163" cy="100187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125" autoAdjust="0"/>
  </p:normalViewPr>
  <p:slideViewPr>
    <p:cSldViewPr>
      <p:cViewPr varScale="1">
        <p:scale>
          <a:sx n="105" d="100"/>
          <a:sy n="105" d="100"/>
        </p:scale>
        <p:origin x="-734" y="-67"/>
      </p:cViewPr>
      <p:guideLst>
        <p:guide orient="horz" pos="1620"/>
        <p:guide pos="2880"/>
      </p:guideLst>
    </p:cSldViewPr>
  </p:slideViewPr>
  <p:outlineViewPr>
    <p:cViewPr>
      <p:scale>
        <a:sx n="33" d="100"/>
        <a:sy n="33" d="100"/>
      </p:scale>
      <p:origin x="0" y="10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de-DE"/>
          </a:p>
        </p:txBody>
      </p:sp>
      <p:sp>
        <p:nvSpPr>
          <p:cNvPr id="3" name="Datumsplatzhalter 2"/>
          <p:cNvSpPr>
            <a:spLocks noGrp="1"/>
          </p:cNvSpPr>
          <p:nvPr>
            <p:ph type="dt" sz="quarter" idx="1"/>
          </p:nvPr>
        </p:nvSpPr>
        <p:spPr>
          <a:xfrm>
            <a:off x="3901698" y="0"/>
            <a:ext cx="2984871" cy="500936"/>
          </a:xfrm>
          <a:prstGeom prst="rect">
            <a:avLst/>
          </a:prstGeom>
        </p:spPr>
        <p:txBody>
          <a:bodyPr vert="horz" lIns="96606" tIns="48303" rIns="96606" bIns="48303" rtlCol="0"/>
          <a:lstStyle>
            <a:lvl1pPr algn="r">
              <a:defRPr sz="1300"/>
            </a:lvl1pPr>
          </a:lstStyle>
          <a:p>
            <a:fld id="{24C84EF1-4443-416F-8E66-DED654E78123}" type="datetimeFigureOut">
              <a:rPr lang="de-DE" smtClean="0"/>
              <a:t>07.09.2025</a:t>
            </a:fld>
            <a:endParaRPr lang="de-DE"/>
          </a:p>
        </p:txBody>
      </p:sp>
      <p:sp>
        <p:nvSpPr>
          <p:cNvPr id="4" name="Fußzeilenplatzhalter 3"/>
          <p:cNvSpPr>
            <a:spLocks noGrp="1"/>
          </p:cNvSpPr>
          <p:nvPr>
            <p:ph type="ftr" sz="quarter" idx="2"/>
          </p:nvPr>
        </p:nvSpPr>
        <p:spPr>
          <a:xfrm>
            <a:off x="0" y="9516038"/>
            <a:ext cx="2984871" cy="500936"/>
          </a:xfrm>
          <a:prstGeom prst="rect">
            <a:avLst/>
          </a:prstGeom>
        </p:spPr>
        <p:txBody>
          <a:bodyPr vert="horz" lIns="96606" tIns="48303" rIns="96606" bIns="48303" rtlCol="0" anchor="b"/>
          <a:lstStyle>
            <a:lvl1pPr algn="l">
              <a:defRPr sz="1300"/>
            </a:lvl1pPr>
          </a:lstStyle>
          <a:p>
            <a:endParaRPr lang="de-DE"/>
          </a:p>
        </p:txBody>
      </p:sp>
      <p:sp>
        <p:nvSpPr>
          <p:cNvPr id="5" name="Foliennummernplatzhalter 4"/>
          <p:cNvSpPr>
            <a:spLocks noGrp="1"/>
          </p:cNvSpPr>
          <p:nvPr>
            <p:ph type="sldNum" sz="quarter" idx="3"/>
          </p:nvPr>
        </p:nvSpPr>
        <p:spPr>
          <a:xfrm>
            <a:off x="3901698" y="9516038"/>
            <a:ext cx="2984871" cy="500936"/>
          </a:xfrm>
          <a:prstGeom prst="rect">
            <a:avLst/>
          </a:prstGeom>
        </p:spPr>
        <p:txBody>
          <a:bodyPr vert="horz" lIns="96606" tIns="48303" rIns="96606" bIns="48303" rtlCol="0" anchor="b"/>
          <a:lstStyle>
            <a:lvl1pPr algn="r">
              <a:defRPr sz="1300"/>
            </a:lvl1pPr>
          </a:lstStyle>
          <a:p>
            <a:fld id="{5C6D2647-EE33-4FD2-A091-45C01AC2D11E}" type="slidenum">
              <a:rPr lang="de-DE" smtClean="0"/>
              <a:t>‹Nr.›</a:t>
            </a:fld>
            <a:endParaRPr lang="de-DE"/>
          </a:p>
        </p:txBody>
      </p:sp>
    </p:spTree>
    <p:extLst>
      <p:ext uri="{BB962C8B-B14F-4D97-AF65-F5344CB8AC3E}">
        <p14:creationId xmlns:p14="http://schemas.microsoft.com/office/powerpoint/2010/main" val="3382083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de-DE"/>
          </a:p>
        </p:txBody>
      </p:sp>
      <p:sp>
        <p:nvSpPr>
          <p:cNvPr id="3" name="Datumsplatzhalter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fld id="{186A4C82-3BC1-4CE1-9478-CC369F670547}" type="datetimeFigureOut">
              <a:rPr lang="de-DE" smtClean="0"/>
              <a:t>07.09.2025</a:t>
            </a:fld>
            <a:endParaRPr lang="de-DE"/>
          </a:p>
        </p:txBody>
      </p:sp>
      <p:sp>
        <p:nvSpPr>
          <p:cNvPr id="4" name="Folienbildplatzhalter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606" tIns="48303" rIns="96606" bIns="48303" rtlCol="0" anchor="ctr"/>
          <a:lstStyle/>
          <a:p>
            <a:endParaRPr lang="de-DE"/>
          </a:p>
        </p:txBody>
      </p:sp>
      <p:sp>
        <p:nvSpPr>
          <p:cNvPr id="5" name="Notizenplatzhalter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endParaRPr lang="de-DE"/>
          </a:p>
        </p:txBody>
      </p:sp>
      <p:sp>
        <p:nvSpPr>
          <p:cNvPr id="7" name="Foliennummernplatzhalter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a:defRPr sz="1300"/>
            </a:lvl1pPr>
          </a:lstStyle>
          <a:p>
            <a:fld id="{B329919F-4F5E-496D-A57C-1DA404C3F184}" type="slidenum">
              <a:rPr lang="de-DE" smtClean="0"/>
              <a:t>‹Nr.›</a:t>
            </a:fld>
            <a:endParaRPr lang="de-DE"/>
          </a:p>
        </p:txBody>
      </p:sp>
    </p:spTree>
    <p:extLst>
      <p:ext uri="{BB962C8B-B14F-4D97-AF65-F5344CB8AC3E}">
        <p14:creationId xmlns:p14="http://schemas.microsoft.com/office/powerpoint/2010/main" val="2900877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329919F-4F5E-496D-A57C-1DA404C3F184}" type="slidenum">
              <a:rPr lang="de-DE" smtClean="0"/>
              <a:t>3</a:t>
            </a:fld>
            <a:endParaRPr lang="de-DE"/>
          </a:p>
        </p:txBody>
      </p:sp>
    </p:spTree>
    <p:extLst>
      <p:ext uri="{BB962C8B-B14F-4D97-AF65-F5344CB8AC3E}">
        <p14:creationId xmlns:p14="http://schemas.microsoft.com/office/powerpoint/2010/main" val="2566871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329919F-4F5E-496D-A57C-1DA404C3F184}" type="slidenum">
              <a:rPr lang="de-DE" smtClean="0"/>
              <a:t>15</a:t>
            </a:fld>
            <a:endParaRPr lang="de-DE"/>
          </a:p>
        </p:txBody>
      </p:sp>
    </p:spTree>
    <p:extLst>
      <p:ext uri="{BB962C8B-B14F-4D97-AF65-F5344CB8AC3E}">
        <p14:creationId xmlns:p14="http://schemas.microsoft.com/office/powerpoint/2010/main" val="45729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329919F-4F5E-496D-A57C-1DA404C3F184}" type="slidenum">
              <a:rPr lang="de-DE" smtClean="0"/>
              <a:t>47</a:t>
            </a:fld>
            <a:endParaRPr lang="de-DE"/>
          </a:p>
        </p:txBody>
      </p:sp>
    </p:spTree>
    <p:extLst>
      <p:ext uri="{BB962C8B-B14F-4D97-AF65-F5344CB8AC3E}">
        <p14:creationId xmlns:p14="http://schemas.microsoft.com/office/powerpoint/2010/main" val="2499846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329919F-4F5E-496D-A57C-1DA404C3F184}" type="slidenum">
              <a:rPr lang="de-DE" smtClean="0"/>
              <a:t>54</a:t>
            </a:fld>
            <a:endParaRPr lang="de-DE"/>
          </a:p>
        </p:txBody>
      </p:sp>
    </p:spTree>
    <p:extLst>
      <p:ext uri="{BB962C8B-B14F-4D97-AF65-F5344CB8AC3E}">
        <p14:creationId xmlns:p14="http://schemas.microsoft.com/office/powerpoint/2010/main" val="2499846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329919F-4F5E-496D-A57C-1DA404C3F184}" type="slidenum">
              <a:rPr lang="de-DE" smtClean="0"/>
              <a:t>70</a:t>
            </a:fld>
            <a:endParaRPr lang="de-DE"/>
          </a:p>
        </p:txBody>
      </p:sp>
    </p:spTree>
    <p:extLst>
      <p:ext uri="{BB962C8B-B14F-4D97-AF65-F5344CB8AC3E}">
        <p14:creationId xmlns:p14="http://schemas.microsoft.com/office/powerpoint/2010/main" val="256687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329919F-4F5E-496D-A57C-1DA404C3F184}" type="slidenum">
              <a:rPr lang="de-DE" smtClean="0"/>
              <a:t>94</a:t>
            </a:fld>
            <a:endParaRPr lang="de-DE"/>
          </a:p>
        </p:txBody>
      </p:sp>
    </p:spTree>
    <p:extLst>
      <p:ext uri="{BB962C8B-B14F-4D97-AF65-F5344CB8AC3E}">
        <p14:creationId xmlns:p14="http://schemas.microsoft.com/office/powerpoint/2010/main" val="311321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329919F-4F5E-496D-A57C-1DA404C3F184}" type="slidenum">
              <a:rPr lang="de-DE" smtClean="0"/>
              <a:t>104</a:t>
            </a:fld>
            <a:endParaRPr lang="de-DE"/>
          </a:p>
        </p:txBody>
      </p:sp>
    </p:spTree>
    <p:extLst>
      <p:ext uri="{BB962C8B-B14F-4D97-AF65-F5344CB8AC3E}">
        <p14:creationId xmlns:p14="http://schemas.microsoft.com/office/powerpoint/2010/main" val="799393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19"/>
            <a:ext cx="7772400" cy="1102519"/>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D115815-A038-4A7A-93DE-770FD658B0CD}"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137091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D115815-A038-4A7A-93DE-770FD658B0CD}"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279239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1D115815-A038-4A7A-93DE-770FD658B0CD}"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119488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D115815-A038-4A7A-93DE-770FD658B0CD}" type="datetimeFigureOut">
              <a:rPr lang="de-DE" smtClean="0"/>
              <a:t>07.09.2025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314545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1D115815-A038-4A7A-93DE-770FD658B0CD}" type="datetimeFigureOut">
              <a:rPr lang="de-DE" smtClean="0"/>
              <a:t>07.09.2025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1462279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D115815-A038-4A7A-93DE-770FD658B0CD}" type="datetimeFigureOut">
              <a:rPr lang="de-DE" smtClean="0"/>
              <a:t>07.09.2025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3237783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D115815-A038-4A7A-93DE-770FD658B0CD}" type="datetimeFigureOut">
              <a:rPr lang="de-DE" smtClean="0"/>
              <a:t>07.09.2025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3051824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1D115815-A038-4A7A-93DE-770FD658B0CD}" type="datetimeFigureOut">
              <a:rPr lang="de-DE" smtClean="0"/>
              <a:t>07.09.2025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1112888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1D115815-A038-4A7A-93DE-770FD658B0CD}" type="datetimeFigureOut">
              <a:rPr lang="de-DE" smtClean="0"/>
              <a:t>07.09.2025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1000495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D115815-A038-4A7A-93DE-770FD658B0CD}"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2581182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79"/>
            <a:ext cx="2057400" cy="4388644"/>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05979"/>
            <a:ext cx="6019800" cy="4388644"/>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D115815-A038-4A7A-93DE-770FD658B0CD}"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77C9D0B-06AE-4D53-8C0D-4D4026BCB157}" type="slidenum">
              <a:rPr lang="de-DE" smtClean="0"/>
              <a:t>‹Nr.›</a:t>
            </a:fld>
            <a:endParaRPr lang="de-DE"/>
          </a:p>
        </p:txBody>
      </p:sp>
    </p:spTree>
    <p:extLst>
      <p:ext uri="{BB962C8B-B14F-4D97-AF65-F5344CB8AC3E}">
        <p14:creationId xmlns:p14="http://schemas.microsoft.com/office/powerpoint/2010/main" val="1047777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115815-A038-4A7A-93DE-770FD658B0CD}" type="datetimeFigureOut">
              <a:rPr lang="de-DE" smtClean="0"/>
              <a:t>07.09.2025</a:t>
            </a:fld>
            <a:endParaRPr lang="de-DE"/>
          </a:p>
        </p:txBody>
      </p:sp>
      <p:sp>
        <p:nvSpPr>
          <p:cNvPr id="5" name="Fußzeilenplatzhalt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7C9D0B-06AE-4D53-8C0D-4D4026BCB157}" type="slidenum">
              <a:rPr lang="de-DE" smtClean="0"/>
              <a:t>‹Nr.›</a:t>
            </a:fld>
            <a:endParaRPr lang="de-DE"/>
          </a:p>
        </p:txBody>
      </p:sp>
    </p:spTree>
    <p:extLst>
      <p:ext uri="{BB962C8B-B14F-4D97-AF65-F5344CB8AC3E}">
        <p14:creationId xmlns:p14="http://schemas.microsoft.com/office/powerpoint/2010/main" val="1351412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jpe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jpeg"/><Relationship Id="rId5" Type="http://schemas.microsoft.com/office/2007/relationships/hdphoto" Target="../media/hdphoto5.wdp"/><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jp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microsoft.com/office/2007/relationships/hdphoto" Target="../media/hdphoto7.wdp"/><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8.jpe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99.jpeg"/></Relationships>
</file>

<file path=ppt/slides/_rels/slide5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6.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5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8.jpe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99.jpeg"/></Relationships>
</file>

<file path=ppt/slides/_rels/slide6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6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jpe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jpeg"/><Relationship Id="rId4" Type="http://schemas.microsoft.com/office/2007/relationships/hdphoto" Target="../media/hdphoto1.wdp"/></Relationships>
</file>

<file path=ppt/slides/_rels/slide7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 Id="rId4" Type="http://schemas.openxmlformats.org/officeDocument/2006/relationships/image" Target="../media/image114.png"/></Relationships>
</file>

<file path=ppt/slides/_rels/slide7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7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4" Type="http://schemas.microsoft.com/office/2007/relationships/hdphoto" Target="../media/hdphoto10.wdp"/></Relationships>
</file>

<file path=ppt/slides/_rels/slide7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8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4" Type="http://schemas.microsoft.com/office/2007/relationships/hdphoto" Target="../media/hdphoto11.wdp"/></Relationships>
</file>

<file path=ppt/slides/_rels/slide8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4" Type="http://schemas.microsoft.com/office/2007/relationships/hdphoto" Target="../media/hdphoto11.wdp"/></Relationships>
</file>

<file path=ppt/slides/_rels/slide8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8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 Id="rId4" Type="http://schemas.openxmlformats.org/officeDocument/2006/relationships/image" Target="../media/image147.jpg"/></Relationships>
</file>

<file path=ppt/slides/_rels/slide9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g"/><Relationship Id="rId1" Type="http://schemas.openxmlformats.org/officeDocument/2006/relationships/slideLayout" Target="../slideLayouts/slideLayout2.xml"/><Relationship Id="rId4" Type="http://schemas.openxmlformats.org/officeDocument/2006/relationships/image" Target="../media/image150.jpeg"/></Relationships>
</file>

<file path=ppt/slides/_rels/slide9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4.jpeg"/><Relationship Id="rId4" Type="http://schemas.openxmlformats.org/officeDocument/2006/relationships/image" Target="../media/image153.png"/></Relationships>
</file>

<file path=ppt/slides/_rels/slide9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xml"/><Relationship Id="rId5" Type="http://schemas.openxmlformats.org/officeDocument/2006/relationships/image" Target="../media/image159.png"/><Relationship Id="rId4" Type="http://schemas.openxmlformats.org/officeDocument/2006/relationships/image" Target="../media/image158.png"/></Relationships>
</file>

<file path=ppt/slides/_rels/slide96.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8" Type="http://schemas.openxmlformats.org/officeDocument/2006/relationships/image" Target="../media/image173.jpeg"/><Relationship Id="rId3" Type="http://schemas.openxmlformats.org/officeDocument/2006/relationships/image" Target="../media/image168.jpeg"/><Relationship Id="rId7" Type="http://schemas.openxmlformats.org/officeDocument/2006/relationships/image" Target="../media/image172.jpeg"/><Relationship Id="rId2" Type="http://schemas.openxmlformats.org/officeDocument/2006/relationships/image" Target="../media/image167.jpg"/><Relationship Id="rId1" Type="http://schemas.openxmlformats.org/officeDocument/2006/relationships/slideLayout" Target="../slideLayouts/slideLayout2.xml"/><Relationship Id="rId6" Type="http://schemas.openxmlformats.org/officeDocument/2006/relationships/image" Target="../media/image171.jpeg"/><Relationship Id="rId11" Type="http://schemas.openxmlformats.org/officeDocument/2006/relationships/image" Target="../media/image176.png"/><Relationship Id="rId5" Type="http://schemas.openxmlformats.org/officeDocument/2006/relationships/image" Target="../media/image170.jpeg"/><Relationship Id="rId10" Type="http://schemas.openxmlformats.org/officeDocument/2006/relationships/image" Target="../media/image175.jpeg"/><Relationship Id="rId4" Type="http://schemas.openxmlformats.org/officeDocument/2006/relationships/image" Target="../media/image169.png"/><Relationship Id="rId9" Type="http://schemas.openxmlformats.org/officeDocument/2006/relationships/image" Target="../media/image174.png"/></Relationships>
</file>

<file path=ppt/slides/_rels/slide104.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hyperlink" Target="https://www.solarserver.de/2020/09/22/photovoltaik-kleinanlagen-mit-grossem-potenzial/" TargetMode="External"/><Relationship Id="rId2" Type="http://schemas.openxmlformats.org/officeDocument/2006/relationships/image" Target="../media/image181.png"/><Relationship Id="rId1" Type="http://schemas.openxmlformats.org/officeDocument/2006/relationships/slideLayout" Target="../slideLayouts/slideLayout2.xml"/><Relationship Id="rId4" Type="http://schemas.openxmlformats.org/officeDocument/2006/relationships/hyperlink" Target="https://www.solarserver.de/2021/01/20/photovoltaik-an-fassaden-mehr-potenzial-als-auf-daechern-vorhanden/" TargetMode="External"/></Relationships>
</file>

<file path=ppt/slides/_rels/slide112.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83.jpeg"/><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184.jpeg"/></Relationships>
</file>

<file path=ppt/slides/_rels/slide11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19.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opus4.kobv.de/opus4-ohm/frontdoor/index/index/docId/849" TargetMode="External"/><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201.png"/><Relationship Id="rId4" Type="http://schemas.microsoft.com/office/2007/relationships/hdphoto" Target="../media/hdphoto1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7748" y="915566"/>
            <a:ext cx="9108504" cy="1754326"/>
          </a:xfrm>
          <a:prstGeom prst="rect">
            <a:avLst/>
          </a:prstGeom>
          <a:noFill/>
        </p:spPr>
        <p:txBody>
          <a:bodyPr wrap="square" rtlCol="0">
            <a:spAutoFit/>
          </a:bodyPr>
          <a:lstStyle/>
          <a:p>
            <a:pPr algn="ctr"/>
            <a:r>
              <a:rPr lang="de-DE" sz="3600" b="1" dirty="0" smtClean="0"/>
              <a:t>Kritische Auseinandersetzung mit der aktuellen betriebenen</a:t>
            </a:r>
          </a:p>
          <a:p>
            <a:pPr algn="ctr"/>
            <a:r>
              <a:rPr lang="de-DE" sz="3600" b="1" dirty="0" smtClean="0"/>
              <a:t>Windenergienutzung</a:t>
            </a:r>
            <a:endParaRPr lang="de-DE" sz="3600" b="1" dirty="0"/>
          </a:p>
        </p:txBody>
      </p:sp>
      <p:cxnSp>
        <p:nvCxnSpPr>
          <p:cNvPr id="3" name="Gerade Verbindung 2"/>
          <p:cNvCxnSpPr/>
          <p:nvPr/>
        </p:nvCxnSpPr>
        <p:spPr>
          <a:xfrm>
            <a:off x="899592" y="3075806"/>
            <a:ext cx="734481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hteck 3"/>
          <p:cNvSpPr/>
          <p:nvPr/>
        </p:nvSpPr>
        <p:spPr>
          <a:xfrm>
            <a:off x="179512" y="3579862"/>
            <a:ext cx="8784976" cy="338554"/>
          </a:xfrm>
          <a:prstGeom prst="rect">
            <a:avLst/>
          </a:prstGeom>
        </p:spPr>
        <p:txBody>
          <a:bodyPr wrap="square">
            <a:spAutoFit/>
          </a:bodyPr>
          <a:lstStyle/>
          <a:p>
            <a:pPr algn="ctr"/>
            <a:r>
              <a:rPr lang="de-DE" sz="1600" dirty="0" smtClean="0"/>
              <a:t>Bürgerinformations- und Diskussionsveranstaltung</a:t>
            </a:r>
            <a:endParaRPr lang="de-DE" sz="1600" dirty="0"/>
          </a:p>
        </p:txBody>
      </p:sp>
    </p:spTree>
    <p:extLst>
      <p:ext uri="{BB962C8B-B14F-4D97-AF65-F5344CB8AC3E}">
        <p14:creationId xmlns:p14="http://schemas.microsoft.com/office/powerpoint/2010/main" val="3636032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904" t="31476" r="11559" b="16721"/>
          <a:stretch/>
        </p:blipFill>
        <p:spPr bwMode="auto">
          <a:xfrm>
            <a:off x="1569977" y="616304"/>
            <a:ext cx="5954351" cy="2819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107505" y="3877186"/>
            <a:ext cx="8928992" cy="830997"/>
          </a:xfrm>
          <a:prstGeom prst="rect">
            <a:avLst/>
          </a:prstGeom>
          <a:noFill/>
        </p:spPr>
        <p:txBody>
          <a:bodyPr wrap="square" rtlCol="0">
            <a:spAutoFit/>
          </a:bodyPr>
          <a:lstStyle/>
          <a:p>
            <a:pPr algn="ctr"/>
            <a:r>
              <a:rPr lang="de-DE" sz="1400" dirty="0" smtClean="0"/>
              <a:t>Zwar wird das Bürgerbegehren vom Landesverwaltungsamt für unzulässig erklärt</a:t>
            </a:r>
          </a:p>
          <a:p>
            <a:pPr algn="ctr"/>
            <a:endParaRPr lang="de-DE" sz="1400" dirty="0"/>
          </a:p>
          <a:p>
            <a:pPr algn="ctr"/>
            <a:r>
              <a:rPr lang="de-DE" sz="2000" b="1" dirty="0" smtClean="0"/>
              <a:t>Aber die Frage bleibt</a:t>
            </a:r>
          </a:p>
        </p:txBody>
      </p:sp>
    </p:spTree>
    <p:extLst>
      <p:ext uri="{BB962C8B-B14F-4D97-AF65-F5344CB8AC3E}">
        <p14:creationId xmlns:p14="http://schemas.microsoft.com/office/powerpoint/2010/main" val="2857277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16000"/>
                    </a14:imgEffect>
                    <a14:imgEffect>
                      <a14:brightnessContrast bright="18000" contrast="11000"/>
                    </a14:imgEffect>
                  </a14:imgLayer>
                </a14:imgProps>
              </a:ext>
              <a:ext uri="{28A0092B-C50C-407E-A947-70E740481C1C}">
                <a14:useLocalDpi xmlns:a14="http://schemas.microsoft.com/office/drawing/2010/main" val="0"/>
              </a:ext>
            </a:extLst>
          </a:blip>
          <a:srcRect l="4350" t="4829" r="8676" b="-370"/>
          <a:stretch/>
        </p:blipFill>
        <p:spPr>
          <a:xfrm>
            <a:off x="395536" y="51470"/>
            <a:ext cx="6913789" cy="5063254"/>
          </a:xfrm>
          <a:prstGeom prst="rect">
            <a:avLst/>
          </a:prstGeom>
        </p:spPr>
      </p:pic>
      <p:sp>
        <p:nvSpPr>
          <p:cNvPr id="5" name="Textfeld 4"/>
          <p:cNvSpPr txBox="1"/>
          <p:nvPr/>
        </p:nvSpPr>
        <p:spPr>
          <a:xfrm>
            <a:off x="105936" y="52631"/>
            <a:ext cx="4106024" cy="430887"/>
          </a:xfrm>
          <a:prstGeom prst="rect">
            <a:avLst/>
          </a:prstGeom>
          <a:solidFill>
            <a:schemeClr val="bg1"/>
          </a:solidFill>
        </p:spPr>
        <p:txBody>
          <a:bodyPr wrap="square" rtlCol="0">
            <a:spAutoFit/>
          </a:bodyPr>
          <a:lstStyle/>
          <a:p>
            <a:r>
              <a:rPr lang="de-DE" sz="1200" b="1" dirty="0" smtClean="0"/>
              <a:t>Suchräume nach Beschlussfassung 90. Regionalversammlung</a:t>
            </a:r>
          </a:p>
          <a:p>
            <a:pPr algn="ctr"/>
            <a:r>
              <a:rPr lang="de-DE" sz="1000" dirty="0" err="1" smtClean="0"/>
              <a:t>abzügl</a:t>
            </a:r>
            <a:r>
              <a:rPr lang="de-DE" sz="1000" dirty="0" smtClean="0"/>
              <a:t>. Wald und LSG Altmark und Trinkwasserschutzzone III</a:t>
            </a:r>
            <a:endParaRPr lang="de-DE" sz="1000" dirty="0"/>
          </a:p>
        </p:txBody>
      </p:sp>
      <p:pic>
        <p:nvPicPr>
          <p:cNvPr id="6" name="Grafik 5"/>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8000"/>
                    </a14:imgEffect>
                    <a14:imgEffect>
                      <a14:brightnessContrast bright="22000" contrast="8000"/>
                    </a14:imgEffect>
                  </a14:imgLayer>
                </a14:imgProps>
              </a:ext>
              <a:ext uri="{28A0092B-C50C-407E-A947-70E740481C1C}">
                <a14:useLocalDpi xmlns:a14="http://schemas.microsoft.com/office/drawing/2010/main" val="0"/>
              </a:ext>
            </a:extLst>
          </a:blip>
          <a:srcRect l="9704" t="24900" r="6354" b="45926"/>
          <a:stretch/>
        </p:blipFill>
        <p:spPr>
          <a:xfrm>
            <a:off x="31304" y="4371950"/>
            <a:ext cx="3181712" cy="737181"/>
          </a:xfrm>
          <a:prstGeom prst="rect">
            <a:avLst/>
          </a:prstGeom>
        </p:spPr>
      </p:pic>
      <p:pic>
        <p:nvPicPr>
          <p:cNvPr id="7" name="Grafik 6"/>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10000"/>
                    </a14:imgEffect>
                    <a14:imgEffect>
                      <a14:brightnessContrast bright="20000" contrast="8000"/>
                    </a14:imgEffect>
                  </a14:imgLayer>
                </a14:imgProps>
              </a:ext>
              <a:ext uri="{28A0092B-C50C-407E-A947-70E740481C1C}">
                <a14:useLocalDpi xmlns:a14="http://schemas.microsoft.com/office/drawing/2010/main" val="0"/>
              </a:ext>
            </a:extLst>
          </a:blip>
          <a:srcRect l="10198" t="5489" r="6543" b="19555"/>
          <a:stretch/>
        </p:blipFill>
        <p:spPr>
          <a:xfrm>
            <a:off x="6176032" y="3527526"/>
            <a:ext cx="2644532" cy="1587197"/>
          </a:xfrm>
          <a:prstGeom prst="rect">
            <a:avLst/>
          </a:prstGeom>
        </p:spPr>
      </p:pic>
      <p:sp>
        <p:nvSpPr>
          <p:cNvPr id="2" name="Textfeld 1"/>
          <p:cNvSpPr txBox="1"/>
          <p:nvPr/>
        </p:nvSpPr>
        <p:spPr>
          <a:xfrm rot="20312418">
            <a:off x="1063480" y="2398430"/>
            <a:ext cx="6103401" cy="369332"/>
          </a:xfrm>
          <a:prstGeom prst="rect">
            <a:avLst/>
          </a:prstGeom>
          <a:solidFill>
            <a:schemeClr val="accent6">
              <a:lumMod val="75000"/>
              <a:alpha val="20000"/>
            </a:schemeClr>
          </a:solidFill>
        </p:spPr>
        <p:txBody>
          <a:bodyPr wrap="square" rtlCol="0">
            <a:spAutoFit/>
          </a:bodyPr>
          <a:lstStyle/>
          <a:p>
            <a:pPr algn="ctr"/>
            <a:r>
              <a:rPr lang="de-DE" b="1" dirty="0"/>
              <a:t>z</a:t>
            </a:r>
            <a:r>
              <a:rPr lang="de-DE" b="1" dirty="0" smtClean="0"/>
              <a:t>urückgezogener Planungsvorschlag</a:t>
            </a:r>
            <a:endParaRPr lang="de-DE" b="1" dirty="0"/>
          </a:p>
        </p:txBody>
      </p:sp>
    </p:spTree>
    <p:extLst>
      <p:ext uri="{BB962C8B-B14F-4D97-AF65-F5344CB8AC3E}">
        <p14:creationId xmlns:p14="http://schemas.microsoft.com/office/powerpoint/2010/main" val="863278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10000"/>
                    </a14:imgEffect>
                    <a14:imgEffect>
                      <a14:brightnessContrast bright="32000" contrast="24000"/>
                    </a14:imgEffect>
                  </a14:imgLayer>
                </a14:imgProps>
              </a:ext>
              <a:ext uri="{28A0092B-C50C-407E-A947-70E740481C1C}">
                <a14:useLocalDpi xmlns:a14="http://schemas.microsoft.com/office/drawing/2010/main" val="0"/>
              </a:ext>
            </a:extLst>
          </a:blip>
          <a:srcRect l="1605" t="4000" r="2396" b="15852"/>
          <a:stretch/>
        </p:blipFill>
        <p:spPr>
          <a:xfrm>
            <a:off x="323528" y="213783"/>
            <a:ext cx="8505863" cy="4734231"/>
          </a:xfrm>
          <a:prstGeom prst="rect">
            <a:avLst/>
          </a:prstGeom>
        </p:spPr>
      </p:pic>
      <p:sp>
        <p:nvSpPr>
          <p:cNvPr id="3" name="Textfeld 2"/>
          <p:cNvSpPr txBox="1"/>
          <p:nvPr/>
        </p:nvSpPr>
        <p:spPr>
          <a:xfrm rot="20312418">
            <a:off x="1470082" y="2221388"/>
            <a:ext cx="6264696" cy="369332"/>
          </a:xfrm>
          <a:prstGeom prst="rect">
            <a:avLst/>
          </a:prstGeom>
          <a:solidFill>
            <a:schemeClr val="accent6">
              <a:lumMod val="75000"/>
              <a:alpha val="20000"/>
            </a:schemeClr>
          </a:solidFill>
        </p:spPr>
        <p:txBody>
          <a:bodyPr wrap="square" rtlCol="0">
            <a:spAutoFit/>
          </a:bodyPr>
          <a:lstStyle/>
          <a:p>
            <a:pPr algn="ctr"/>
            <a:r>
              <a:rPr lang="de-DE" b="1" dirty="0"/>
              <a:t>z</a:t>
            </a:r>
            <a:r>
              <a:rPr lang="de-DE" b="1" dirty="0" smtClean="0"/>
              <a:t>urückgezogener Planungsvorschlag</a:t>
            </a:r>
            <a:endParaRPr lang="de-DE" b="1" dirty="0"/>
          </a:p>
        </p:txBody>
      </p:sp>
    </p:spTree>
    <p:extLst>
      <p:ext uri="{BB962C8B-B14F-4D97-AF65-F5344CB8AC3E}">
        <p14:creationId xmlns:p14="http://schemas.microsoft.com/office/powerpoint/2010/main" val="588600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7748" y="699542"/>
            <a:ext cx="9108504" cy="1754326"/>
          </a:xfrm>
          <a:prstGeom prst="rect">
            <a:avLst/>
          </a:prstGeom>
          <a:noFill/>
        </p:spPr>
        <p:txBody>
          <a:bodyPr wrap="square" rtlCol="0">
            <a:spAutoFit/>
          </a:bodyPr>
          <a:lstStyle/>
          <a:p>
            <a:pPr algn="ctr"/>
            <a:r>
              <a:rPr lang="de-DE" sz="3600" b="1" dirty="0" smtClean="0"/>
              <a:t>Kritische Auseinandersetzung mit der aktuellen betriebenen</a:t>
            </a:r>
          </a:p>
          <a:p>
            <a:pPr algn="ctr"/>
            <a:r>
              <a:rPr lang="de-DE" sz="3600" b="1" dirty="0" smtClean="0"/>
              <a:t>Windenergienutzung</a:t>
            </a:r>
            <a:endParaRPr lang="de-DE" sz="3600" b="1" dirty="0"/>
          </a:p>
        </p:txBody>
      </p:sp>
      <p:cxnSp>
        <p:nvCxnSpPr>
          <p:cNvPr id="3" name="Gerade Verbindung 2"/>
          <p:cNvCxnSpPr/>
          <p:nvPr/>
        </p:nvCxnSpPr>
        <p:spPr>
          <a:xfrm>
            <a:off x="899592" y="2787774"/>
            <a:ext cx="734481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hteck 3"/>
          <p:cNvSpPr/>
          <p:nvPr/>
        </p:nvSpPr>
        <p:spPr>
          <a:xfrm>
            <a:off x="1835696" y="3283699"/>
            <a:ext cx="6336704" cy="800219"/>
          </a:xfrm>
          <a:prstGeom prst="rect">
            <a:avLst/>
          </a:prstGeom>
        </p:spPr>
        <p:txBody>
          <a:bodyPr wrap="square">
            <a:spAutoFit/>
          </a:bodyPr>
          <a:lstStyle/>
          <a:p>
            <a:pPr marL="171450" indent="-171450">
              <a:buFont typeface="Arial" panose="020B0604020202020204" pitchFamily="34" charset="0"/>
              <a:buChar char="•"/>
            </a:pPr>
            <a:r>
              <a:rPr lang="de-DE" sz="1600" dirty="0"/>
              <a:t>i</a:t>
            </a:r>
            <a:r>
              <a:rPr lang="de-DE" sz="1600" dirty="0" smtClean="0"/>
              <a:t>n den letzten Jahren </a:t>
            </a:r>
            <a:r>
              <a:rPr lang="de-DE" sz="1600" b="1" dirty="0" smtClean="0"/>
              <a:t>Erkenntnisstand deutlich erhöht  </a:t>
            </a:r>
          </a:p>
          <a:p>
            <a:pPr marL="171450" indent="-171450">
              <a:buFont typeface="Arial" panose="020B0604020202020204" pitchFamily="34" charset="0"/>
              <a:buChar char="•"/>
            </a:pPr>
            <a:endParaRPr lang="de-DE" sz="1400" dirty="0" smtClean="0"/>
          </a:p>
          <a:p>
            <a:pPr indent="182563"/>
            <a:r>
              <a:rPr lang="de-DE" sz="1600" dirty="0" smtClean="0"/>
              <a:t>sollte </a:t>
            </a:r>
            <a:r>
              <a:rPr lang="de-DE" sz="1600" b="1" dirty="0" smtClean="0"/>
              <a:t>bei zukünftigen Ausbauplänen berücksichtigt werden</a:t>
            </a:r>
            <a:endParaRPr lang="de-DE" sz="1600" b="1" dirty="0"/>
          </a:p>
        </p:txBody>
      </p:sp>
      <p:sp>
        <p:nvSpPr>
          <p:cNvPr id="5" name="Pfeil nach rechts 4"/>
          <p:cNvSpPr/>
          <p:nvPr/>
        </p:nvSpPr>
        <p:spPr>
          <a:xfrm>
            <a:off x="1691680" y="3333623"/>
            <a:ext cx="288032" cy="2276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395536" y="4515966"/>
            <a:ext cx="8136904" cy="307777"/>
          </a:xfrm>
          <a:prstGeom prst="rect">
            <a:avLst/>
          </a:prstGeom>
          <a:solidFill>
            <a:schemeClr val="accent3">
              <a:lumMod val="20000"/>
              <a:lumOff val="80000"/>
            </a:schemeClr>
          </a:solidFill>
        </p:spPr>
        <p:txBody>
          <a:bodyPr wrap="square">
            <a:spAutoFit/>
          </a:bodyPr>
          <a:lstStyle/>
          <a:p>
            <a:r>
              <a:rPr lang="de-DE" sz="1400" dirty="0" smtClean="0"/>
              <a:t>Ich werde versuchen  mich möglichst nah an Primärquellen bewegen und weniger an Presseberichterstattung</a:t>
            </a:r>
            <a:endParaRPr lang="de-DE" sz="1400" b="1" dirty="0"/>
          </a:p>
        </p:txBody>
      </p:sp>
    </p:spTree>
    <p:extLst>
      <p:ext uri="{BB962C8B-B14F-4D97-AF65-F5344CB8AC3E}">
        <p14:creationId xmlns:p14="http://schemas.microsoft.com/office/powerpoint/2010/main" val="3038469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indiges Geld: Dubiose Geschäfte mit der Windkraft | NDR.de - Nachrichten -  Niedersachsen - Studio Oldenbu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8" y="-77336"/>
            <a:ext cx="9284386" cy="5220836"/>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971600" y="4803998"/>
            <a:ext cx="8317405" cy="276999"/>
          </a:xfrm>
          <a:prstGeom prst="rect">
            <a:avLst/>
          </a:prstGeom>
          <a:noFill/>
        </p:spPr>
        <p:txBody>
          <a:bodyPr wrap="none" rtlCol="0">
            <a:spAutoFit/>
          </a:bodyPr>
          <a:lstStyle/>
          <a:p>
            <a:r>
              <a:rPr lang="de-DE" sz="900" dirty="0" smtClean="0">
                <a:solidFill>
                  <a:schemeClr val="bg1"/>
                </a:solidFill>
              </a:rPr>
              <a:t>Foto:   https://www.ndr.de/nachrichten/niedersachsen/oldenburg_ostfriesland/</a:t>
            </a:r>
            <a:r>
              <a:rPr lang="de-DE" sz="1200" b="1" dirty="0" smtClean="0">
                <a:solidFill>
                  <a:schemeClr val="bg1"/>
                </a:solidFill>
              </a:rPr>
              <a:t>Windiges-Geld-Dubiose-Geschaefte-mit-der-Windkraft</a:t>
            </a:r>
            <a:r>
              <a:rPr lang="de-DE" sz="900" dirty="0" smtClean="0">
                <a:solidFill>
                  <a:schemeClr val="bg1"/>
                </a:solidFill>
              </a:rPr>
              <a:t>,windkraft724.html</a:t>
            </a:r>
            <a:endParaRPr lang="de-DE" sz="900" dirty="0">
              <a:solidFill>
                <a:schemeClr val="bg1"/>
              </a:solidFill>
            </a:endParaRPr>
          </a:p>
        </p:txBody>
      </p:sp>
      <p:sp>
        <p:nvSpPr>
          <p:cNvPr id="4" name="Textfeld 3"/>
          <p:cNvSpPr txBox="1"/>
          <p:nvPr/>
        </p:nvSpPr>
        <p:spPr>
          <a:xfrm>
            <a:off x="35496" y="51470"/>
            <a:ext cx="7416824" cy="984885"/>
          </a:xfrm>
          <a:prstGeom prst="rect">
            <a:avLst/>
          </a:prstGeom>
          <a:noFill/>
        </p:spPr>
        <p:txBody>
          <a:bodyPr wrap="square" rtlCol="0">
            <a:spAutoFit/>
          </a:bodyPr>
          <a:lstStyle/>
          <a:p>
            <a:r>
              <a:rPr lang="de-DE" b="1" dirty="0" smtClean="0"/>
              <a:t>„Alternative Energiegewinnung ist unsinnig, </a:t>
            </a:r>
          </a:p>
          <a:p>
            <a:r>
              <a:rPr lang="de-DE" b="1" dirty="0" smtClean="0"/>
              <a:t>wenn sie genau das zerstört, was man eigentlich durch sie bewahren will!“</a:t>
            </a:r>
          </a:p>
          <a:p>
            <a:pPr algn="r"/>
            <a:r>
              <a:rPr lang="de-DE" sz="1100" dirty="0"/>
              <a:t>u</a:t>
            </a:r>
            <a:r>
              <a:rPr lang="de-DE" sz="1100" dirty="0" smtClean="0"/>
              <a:t>nbekannter Autor</a:t>
            </a:r>
          </a:p>
          <a:p>
            <a:pPr algn="r"/>
            <a:r>
              <a:rPr lang="de-DE" sz="1100" dirty="0"/>
              <a:t>w</a:t>
            </a:r>
            <a:r>
              <a:rPr lang="de-DE" sz="1100" dirty="0" smtClean="0"/>
              <a:t>ahrscheinlich Naturschützer Michael  </a:t>
            </a:r>
            <a:r>
              <a:rPr lang="de-DE" sz="1100" dirty="0" err="1" smtClean="0"/>
              <a:t>Succow</a:t>
            </a:r>
            <a:endParaRPr lang="de-DE" sz="1100" dirty="0" smtClean="0"/>
          </a:p>
        </p:txBody>
      </p:sp>
      <p:sp>
        <p:nvSpPr>
          <p:cNvPr id="5" name="Textfeld 4"/>
          <p:cNvSpPr txBox="1"/>
          <p:nvPr/>
        </p:nvSpPr>
        <p:spPr>
          <a:xfrm>
            <a:off x="107504" y="1040418"/>
            <a:ext cx="6026137" cy="523220"/>
          </a:xfrm>
          <a:prstGeom prst="rect">
            <a:avLst/>
          </a:prstGeom>
          <a:noFill/>
        </p:spPr>
        <p:txBody>
          <a:bodyPr wrap="none" rtlCol="0">
            <a:spAutoFit/>
          </a:bodyPr>
          <a:lstStyle/>
          <a:p>
            <a:r>
              <a:rPr lang="de-DE" sz="1400" dirty="0" smtClean="0"/>
              <a:t>Dies vorangestellte Zitat </a:t>
            </a:r>
          </a:p>
          <a:p>
            <a:r>
              <a:rPr lang="de-DE" sz="1400" dirty="0" smtClean="0"/>
              <a:t>sollte Richtschnur für unser Handeln im Sinne ökologischer Verantwortung sein  </a:t>
            </a:r>
            <a:endParaRPr lang="de-DE" sz="1400" dirty="0"/>
          </a:p>
        </p:txBody>
      </p:sp>
    </p:spTree>
    <p:extLst>
      <p:ext uri="{BB962C8B-B14F-4D97-AF65-F5344CB8AC3E}">
        <p14:creationId xmlns:p14="http://schemas.microsoft.com/office/powerpoint/2010/main" val="2955363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eutschland bei installierter Windleistung pro Kopf führe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87574"/>
            <a:ext cx="7186782" cy="3744416"/>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p:cNvSpPr>
            <a:spLocks noGrp="1"/>
          </p:cNvSpPr>
          <p:nvPr>
            <p:ph type="title"/>
          </p:nvPr>
        </p:nvSpPr>
        <p:spPr>
          <a:xfrm>
            <a:off x="457200" y="133971"/>
            <a:ext cx="8229600" cy="637579"/>
          </a:xfrm>
        </p:spPr>
        <p:txBody>
          <a:bodyPr>
            <a:normAutofit/>
          </a:bodyPr>
          <a:lstStyle/>
          <a:p>
            <a:r>
              <a:rPr lang="de-DE" sz="2000" b="1" dirty="0" smtClean="0"/>
              <a:t>wo steht Deutschland  </a:t>
            </a:r>
            <a:r>
              <a:rPr lang="de-DE" sz="2000" b="1" dirty="0" smtClean="0">
                <a:sym typeface="Symbol"/>
              </a:rPr>
              <a:t></a:t>
            </a:r>
            <a:r>
              <a:rPr lang="de-DE" sz="2000" b="1" dirty="0" smtClean="0"/>
              <a:t> Grad der Betroffenheit </a:t>
            </a:r>
            <a:endParaRPr lang="de-DE" sz="2000" b="1" dirty="0"/>
          </a:p>
        </p:txBody>
      </p:sp>
      <p:cxnSp>
        <p:nvCxnSpPr>
          <p:cNvPr id="7" name="Gerade Verbindung 6"/>
          <p:cNvCxnSpPr/>
          <p:nvPr/>
        </p:nvCxnSpPr>
        <p:spPr>
          <a:xfrm>
            <a:off x="539552" y="771550"/>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p:nvSpPr>
        <p:spPr>
          <a:xfrm>
            <a:off x="3419872" y="4912668"/>
            <a:ext cx="5760640" cy="230832"/>
          </a:xfrm>
          <a:prstGeom prst="rect">
            <a:avLst/>
          </a:prstGeom>
          <a:noFill/>
        </p:spPr>
        <p:txBody>
          <a:bodyPr wrap="square" rtlCol="0">
            <a:spAutoFit/>
          </a:bodyPr>
          <a:lstStyle/>
          <a:p>
            <a:r>
              <a:rPr lang="de-DE" sz="900" dirty="0" smtClean="0"/>
              <a:t>https://efahrer.chip.de/news/top-10-windenergie-laender-deutschland-steht-in-einer-disziplin-an-der-spitze_107155</a:t>
            </a:r>
            <a:endParaRPr lang="de-DE" sz="900" dirty="0"/>
          </a:p>
        </p:txBody>
      </p:sp>
    </p:spTree>
    <p:extLst>
      <p:ext uri="{BB962C8B-B14F-4D97-AF65-F5344CB8AC3E}">
        <p14:creationId xmlns:p14="http://schemas.microsoft.com/office/powerpoint/2010/main" val="1426471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Tree>
    <p:extLst>
      <p:ext uri="{BB962C8B-B14F-4D97-AF65-F5344CB8AC3E}">
        <p14:creationId xmlns:p14="http://schemas.microsoft.com/office/powerpoint/2010/main" val="32706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
        <p:nvSpPr>
          <p:cNvPr id="7" name="Rechteck 6"/>
          <p:cNvSpPr/>
          <p:nvPr/>
        </p:nvSpPr>
        <p:spPr>
          <a:xfrm>
            <a:off x="899592" y="771550"/>
            <a:ext cx="7344816" cy="288032"/>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5111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aPT- Wake Prediction Technologi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39176" y="1877362"/>
            <a:ext cx="4801176" cy="321466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AWT w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3574272"/>
            <a:ext cx="1900740" cy="1248152"/>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p:cNvSpPr/>
          <p:nvPr/>
        </p:nvSpPr>
        <p:spPr>
          <a:xfrm>
            <a:off x="6588224" y="4861198"/>
            <a:ext cx="1205779" cy="230832"/>
          </a:xfrm>
          <a:prstGeom prst="rect">
            <a:avLst/>
          </a:prstGeom>
        </p:spPr>
        <p:txBody>
          <a:bodyPr wrap="none">
            <a:spAutoFit/>
          </a:bodyPr>
          <a:lstStyle/>
          <a:p>
            <a:r>
              <a:rPr lang="de-DE" sz="900" dirty="0" smtClean="0">
                <a:solidFill>
                  <a:schemeClr val="bg1"/>
                </a:solidFill>
              </a:rPr>
              <a:t>https://www.wapt.be</a:t>
            </a:r>
            <a:endParaRPr lang="de-DE" sz="900" dirty="0">
              <a:solidFill>
                <a:schemeClr val="bg1"/>
              </a:solidFill>
            </a:endParaRPr>
          </a:p>
        </p:txBody>
      </p:sp>
      <p:pic>
        <p:nvPicPr>
          <p:cNvPr id="6150" name="Picture 6" descr="Energies 13 04088 g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34" y="3003798"/>
            <a:ext cx="2874341" cy="1559194"/>
          </a:xfrm>
          <a:prstGeom prst="rect">
            <a:avLst/>
          </a:prstGeom>
          <a:noFill/>
          <a:extLst>
            <a:ext uri="{909E8E84-426E-40DD-AFC4-6F175D3DCCD1}">
              <a14:hiddenFill xmlns:a14="http://schemas.microsoft.com/office/drawing/2010/main">
                <a:solidFill>
                  <a:srgbClr val="FFFFFF"/>
                </a:solidFill>
              </a14:hiddenFill>
            </a:ext>
          </a:extLst>
        </p:spPr>
      </p:pic>
      <p:sp>
        <p:nvSpPr>
          <p:cNvPr id="8" name="Rechteck 7"/>
          <p:cNvSpPr/>
          <p:nvPr/>
        </p:nvSpPr>
        <p:spPr>
          <a:xfrm>
            <a:off x="9713" y="4707008"/>
            <a:ext cx="2433680" cy="230832"/>
          </a:xfrm>
          <a:prstGeom prst="rect">
            <a:avLst/>
          </a:prstGeom>
        </p:spPr>
        <p:txBody>
          <a:bodyPr wrap="none">
            <a:spAutoFit/>
          </a:bodyPr>
          <a:lstStyle/>
          <a:p>
            <a:r>
              <a:rPr lang="de-DE" sz="900" dirty="0" smtClean="0"/>
              <a:t>https://www.mdpi.com/1996-1073/13/16/4088</a:t>
            </a:r>
            <a:endParaRPr lang="de-DE" sz="900" dirty="0"/>
          </a:p>
        </p:txBody>
      </p:sp>
      <p:sp>
        <p:nvSpPr>
          <p:cNvPr id="9" name="Textfeld 8"/>
          <p:cNvSpPr txBox="1"/>
          <p:nvPr/>
        </p:nvSpPr>
        <p:spPr>
          <a:xfrm>
            <a:off x="35496" y="123478"/>
            <a:ext cx="9108504" cy="461665"/>
          </a:xfrm>
          <a:prstGeom prst="rect">
            <a:avLst/>
          </a:prstGeom>
          <a:noFill/>
        </p:spPr>
        <p:txBody>
          <a:bodyPr wrap="square" rtlCol="0">
            <a:spAutoFit/>
          </a:bodyPr>
          <a:lstStyle/>
          <a:p>
            <a:pPr algn="ctr"/>
            <a:r>
              <a:rPr lang="de-DE" sz="2400" b="1" dirty="0" smtClean="0"/>
              <a:t>Klimatische Auswirkungen von Windparks</a:t>
            </a:r>
            <a:endParaRPr lang="de-DE" sz="2400" b="1" dirty="0"/>
          </a:p>
        </p:txBody>
      </p:sp>
      <p:cxnSp>
        <p:nvCxnSpPr>
          <p:cNvPr id="10" name="Gerade Verbindung 9"/>
          <p:cNvCxnSpPr/>
          <p:nvPr/>
        </p:nvCxnSpPr>
        <p:spPr>
          <a:xfrm>
            <a:off x="899592" y="627534"/>
            <a:ext cx="734481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179512" y="734382"/>
            <a:ext cx="9073008" cy="1107996"/>
          </a:xfrm>
          <a:prstGeom prst="rect">
            <a:avLst/>
          </a:prstGeom>
          <a:noFill/>
        </p:spPr>
        <p:txBody>
          <a:bodyPr wrap="square" rtlCol="0">
            <a:spAutoFit/>
          </a:bodyPr>
          <a:lstStyle/>
          <a:p>
            <a:r>
              <a:rPr lang="de-DE" sz="1400" dirty="0"/>
              <a:t>z</a:t>
            </a:r>
            <a:r>
              <a:rPr lang="de-DE" sz="1400" dirty="0" smtClean="0"/>
              <a:t>ahlreiche Studien insb. der letzten Jahre zeigen: </a:t>
            </a:r>
          </a:p>
          <a:p>
            <a:pPr marL="285750" indent="-285750">
              <a:buFont typeface="Arial" panose="020B0604020202020204" pitchFamily="34" charset="0"/>
              <a:buChar char="•"/>
            </a:pPr>
            <a:r>
              <a:rPr lang="de-DE" sz="1400" dirty="0" smtClean="0"/>
              <a:t>Windkraftanlagen haben </a:t>
            </a:r>
            <a:r>
              <a:rPr lang="de-DE" sz="1400" b="1" dirty="0" smtClean="0"/>
              <a:t>relevante mikroklimatische Wirkungen</a:t>
            </a:r>
          </a:p>
          <a:p>
            <a:pPr marL="285750" indent="-285750">
              <a:buFont typeface="Arial" panose="020B0604020202020204" pitchFamily="34" charset="0"/>
              <a:buChar char="•"/>
            </a:pPr>
            <a:r>
              <a:rPr lang="de-DE" sz="1400" dirty="0"/>
              <a:t>a</a:t>
            </a:r>
            <a:r>
              <a:rPr lang="de-DE" sz="1400" dirty="0" smtClean="0"/>
              <a:t>m bekanntesten: </a:t>
            </a:r>
            <a:r>
              <a:rPr lang="de-DE" sz="1400" b="1" dirty="0" err="1" smtClean="0"/>
              <a:t>wake</a:t>
            </a:r>
            <a:r>
              <a:rPr lang="de-DE" sz="1400" b="1" dirty="0" smtClean="0"/>
              <a:t> </a:t>
            </a:r>
            <a:r>
              <a:rPr lang="de-DE" sz="1400" b="1" dirty="0" err="1" smtClean="0"/>
              <a:t>effect</a:t>
            </a:r>
            <a:r>
              <a:rPr lang="de-DE" sz="1400" b="1" dirty="0" smtClean="0"/>
              <a:t> </a:t>
            </a:r>
            <a:r>
              <a:rPr lang="de-DE" sz="1400" dirty="0" smtClean="0"/>
              <a:t>(Nachlauf-Effekt</a:t>
            </a:r>
            <a:r>
              <a:rPr lang="de-DE" sz="1400" dirty="0"/>
              <a:t>) </a:t>
            </a:r>
            <a:r>
              <a:rPr lang="de-DE" sz="1400" dirty="0" smtClean="0"/>
              <a:t>= Verwirbelungen im Windschatten der Anlagen</a:t>
            </a:r>
          </a:p>
          <a:p>
            <a:pPr marL="541338" lvl="1" indent="-182563">
              <a:buFont typeface="Arial" panose="020B0604020202020204" pitchFamily="34" charset="0"/>
              <a:buChar char="•"/>
            </a:pPr>
            <a:r>
              <a:rPr lang="de-DE" sz="1200" dirty="0"/>
              <a:t>a</a:t>
            </a:r>
            <a:r>
              <a:rPr lang="de-DE" sz="1200" dirty="0" smtClean="0"/>
              <a:t>m Tag strahlt Sonne auf Erde steigt auf -&gt; homogene Wärme, nachts über Erde kalt  -&gt; Windräder bringen warme Luft nach unten</a:t>
            </a:r>
          </a:p>
          <a:p>
            <a:pPr marL="541338" lvl="1" indent="-182563">
              <a:buFont typeface="Arial" panose="020B0604020202020204" pitchFamily="34" charset="0"/>
              <a:buChar char="•"/>
            </a:pPr>
            <a:r>
              <a:rPr lang="de-DE" sz="1200" dirty="0"/>
              <a:t>w</a:t>
            </a:r>
            <a:r>
              <a:rPr lang="de-DE" sz="1200" dirty="0" smtClean="0"/>
              <a:t>arme Luft mit stärkerer Verdunstung + Luft insgesamt langsamer -&gt; bringt weniger feuchte Luft ins Land </a:t>
            </a:r>
          </a:p>
        </p:txBody>
      </p:sp>
      <p:sp>
        <p:nvSpPr>
          <p:cNvPr id="12" name="Textfeld 11"/>
          <p:cNvSpPr txBox="1"/>
          <p:nvPr/>
        </p:nvSpPr>
        <p:spPr>
          <a:xfrm>
            <a:off x="323528" y="1995686"/>
            <a:ext cx="2448272" cy="646331"/>
          </a:xfrm>
          <a:prstGeom prst="rect">
            <a:avLst/>
          </a:prstGeom>
          <a:noFill/>
        </p:spPr>
        <p:txBody>
          <a:bodyPr wrap="square" rtlCol="0">
            <a:spAutoFit/>
          </a:bodyPr>
          <a:lstStyle/>
          <a:p>
            <a:pPr marL="285750" indent="-285750">
              <a:buFont typeface="Wingdings" panose="05000000000000000000" pitchFamily="2" charset="2"/>
              <a:buChar char="Ø"/>
            </a:pPr>
            <a:r>
              <a:rPr lang="de-DE" b="1" dirty="0" smtClean="0"/>
              <a:t>regional wärmer </a:t>
            </a:r>
          </a:p>
          <a:p>
            <a:pPr marL="285750" indent="-285750">
              <a:buFont typeface="Wingdings" panose="05000000000000000000" pitchFamily="2" charset="2"/>
              <a:buChar char="Ø"/>
            </a:pPr>
            <a:r>
              <a:rPr lang="de-DE" b="1" dirty="0" smtClean="0"/>
              <a:t>regional trockener</a:t>
            </a:r>
            <a:endParaRPr lang="de-DE" b="1" dirty="0"/>
          </a:p>
        </p:txBody>
      </p:sp>
    </p:spTree>
    <p:extLst>
      <p:ext uri="{BB962C8B-B14F-4D97-AF65-F5344CB8AC3E}">
        <p14:creationId xmlns:p14="http://schemas.microsoft.com/office/powerpoint/2010/main" val="369091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316" t="20875" r="23709" b="37049"/>
          <a:stretch/>
        </p:blipFill>
        <p:spPr bwMode="auto">
          <a:xfrm>
            <a:off x="6084169" y="132337"/>
            <a:ext cx="2955875" cy="12961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feld 4"/>
          <p:cNvSpPr txBox="1"/>
          <p:nvPr/>
        </p:nvSpPr>
        <p:spPr>
          <a:xfrm>
            <a:off x="35496" y="123478"/>
            <a:ext cx="9108504" cy="461665"/>
          </a:xfrm>
          <a:prstGeom prst="rect">
            <a:avLst/>
          </a:prstGeom>
          <a:noFill/>
        </p:spPr>
        <p:txBody>
          <a:bodyPr wrap="square" rtlCol="0">
            <a:spAutoFit/>
          </a:bodyPr>
          <a:lstStyle/>
          <a:p>
            <a:r>
              <a:rPr lang="de-DE" sz="2400" b="1" dirty="0" smtClean="0"/>
              <a:t>     Klimatische Auswirkungen von Windparks</a:t>
            </a:r>
            <a:endParaRPr lang="de-DE" sz="2400" b="1" dirty="0"/>
          </a:p>
        </p:txBody>
      </p:sp>
      <p:cxnSp>
        <p:nvCxnSpPr>
          <p:cNvPr id="6" name="Gerade Verbindung 5"/>
          <p:cNvCxnSpPr/>
          <p:nvPr/>
        </p:nvCxnSpPr>
        <p:spPr>
          <a:xfrm>
            <a:off x="467544" y="627534"/>
            <a:ext cx="540060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p:nvSpPr>
        <p:spPr>
          <a:xfrm>
            <a:off x="323528" y="2391730"/>
            <a:ext cx="8136904" cy="830997"/>
          </a:xfrm>
          <a:prstGeom prst="rect">
            <a:avLst/>
          </a:prstGeom>
          <a:noFill/>
        </p:spPr>
        <p:txBody>
          <a:bodyPr wrap="square" rtlCol="0">
            <a:spAutoFit/>
          </a:bodyPr>
          <a:lstStyle/>
          <a:p>
            <a:pPr lvl="0"/>
            <a:r>
              <a:rPr lang="de-DE" sz="1200" dirty="0" smtClean="0"/>
              <a:t>Auseinandersetzung insb. mit Untersuchung:</a:t>
            </a:r>
          </a:p>
          <a:p>
            <a:pPr marL="171450" lvl="0" indent="-171450">
              <a:buFont typeface="Arial" panose="020B0604020202020204" pitchFamily="34" charset="0"/>
              <a:buChar char="•"/>
            </a:pPr>
            <a:r>
              <a:rPr lang="de-DE" sz="1200" dirty="0" smtClean="0"/>
              <a:t>Lee </a:t>
            </a:r>
            <a:r>
              <a:rPr lang="de-DE" sz="1200" dirty="0"/>
              <a:t>M. </a:t>
            </a:r>
            <a:r>
              <a:rPr lang="de-DE" sz="1200" b="1" dirty="0"/>
              <a:t>Miller</a:t>
            </a:r>
            <a:r>
              <a:rPr lang="de-DE" sz="1200" dirty="0"/>
              <a:t>, David W. </a:t>
            </a:r>
            <a:r>
              <a:rPr lang="de-DE" sz="1200" b="1" dirty="0"/>
              <a:t>Keith</a:t>
            </a:r>
            <a:r>
              <a:rPr lang="de-DE" sz="1200" dirty="0"/>
              <a:t>: </a:t>
            </a:r>
            <a:r>
              <a:rPr lang="de-DE" sz="1200" dirty="0" err="1"/>
              <a:t>Climatic</a:t>
            </a:r>
            <a:r>
              <a:rPr lang="de-DE" sz="1200" dirty="0"/>
              <a:t> Impacts </a:t>
            </a:r>
            <a:r>
              <a:rPr lang="de-DE" sz="1200" dirty="0" err="1"/>
              <a:t>of</a:t>
            </a:r>
            <a:r>
              <a:rPr lang="de-DE" sz="1200" dirty="0"/>
              <a:t> Wind </a:t>
            </a:r>
            <a:r>
              <a:rPr lang="de-DE" sz="1200" dirty="0" smtClean="0"/>
              <a:t>Power</a:t>
            </a:r>
            <a:r>
              <a:rPr lang="de-DE" sz="1200" dirty="0"/>
              <a:t> </a:t>
            </a:r>
            <a:r>
              <a:rPr lang="de-DE" sz="1200" dirty="0" smtClean="0"/>
              <a:t>(2020)</a:t>
            </a:r>
          </a:p>
          <a:p>
            <a:pPr lvl="0">
              <a:tabLst>
                <a:tab pos="179388" algn="l"/>
              </a:tabLst>
            </a:pPr>
            <a:r>
              <a:rPr lang="de-DE" sz="1200" dirty="0" smtClean="0"/>
              <a:t>	Miller schätzt, würde Strombedarf d. USA mit Windkraft gedeckt, würde </a:t>
            </a:r>
            <a:r>
              <a:rPr lang="de-DE" sz="1200" dirty="0" err="1" smtClean="0"/>
              <a:t>Oberflächentemp</a:t>
            </a:r>
            <a:r>
              <a:rPr lang="de-DE" sz="1200" dirty="0" smtClean="0"/>
              <a:t>.  i</a:t>
            </a:r>
            <a:r>
              <a:rPr lang="de-DE" sz="1200" b="1" dirty="0" smtClean="0"/>
              <a:t>n USA um 0,24°C steigen</a:t>
            </a:r>
          </a:p>
          <a:p>
            <a:pPr marL="171450" lvl="0" indent="-171450">
              <a:buFont typeface="Arial" panose="020B0604020202020204" pitchFamily="34" charset="0"/>
              <a:buChar char="•"/>
            </a:pPr>
            <a:r>
              <a:rPr lang="de-DE" sz="1200" dirty="0" smtClean="0"/>
              <a:t>Christine </a:t>
            </a:r>
            <a:r>
              <a:rPr lang="de-DE" sz="1200" dirty="0"/>
              <a:t>L. Archer et al.: The VERTEX </a:t>
            </a:r>
            <a:r>
              <a:rPr lang="de-DE" sz="1200" dirty="0" err="1"/>
              <a:t>field</a:t>
            </a:r>
            <a:r>
              <a:rPr lang="de-DE" sz="1200" dirty="0"/>
              <a:t> </a:t>
            </a:r>
            <a:r>
              <a:rPr lang="de-DE" sz="1200" dirty="0" err="1"/>
              <a:t>campaign</a:t>
            </a:r>
            <a:r>
              <a:rPr lang="de-DE" sz="1200" dirty="0"/>
              <a:t>: </a:t>
            </a:r>
            <a:r>
              <a:rPr lang="de-DE" sz="1200" dirty="0" err="1"/>
              <a:t>observations</a:t>
            </a:r>
            <a:r>
              <a:rPr lang="de-DE" sz="1200" dirty="0"/>
              <a:t> </a:t>
            </a:r>
            <a:r>
              <a:rPr lang="de-DE" sz="1200" dirty="0" err="1"/>
              <a:t>of</a:t>
            </a:r>
            <a:r>
              <a:rPr lang="de-DE" sz="1200" dirty="0"/>
              <a:t> </a:t>
            </a:r>
            <a:r>
              <a:rPr lang="de-DE" sz="1200" dirty="0" err="1"/>
              <a:t>near-ground</a:t>
            </a:r>
            <a:r>
              <a:rPr lang="de-DE" sz="1200" dirty="0"/>
              <a:t> </a:t>
            </a:r>
            <a:r>
              <a:rPr lang="de-DE" sz="1200" dirty="0" err="1"/>
              <a:t>effects</a:t>
            </a:r>
            <a:r>
              <a:rPr lang="de-DE" sz="1200" dirty="0"/>
              <a:t> </a:t>
            </a:r>
            <a:r>
              <a:rPr lang="de-DE" sz="1200" dirty="0" err="1"/>
              <a:t>of</a:t>
            </a:r>
            <a:r>
              <a:rPr lang="de-DE" sz="1200" dirty="0"/>
              <a:t> wind </a:t>
            </a:r>
            <a:r>
              <a:rPr lang="de-DE" sz="1200" dirty="0" err="1"/>
              <a:t>turbine</a:t>
            </a:r>
            <a:r>
              <a:rPr lang="de-DE" sz="1200" dirty="0"/>
              <a:t> </a:t>
            </a:r>
            <a:r>
              <a:rPr lang="de-DE" sz="1200" dirty="0" err="1" smtClean="0"/>
              <a:t>wakes</a:t>
            </a:r>
            <a:endParaRPr lang="de-DE" sz="1200" dirty="0" smtClean="0"/>
          </a:p>
        </p:txBody>
      </p:sp>
      <p:sp>
        <p:nvSpPr>
          <p:cNvPr id="9" name="Textfeld 8"/>
          <p:cNvSpPr txBox="1"/>
          <p:nvPr/>
        </p:nvSpPr>
        <p:spPr>
          <a:xfrm>
            <a:off x="303887" y="771550"/>
            <a:ext cx="5780282" cy="830997"/>
          </a:xfrm>
          <a:prstGeom prst="rect">
            <a:avLst/>
          </a:prstGeom>
          <a:noFill/>
        </p:spPr>
        <p:txBody>
          <a:bodyPr wrap="square" rtlCol="0">
            <a:spAutoFit/>
          </a:bodyPr>
          <a:lstStyle/>
          <a:p>
            <a:pPr lvl="0"/>
            <a:r>
              <a:rPr lang="de-DE" sz="1200" dirty="0"/>
              <a:t>d</a:t>
            </a:r>
            <a:r>
              <a:rPr lang="de-DE" sz="1200" dirty="0" smtClean="0"/>
              <a:t>a </a:t>
            </a:r>
            <a:r>
              <a:rPr lang="de-DE" sz="1200" b="1" dirty="0" smtClean="0"/>
              <a:t>wissenschaftliche Studien belegen</a:t>
            </a:r>
            <a:r>
              <a:rPr lang="de-DE" sz="1200" dirty="0" smtClean="0"/>
              <a:t>, dass im Umfeld von Windkraftanlagen ein gewisser</a:t>
            </a:r>
          </a:p>
          <a:p>
            <a:pPr lvl="0"/>
            <a:r>
              <a:rPr lang="de-DE" sz="1200" b="1" dirty="0" smtClean="0"/>
              <a:t>Anstieg lokaler bodennaher Temperaturen</a:t>
            </a:r>
            <a:r>
              <a:rPr lang="de-DE" sz="1200" dirty="0" smtClean="0"/>
              <a:t> gemessen wird, gewinnt die Untersuchung mikroklimatischer Veränderungen in der Umgebung von Windkrafträdern und ihre Auswirkungen auf die Umwelt an Bedeutung</a:t>
            </a:r>
          </a:p>
        </p:txBody>
      </p:sp>
      <p:sp>
        <p:nvSpPr>
          <p:cNvPr id="10" name="Textfeld 9"/>
          <p:cNvSpPr txBox="1"/>
          <p:nvPr/>
        </p:nvSpPr>
        <p:spPr>
          <a:xfrm>
            <a:off x="337542" y="3255826"/>
            <a:ext cx="8410921" cy="461665"/>
          </a:xfrm>
          <a:prstGeom prst="rect">
            <a:avLst/>
          </a:prstGeom>
          <a:noFill/>
        </p:spPr>
        <p:txBody>
          <a:bodyPr wrap="square" rtlCol="0">
            <a:spAutoFit/>
          </a:bodyPr>
          <a:lstStyle/>
          <a:p>
            <a:pPr lvl="0"/>
            <a:r>
              <a:rPr lang="de-DE" sz="1200" dirty="0" smtClean="0"/>
              <a:t>… es liegt nahe, dass das </a:t>
            </a:r>
            <a:r>
              <a:rPr lang="de-DE" sz="1200" b="1" dirty="0" smtClean="0"/>
              <a:t>Temperaturverhalten in etwa linear zu Erzeugungsrate und Leistungsdichte sei</a:t>
            </a:r>
            <a:r>
              <a:rPr lang="de-DE" sz="1200" dirty="0" smtClean="0"/>
              <a:t>. Die Ergebnisse seien abhängig von der räumlichen Verteilung und Dichte der Windkraftanlagen.</a:t>
            </a:r>
          </a:p>
        </p:txBody>
      </p:sp>
      <p:sp>
        <p:nvSpPr>
          <p:cNvPr id="11" name="Textfeld 10"/>
          <p:cNvSpPr txBox="1"/>
          <p:nvPr/>
        </p:nvSpPr>
        <p:spPr>
          <a:xfrm>
            <a:off x="323528" y="3759882"/>
            <a:ext cx="8410921" cy="461665"/>
          </a:xfrm>
          <a:prstGeom prst="rect">
            <a:avLst/>
          </a:prstGeom>
          <a:noFill/>
        </p:spPr>
        <p:txBody>
          <a:bodyPr wrap="square" rtlCol="0">
            <a:spAutoFit/>
          </a:bodyPr>
          <a:lstStyle/>
          <a:p>
            <a:pPr lvl="0"/>
            <a:r>
              <a:rPr lang="de-DE" sz="1200" dirty="0" smtClean="0"/>
              <a:t>In Bezug auf Miller: „</a:t>
            </a:r>
            <a:r>
              <a:rPr lang="de-DE" sz="1200" b="1" dirty="0" smtClean="0"/>
              <a:t>Bei gleicher Erzeugungsrate seien die klimatischen Auswirkungen von Photovoltaik-Solaranlagen etwa zehnmal geringer als bei Windkraftanlagen</a:t>
            </a:r>
            <a:r>
              <a:rPr lang="de-DE" sz="1200" dirty="0" smtClean="0"/>
              <a:t>.“</a:t>
            </a:r>
          </a:p>
        </p:txBody>
      </p:sp>
      <p:sp>
        <p:nvSpPr>
          <p:cNvPr id="12" name="Textfeld 11"/>
          <p:cNvSpPr txBox="1"/>
          <p:nvPr/>
        </p:nvSpPr>
        <p:spPr>
          <a:xfrm>
            <a:off x="323528" y="4225029"/>
            <a:ext cx="8410921" cy="830997"/>
          </a:xfrm>
          <a:prstGeom prst="rect">
            <a:avLst/>
          </a:prstGeom>
          <a:noFill/>
        </p:spPr>
        <p:txBody>
          <a:bodyPr wrap="square" rtlCol="0">
            <a:spAutoFit/>
          </a:bodyPr>
          <a:lstStyle/>
          <a:p>
            <a:pPr lvl="0"/>
            <a:r>
              <a:rPr lang="de-DE" sz="1200" dirty="0" smtClean="0"/>
              <a:t>Prof. Robert Lowe, Energie-Institut Uni London, gibt unter Würdigung der Arbeit zu bedenken, dass man den Einsatz von Windkraft weltweit nicht nur eine regionale  sondern auch eine globale Beurteilung erfolgen sollte. Man könne nichts zu der Frage sagen ob  „der </a:t>
            </a:r>
            <a:r>
              <a:rPr lang="de-DE" sz="1200" b="1" dirty="0" smtClean="0"/>
              <a:t>großflächige Einsatz von Windkraft uns potenziellen Klimakipppunkten näher bringe oder von diesen wegführe</a:t>
            </a:r>
            <a:r>
              <a:rPr lang="de-DE" sz="1200" dirty="0" smtClean="0"/>
              <a:t>.“</a:t>
            </a:r>
          </a:p>
          <a:p>
            <a:pPr lvl="0"/>
            <a:endParaRPr lang="de-DE" sz="1200" dirty="0" smtClean="0"/>
          </a:p>
        </p:txBody>
      </p:sp>
      <p:sp>
        <p:nvSpPr>
          <p:cNvPr id="13" name="Textfeld 12"/>
          <p:cNvSpPr txBox="1"/>
          <p:nvPr/>
        </p:nvSpPr>
        <p:spPr>
          <a:xfrm>
            <a:off x="323529" y="1599642"/>
            <a:ext cx="8712968" cy="830997"/>
          </a:xfrm>
          <a:prstGeom prst="rect">
            <a:avLst/>
          </a:prstGeom>
          <a:noFill/>
        </p:spPr>
        <p:txBody>
          <a:bodyPr wrap="square" rtlCol="0">
            <a:spAutoFit/>
          </a:bodyPr>
          <a:lstStyle/>
          <a:p>
            <a:pPr lvl="0"/>
            <a:r>
              <a:rPr lang="de-DE" sz="1200" dirty="0" smtClean="0"/>
              <a:t>Bereits </a:t>
            </a:r>
            <a:r>
              <a:rPr lang="de-DE" sz="1200" b="1" dirty="0" smtClean="0"/>
              <a:t>2004</a:t>
            </a:r>
            <a:r>
              <a:rPr lang="de-DE" sz="1200" dirty="0" smtClean="0"/>
              <a:t> im „Journal </a:t>
            </a:r>
            <a:r>
              <a:rPr lang="de-DE" sz="1200" dirty="0" err="1" smtClean="0"/>
              <a:t>of</a:t>
            </a:r>
            <a:r>
              <a:rPr lang="de-DE" sz="1200" dirty="0" smtClean="0"/>
              <a:t> </a:t>
            </a:r>
            <a:r>
              <a:rPr lang="de-DE" sz="1200" dirty="0" err="1" smtClean="0"/>
              <a:t>Geophysical</a:t>
            </a:r>
            <a:r>
              <a:rPr lang="de-DE" sz="1200" dirty="0" smtClean="0"/>
              <a:t> Research“ Untersuchung zur lokalen </a:t>
            </a:r>
            <a:r>
              <a:rPr lang="de-DE" sz="1200" dirty="0" err="1" smtClean="0"/>
              <a:t>meteroloischen</a:t>
            </a:r>
            <a:r>
              <a:rPr lang="de-DE" sz="1200" dirty="0" smtClean="0"/>
              <a:t> Effekten von Windkraftanlagen </a:t>
            </a:r>
          </a:p>
          <a:p>
            <a:pPr lvl="0"/>
            <a:r>
              <a:rPr lang="de-DE" sz="1200" dirty="0" smtClean="0"/>
              <a:t>(Anmerkung: damals sicher noch dt. kleiner): „Der Ergebnisse zeigen, dass der untersuchte Windpark den </a:t>
            </a:r>
            <a:r>
              <a:rPr lang="de-DE" sz="1200" b="1" dirty="0" smtClean="0"/>
              <a:t>Wind in der Höhe der Turbinennabe erheblich verlangsamt</a:t>
            </a:r>
            <a:r>
              <a:rPr lang="de-DE" sz="1200" dirty="0" smtClean="0"/>
              <a:t>. Zusätzlich erzeugen Turbulenzen </a:t>
            </a:r>
            <a:r>
              <a:rPr lang="de-DE" sz="1200" b="1" dirty="0" smtClean="0"/>
              <a:t>durch Rotoren Wirbel und in Folge komme es, so die Autoren, normalerweise zu einer Erwärmung und Trocknung der Oberflächenluft</a:t>
            </a:r>
            <a:r>
              <a:rPr lang="de-DE" sz="1200" dirty="0" smtClean="0"/>
              <a:t>.“</a:t>
            </a:r>
          </a:p>
        </p:txBody>
      </p:sp>
      <p:sp>
        <p:nvSpPr>
          <p:cNvPr id="14" name="Rechteck 13"/>
          <p:cNvSpPr/>
          <p:nvPr/>
        </p:nvSpPr>
        <p:spPr>
          <a:xfrm>
            <a:off x="6084168" y="123478"/>
            <a:ext cx="2955875" cy="389656"/>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395536" y="4876006"/>
            <a:ext cx="8799248" cy="369332"/>
          </a:xfrm>
          <a:prstGeom prst="rect">
            <a:avLst/>
          </a:prstGeom>
          <a:noFill/>
        </p:spPr>
        <p:txBody>
          <a:bodyPr wrap="square" rtlCol="0">
            <a:spAutoFit/>
          </a:bodyPr>
          <a:lstStyle/>
          <a:p>
            <a:pPr algn="r"/>
            <a:r>
              <a:rPr lang="de-DE" sz="900" dirty="0"/>
              <a:t>https://www.bundestag.de/resource/blob/819216/9800521ffbaee171ced09737243e38dd/WD-8-076-20-pdf-data.pdf</a:t>
            </a:r>
          </a:p>
          <a:p>
            <a:endParaRPr lang="de-DE" sz="900" dirty="0"/>
          </a:p>
        </p:txBody>
      </p:sp>
      <p:sp>
        <p:nvSpPr>
          <p:cNvPr id="16" name="Rechteck 15"/>
          <p:cNvSpPr/>
          <p:nvPr/>
        </p:nvSpPr>
        <p:spPr>
          <a:xfrm>
            <a:off x="395536" y="2635200"/>
            <a:ext cx="7920880" cy="360040"/>
          </a:xfrm>
          <a:prstGeom prst="rect">
            <a:avLst/>
          </a:prstGeom>
          <a:solidFill>
            <a:schemeClr val="accent6">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a:off x="395536" y="3291830"/>
            <a:ext cx="7920880" cy="360040"/>
          </a:xfrm>
          <a:prstGeom prst="rect">
            <a:avLst/>
          </a:prstGeom>
          <a:solidFill>
            <a:schemeClr val="accent6">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547664" y="2995240"/>
            <a:ext cx="2592288" cy="369332"/>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7346397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052" t="20724" r="26871" b="9003"/>
          <a:stretch/>
        </p:blipFill>
        <p:spPr bwMode="auto">
          <a:xfrm>
            <a:off x="2843808" y="114465"/>
            <a:ext cx="5544616" cy="4972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344" t="27407" r="36913" b="50000"/>
          <a:stretch/>
        </p:blipFill>
        <p:spPr bwMode="auto">
          <a:xfrm>
            <a:off x="200922" y="771550"/>
            <a:ext cx="2664296" cy="87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63648" t="71188" r="7581" b="6573"/>
          <a:stretch/>
        </p:blipFill>
        <p:spPr bwMode="auto">
          <a:xfrm>
            <a:off x="179512" y="1851670"/>
            <a:ext cx="2417922" cy="1051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84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344" t="35384" r="36913" b="50000"/>
          <a:stretch/>
        </p:blipFill>
        <p:spPr bwMode="auto">
          <a:xfrm>
            <a:off x="5292080" y="62141"/>
            <a:ext cx="2664296" cy="565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098" t="30164" r="45103" b="17705"/>
          <a:stretch/>
        </p:blipFill>
        <p:spPr bwMode="auto">
          <a:xfrm>
            <a:off x="520584" y="922639"/>
            <a:ext cx="3619368" cy="3445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4252" t="23606" r="39693" b="15300"/>
          <a:stretch/>
        </p:blipFill>
        <p:spPr bwMode="auto">
          <a:xfrm>
            <a:off x="4572000" y="850631"/>
            <a:ext cx="4209349" cy="4011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4252" t="75029" r="39693" b="15300"/>
          <a:stretch/>
        </p:blipFill>
        <p:spPr bwMode="auto">
          <a:xfrm>
            <a:off x="539552" y="4235007"/>
            <a:ext cx="4248472" cy="640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hteck 5"/>
          <p:cNvSpPr/>
          <p:nvPr/>
        </p:nvSpPr>
        <p:spPr>
          <a:xfrm>
            <a:off x="4644008" y="778623"/>
            <a:ext cx="576064"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7596336" y="850631"/>
            <a:ext cx="576064"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460375" y="191711"/>
            <a:ext cx="3967609" cy="507831"/>
          </a:xfrm>
          <a:prstGeom prst="rect">
            <a:avLst/>
          </a:prstGeom>
          <a:solidFill>
            <a:schemeClr val="accent3">
              <a:lumMod val="20000"/>
              <a:lumOff val="80000"/>
            </a:schemeClr>
          </a:solidFill>
        </p:spPr>
        <p:txBody>
          <a:bodyPr wrap="square">
            <a:spAutoFit/>
          </a:bodyPr>
          <a:lstStyle/>
          <a:p>
            <a:r>
              <a:rPr lang="de-DE" sz="900" b="1" dirty="0" smtClean="0"/>
              <a:t>Anmerkung:</a:t>
            </a:r>
          </a:p>
          <a:p>
            <a:pPr marL="171450" indent="-171450">
              <a:buFont typeface="Arial" panose="020B0604020202020204" pitchFamily="34" charset="0"/>
              <a:buChar char="•"/>
            </a:pPr>
            <a:r>
              <a:rPr lang="de-DE" sz="900" dirty="0" smtClean="0"/>
              <a:t>Die </a:t>
            </a:r>
            <a:r>
              <a:rPr lang="de-DE" sz="900" dirty="0"/>
              <a:t>Windleistung </a:t>
            </a:r>
            <a:r>
              <a:rPr lang="de-DE" sz="900" dirty="0" smtClean="0"/>
              <a:t>wächst </a:t>
            </a:r>
            <a:r>
              <a:rPr lang="de-DE" sz="900" dirty="0"/>
              <a:t>mit der dritten Potenz der </a:t>
            </a:r>
            <a:r>
              <a:rPr lang="de-DE" sz="900" dirty="0" smtClean="0"/>
              <a:t>Windgeschwindigkeit </a:t>
            </a:r>
          </a:p>
          <a:p>
            <a:pPr marL="171450" indent="-171450">
              <a:buFont typeface="Wingdings" panose="05000000000000000000" pitchFamily="2" charset="2"/>
              <a:buChar char="Ø"/>
            </a:pPr>
            <a:r>
              <a:rPr lang="de-DE" sz="900" dirty="0" smtClean="0"/>
              <a:t>bei Halbierung der </a:t>
            </a:r>
            <a:r>
              <a:rPr lang="de-DE" sz="900" dirty="0"/>
              <a:t>Windgeschwindigkeit </a:t>
            </a:r>
            <a:r>
              <a:rPr lang="de-DE" sz="900" dirty="0" smtClean="0"/>
              <a:t>verbleibt ein Achtel an Windleistung</a:t>
            </a:r>
            <a:endParaRPr lang="de-DE" sz="900" dirty="0"/>
          </a:p>
        </p:txBody>
      </p:sp>
      <p:cxnSp>
        <p:nvCxnSpPr>
          <p:cNvPr id="11" name="Gerade Verbindung 10"/>
          <p:cNvCxnSpPr/>
          <p:nvPr/>
        </p:nvCxnSpPr>
        <p:spPr>
          <a:xfrm>
            <a:off x="4932040" y="627534"/>
            <a:ext cx="368539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344" t="27407" r="67919" b="65148"/>
          <a:stretch/>
        </p:blipFill>
        <p:spPr bwMode="auto">
          <a:xfrm>
            <a:off x="8105284" y="62141"/>
            <a:ext cx="532049" cy="287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8929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750" t="21444" r="33125" b="9111"/>
          <a:stretch/>
        </p:blipFill>
        <p:spPr bwMode="auto">
          <a:xfrm>
            <a:off x="5313744" y="267494"/>
            <a:ext cx="3794760"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Gerade Verbindung 7"/>
          <p:cNvCxnSpPr/>
          <p:nvPr/>
        </p:nvCxnSpPr>
        <p:spPr>
          <a:xfrm>
            <a:off x="216024" y="843558"/>
            <a:ext cx="483752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288032" y="51470"/>
            <a:ext cx="9108504" cy="769441"/>
          </a:xfrm>
          <a:prstGeom prst="rect">
            <a:avLst/>
          </a:prstGeom>
          <a:noFill/>
        </p:spPr>
        <p:txBody>
          <a:bodyPr wrap="square" rtlCol="0">
            <a:spAutoFit/>
          </a:bodyPr>
          <a:lstStyle/>
          <a:p>
            <a:r>
              <a:rPr lang="de-DE" sz="2200" b="1" dirty="0" smtClean="0"/>
              <a:t>Auswirkungen von offshore Windparks</a:t>
            </a:r>
          </a:p>
          <a:p>
            <a:r>
              <a:rPr lang="de-DE" sz="2200" b="1" dirty="0" smtClean="0"/>
              <a:t>Auf Regenmenge an Land</a:t>
            </a:r>
            <a:endParaRPr lang="de-DE" sz="2200" b="1" dirty="0"/>
          </a:p>
        </p:txBody>
      </p:sp>
      <p:sp>
        <p:nvSpPr>
          <p:cNvPr id="11" name="Textfeld 10"/>
          <p:cNvSpPr txBox="1"/>
          <p:nvPr/>
        </p:nvSpPr>
        <p:spPr>
          <a:xfrm>
            <a:off x="323528" y="2984634"/>
            <a:ext cx="4835644" cy="523220"/>
          </a:xfrm>
          <a:prstGeom prst="rect">
            <a:avLst/>
          </a:prstGeom>
          <a:noFill/>
        </p:spPr>
        <p:txBody>
          <a:bodyPr wrap="square" rtlCol="0">
            <a:spAutoFit/>
          </a:bodyPr>
          <a:lstStyle/>
          <a:p>
            <a:r>
              <a:rPr lang="de-DE" sz="1400" dirty="0" smtClean="0"/>
              <a:t>betrachtet werden zwei Offshore Windparks in Großbritannien</a:t>
            </a:r>
          </a:p>
          <a:p>
            <a:r>
              <a:rPr lang="de-DE" sz="1400" dirty="0" smtClean="0"/>
              <a:t>(</a:t>
            </a:r>
            <a:r>
              <a:rPr lang="de-DE" sz="1400" dirty="0" err="1" smtClean="0"/>
              <a:t>Walney</a:t>
            </a:r>
            <a:r>
              <a:rPr lang="de-DE" sz="1400" dirty="0" smtClean="0"/>
              <a:t> und </a:t>
            </a:r>
            <a:r>
              <a:rPr lang="de-DE" sz="1400" dirty="0" err="1" smtClean="0"/>
              <a:t>Burbo</a:t>
            </a:r>
            <a:r>
              <a:rPr lang="de-DE" sz="1400" dirty="0" smtClean="0"/>
              <a:t> Bank)</a:t>
            </a:r>
            <a:endParaRPr lang="de-DE" sz="1400" dirty="0"/>
          </a:p>
        </p:txBody>
      </p:sp>
      <p:sp>
        <p:nvSpPr>
          <p:cNvPr id="12" name="Textfeld 11"/>
          <p:cNvSpPr txBox="1"/>
          <p:nvPr/>
        </p:nvSpPr>
        <p:spPr>
          <a:xfrm>
            <a:off x="323528" y="3489270"/>
            <a:ext cx="4835644" cy="738664"/>
          </a:xfrm>
          <a:prstGeom prst="rect">
            <a:avLst/>
          </a:prstGeom>
          <a:noFill/>
        </p:spPr>
        <p:txBody>
          <a:bodyPr wrap="square" rtlCol="0">
            <a:spAutoFit/>
          </a:bodyPr>
          <a:lstStyle/>
          <a:p>
            <a:r>
              <a:rPr lang="de-DE" sz="1400" dirty="0" smtClean="0"/>
              <a:t>Messergebnisse: </a:t>
            </a:r>
          </a:p>
          <a:p>
            <a:pPr marL="182563" indent="-182563">
              <a:buFont typeface="Arial" panose="020B0604020202020204" pitchFamily="34" charset="0"/>
              <a:buChar char="•"/>
              <a:tabLst>
                <a:tab pos="3048000" algn="l"/>
              </a:tabLst>
            </a:pPr>
            <a:r>
              <a:rPr lang="de-DE" sz="1400" dirty="0" smtClean="0"/>
              <a:t>Windgeschwindigkeit hinter Windpark: 	minus 8%</a:t>
            </a:r>
          </a:p>
          <a:p>
            <a:pPr marL="182563" indent="-182563">
              <a:buFont typeface="Arial" panose="020B0604020202020204" pitchFamily="34" charset="0"/>
              <a:buChar char="•"/>
              <a:tabLst>
                <a:tab pos="3048000" algn="l"/>
              </a:tabLst>
            </a:pPr>
            <a:r>
              <a:rPr lang="de-DE" sz="1400" dirty="0" smtClean="0"/>
              <a:t>Niederschlag hinter Windpark: 	minus 10%</a:t>
            </a:r>
            <a:endParaRPr lang="de-DE" sz="1400" dirty="0"/>
          </a:p>
        </p:txBody>
      </p:sp>
      <p:sp>
        <p:nvSpPr>
          <p:cNvPr id="13" name="Rechteck 12"/>
          <p:cNvSpPr/>
          <p:nvPr/>
        </p:nvSpPr>
        <p:spPr>
          <a:xfrm>
            <a:off x="323528" y="2634466"/>
            <a:ext cx="4933076" cy="369332"/>
          </a:xfrm>
          <a:prstGeom prst="rect">
            <a:avLst/>
          </a:prstGeom>
        </p:spPr>
        <p:txBody>
          <a:bodyPr wrap="square">
            <a:spAutoFit/>
          </a:bodyPr>
          <a:lstStyle/>
          <a:p>
            <a:r>
              <a:rPr lang="de-DE" sz="900" dirty="0"/>
              <a:t>https://www.researchgate.net/publication/342219538_Observed_onshore_precipitation_changes_after_the_installation_of_offshore_wind_farms</a:t>
            </a:r>
          </a:p>
        </p:txBody>
      </p:sp>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13" t="21778" r="31000" b="30777"/>
          <a:stretch/>
        </p:blipFill>
        <p:spPr bwMode="auto">
          <a:xfrm>
            <a:off x="467544" y="915566"/>
            <a:ext cx="3024336" cy="167497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5" name="Textfeld 14"/>
          <p:cNvSpPr txBox="1"/>
          <p:nvPr/>
        </p:nvSpPr>
        <p:spPr>
          <a:xfrm>
            <a:off x="309856" y="4227472"/>
            <a:ext cx="4835644" cy="738664"/>
          </a:xfrm>
          <a:prstGeom prst="rect">
            <a:avLst/>
          </a:prstGeom>
          <a:noFill/>
        </p:spPr>
        <p:txBody>
          <a:bodyPr wrap="square" rtlCol="0">
            <a:spAutoFit/>
          </a:bodyPr>
          <a:lstStyle/>
          <a:p>
            <a:r>
              <a:rPr lang="de-DE" sz="1400" dirty="0" smtClean="0"/>
              <a:t>Mögliche Bedeutung für Deutschland:</a:t>
            </a:r>
          </a:p>
          <a:p>
            <a:pPr marL="182563" indent="-182563">
              <a:buFont typeface="Arial" panose="020B0604020202020204" pitchFamily="34" charset="0"/>
              <a:buChar char="•"/>
              <a:tabLst>
                <a:tab pos="3048000" algn="l"/>
              </a:tabLst>
            </a:pPr>
            <a:r>
              <a:rPr lang="de-DE" sz="1400" dirty="0" smtClean="0"/>
              <a:t>viele Windräder vor Küste und meist Westwind</a:t>
            </a:r>
          </a:p>
          <a:p>
            <a:pPr marL="182563" indent="-182563">
              <a:buFont typeface="Wingdings" panose="05000000000000000000" pitchFamily="2" charset="2"/>
              <a:buChar char="Ø"/>
              <a:tabLst>
                <a:tab pos="3048000" algn="l"/>
              </a:tabLst>
            </a:pPr>
            <a:r>
              <a:rPr lang="de-DE" sz="1400" dirty="0" smtClean="0"/>
              <a:t>weniger Niederschlag im Lee (Binnenland, Ostdeutschland?)</a:t>
            </a:r>
          </a:p>
        </p:txBody>
      </p:sp>
      <p:sp>
        <p:nvSpPr>
          <p:cNvPr id="16" name="Textfeld 15"/>
          <p:cNvSpPr txBox="1"/>
          <p:nvPr/>
        </p:nvSpPr>
        <p:spPr>
          <a:xfrm>
            <a:off x="3635896" y="1421944"/>
            <a:ext cx="3528392" cy="861774"/>
          </a:xfrm>
          <a:prstGeom prst="rect">
            <a:avLst/>
          </a:prstGeom>
          <a:solidFill>
            <a:schemeClr val="bg1">
              <a:alpha val="60000"/>
            </a:schemeClr>
          </a:solidFill>
          <a:ln>
            <a:solidFill>
              <a:schemeClr val="tx1"/>
            </a:solidFill>
          </a:ln>
        </p:spPr>
        <p:txBody>
          <a:bodyPr wrap="square" rtlCol="0">
            <a:spAutoFit/>
          </a:bodyPr>
          <a:lstStyle/>
          <a:p>
            <a:r>
              <a:rPr lang="de-DE" sz="1000" b="1" dirty="0" smtClean="0"/>
              <a:t>Küstenkonvergenz:</a:t>
            </a:r>
          </a:p>
          <a:p>
            <a:r>
              <a:rPr lang="de-DE" sz="1000" b="1" dirty="0" smtClean="0"/>
              <a:t>-  Reibungswiderstand über Land viel höher als über Meer</a:t>
            </a:r>
          </a:p>
          <a:p>
            <a:r>
              <a:rPr lang="de-DE" sz="1000" b="1" dirty="0" smtClean="0"/>
              <a:t>-&gt; feuchte Luft staut sich vor Land -&gt; steigt auch nach oben</a:t>
            </a:r>
          </a:p>
          <a:p>
            <a:r>
              <a:rPr lang="de-DE" sz="1000" b="1" dirty="0" smtClean="0"/>
              <a:t>-&gt; es entstehen schnell Wolken und Regen</a:t>
            </a:r>
          </a:p>
          <a:p>
            <a:r>
              <a:rPr lang="de-DE" sz="1000" b="1" dirty="0"/>
              <a:t>s</a:t>
            </a:r>
            <a:r>
              <a:rPr lang="de-DE" sz="1000" b="1" dirty="0" smtClean="0"/>
              <a:t>tehen Windparks im Weg -&gt; Stauchung + Regen im Windpark</a:t>
            </a:r>
            <a:endParaRPr lang="de-DE" sz="1000" b="1" dirty="0"/>
          </a:p>
        </p:txBody>
      </p:sp>
    </p:spTree>
    <p:extLst>
      <p:ext uri="{BB962C8B-B14F-4D97-AF65-F5344CB8AC3E}">
        <p14:creationId xmlns:p14="http://schemas.microsoft.com/office/powerpoint/2010/main" val="13495518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297" t="15410" r="27956" b="13661"/>
          <a:stretch/>
        </p:blipFill>
        <p:spPr bwMode="auto">
          <a:xfrm>
            <a:off x="0" y="67791"/>
            <a:ext cx="5687616" cy="4960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221" t="24481" r="34037" b="17267"/>
          <a:stretch/>
        </p:blipFill>
        <p:spPr bwMode="auto">
          <a:xfrm>
            <a:off x="5508104" y="538167"/>
            <a:ext cx="3600400" cy="2079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5443623" y="51470"/>
            <a:ext cx="3707904" cy="369332"/>
          </a:xfrm>
          <a:prstGeom prst="rect">
            <a:avLst/>
          </a:prstGeom>
          <a:noFill/>
        </p:spPr>
        <p:txBody>
          <a:bodyPr wrap="square" rtlCol="0">
            <a:spAutoFit/>
          </a:bodyPr>
          <a:lstStyle/>
          <a:p>
            <a:pPr algn="ctr"/>
            <a:r>
              <a:rPr lang="de-DE" b="1" dirty="0" smtClean="0"/>
              <a:t>Nachweis des Wake-Effektes</a:t>
            </a:r>
            <a:endParaRPr lang="de-DE" b="1" dirty="0"/>
          </a:p>
        </p:txBody>
      </p:sp>
      <p:cxnSp>
        <p:nvCxnSpPr>
          <p:cNvPr id="6" name="Gerade Verbindung 5"/>
          <p:cNvCxnSpPr/>
          <p:nvPr/>
        </p:nvCxnSpPr>
        <p:spPr>
          <a:xfrm>
            <a:off x="5767151" y="411510"/>
            <a:ext cx="302433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5760640" y="3227080"/>
            <a:ext cx="3563888" cy="784830"/>
          </a:xfrm>
          <a:prstGeom prst="rect">
            <a:avLst/>
          </a:prstGeom>
        </p:spPr>
        <p:txBody>
          <a:bodyPr wrap="square">
            <a:spAutoFit/>
          </a:bodyPr>
          <a:lstStyle/>
          <a:p>
            <a:r>
              <a:rPr lang="de-DE" sz="1100" dirty="0" smtClean="0"/>
              <a:t>Methode:</a:t>
            </a:r>
          </a:p>
          <a:p>
            <a:pPr marL="171450" indent="-171450">
              <a:buFont typeface="Arial" panose="020B0604020202020204" pitchFamily="34" charset="0"/>
              <a:buChar char="•"/>
            </a:pPr>
            <a:r>
              <a:rPr lang="de-DE" sz="1100" dirty="0" smtClean="0"/>
              <a:t>Radarmessungen der Windgeschwindigkeit mittels </a:t>
            </a:r>
          </a:p>
          <a:p>
            <a:pPr>
              <a:tabLst>
                <a:tab pos="180975" algn="l"/>
              </a:tabLst>
            </a:pPr>
            <a:r>
              <a:rPr lang="de-DE" sz="1100" dirty="0" smtClean="0"/>
              <a:t>	Satellit (Copernicus-Programm; Satellit </a:t>
            </a:r>
            <a:r>
              <a:rPr lang="de-DE" sz="1100" dirty="0" err="1" smtClean="0"/>
              <a:t>Sentinal</a:t>
            </a:r>
            <a:r>
              <a:rPr lang="de-DE" sz="1100" dirty="0" smtClean="0"/>
              <a:t> 1A)</a:t>
            </a:r>
          </a:p>
          <a:p>
            <a:pPr marL="171450" indent="-171450">
              <a:buFont typeface="Arial" panose="020B0604020202020204" pitchFamily="34" charset="0"/>
              <a:buChar char="•"/>
            </a:pPr>
            <a:endParaRPr lang="de-DE" sz="1200" dirty="0"/>
          </a:p>
        </p:txBody>
      </p:sp>
      <p:sp>
        <p:nvSpPr>
          <p:cNvPr id="9" name="Rechteck 8"/>
          <p:cNvSpPr/>
          <p:nvPr/>
        </p:nvSpPr>
        <p:spPr>
          <a:xfrm>
            <a:off x="5760640" y="2691149"/>
            <a:ext cx="3635896" cy="600164"/>
          </a:xfrm>
          <a:prstGeom prst="rect">
            <a:avLst/>
          </a:prstGeom>
        </p:spPr>
        <p:txBody>
          <a:bodyPr wrap="square">
            <a:spAutoFit/>
          </a:bodyPr>
          <a:lstStyle/>
          <a:p>
            <a:pPr marL="171450" indent="-171450">
              <a:buFont typeface="Arial" panose="020B0604020202020204" pitchFamily="34" charset="0"/>
              <a:buChar char="•"/>
            </a:pPr>
            <a:r>
              <a:rPr lang="de-DE" sz="1100" dirty="0" smtClean="0"/>
              <a:t>Ziel hier nicht ökologische Probleme zu klären</a:t>
            </a:r>
          </a:p>
          <a:p>
            <a:pPr marL="171450" indent="-171450">
              <a:buFont typeface="Wingdings" panose="05000000000000000000" pitchFamily="2" charset="2"/>
              <a:buChar char="Ø"/>
            </a:pPr>
            <a:r>
              <a:rPr lang="de-DE" sz="1100" dirty="0"/>
              <a:t>s</a:t>
            </a:r>
            <a:r>
              <a:rPr lang="de-DE" sz="1100" dirty="0" smtClean="0"/>
              <a:t>ondern Windparks so anzuordnen, </a:t>
            </a:r>
          </a:p>
          <a:p>
            <a:pPr>
              <a:tabLst>
                <a:tab pos="180975" algn="l"/>
              </a:tabLst>
            </a:pPr>
            <a:r>
              <a:rPr lang="de-DE" sz="1100" dirty="0" smtClean="0"/>
              <a:t>	dass sich ein möglichst hoher Winderntegrad ergibt</a:t>
            </a:r>
            <a:endParaRPr lang="de-DE" sz="1100" dirty="0"/>
          </a:p>
        </p:txBody>
      </p:sp>
      <p:sp>
        <p:nvSpPr>
          <p:cNvPr id="10" name="Rechteck 9"/>
          <p:cNvSpPr/>
          <p:nvPr/>
        </p:nvSpPr>
        <p:spPr>
          <a:xfrm>
            <a:off x="5838755" y="3912026"/>
            <a:ext cx="3197741" cy="1107996"/>
          </a:xfrm>
          <a:prstGeom prst="rect">
            <a:avLst/>
          </a:prstGeom>
          <a:solidFill>
            <a:schemeClr val="accent3">
              <a:lumMod val="40000"/>
              <a:lumOff val="60000"/>
            </a:schemeClr>
          </a:solidFill>
        </p:spPr>
        <p:txBody>
          <a:bodyPr wrap="square" lIns="72000" rIns="3600">
            <a:spAutoFit/>
          </a:bodyPr>
          <a:lstStyle/>
          <a:p>
            <a:pPr marL="171450" indent="-171450">
              <a:buFont typeface="Wingdings" panose="05000000000000000000" pitchFamily="2" charset="2"/>
              <a:buChar char="Ø"/>
            </a:pPr>
            <a:r>
              <a:rPr lang="de-DE" sz="1100" dirty="0" smtClean="0"/>
              <a:t>Sichtbarmachung </a:t>
            </a:r>
            <a:r>
              <a:rPr lang="de-DE" sz="1100" dirty="0"/>
              <a:t>der Zone mit verlangsamter </a:t>
            </a:r>
            <a:endParaRPr lang="de-DE" sz="1100" dirty="0" smtClean="0"/>
          </a:p>
          <a:p>
            <a:pPr>
              <a:tabLst>
                <a:tab pos="180975" algn="l"/>
              </a:tabLst>
            </a:pPr>
            <a:r>
              <a:rPr lang="de-DE" sz="1100" dirty="0"/>
              <a:t>	</a:t>
            </a:r>
            <a:r>
              <a:rPr lang="de-DE" sz="1100" dirty="0" smtClean="0"/>
              <a:t>Windströmung </a:t>
            </a:r>
            <a:r>
              <a:rPr lang="de-DE" sz="1100" dirty="0"/>
              <a:t>hinter Windrad</a:t>
            </a:r>
          </a:p>
          <a:p>
            <a:pPr marL="171450" indent="-171450">
              <a:buFont typeface="Wingdings" panose="05000000000000000000" pitchFamily="2" charset="2"/>
              <a:buChar char="Ø"/>
            </a:pPr>
            <a:r>
              <a:rPr lang="de-DE" sz="1100" dirty="0" smtClean="0"/>
              <a:t>die dem Wind entnommene Energie fehlt im Lee</a:t>
            </a:r>
          </a:p>
          <a:p>
            <a:pPr>
              <a:tabLst>
                <a:tab pos="180975" algn="l"/>
              </a:tabLst>
            </a:pPr>
            <a:r>
              <a:rPr lang="de-DE" sz="1100" dirty="0" smtClean="0"/>
              <a:t>	großräumig (Energie kann sich ja nicht neu bilden)</a:t>
            </a:r>
          </a:p>
          <a:p>
            <a:pPr marL="171450" indent="-171450">
              <a:buFont typeface="Wingdings" panose="05000000000000000000" pitchFamily="2" charset="2"/>
              <a:buChar char="Ø"/>
            </a:pPr>
            <a:r>
              <a:rPr lang="de-DE" sz="1100" dirty="0"/>
              <a:t>d</a:t>
            </a:r>
            <a:r>
              <a:rPr lang="de-DE" sz="1100" dirty="0" smtClean="0"/>
              <a:t>ies unterstreicht: </a:t>
            </a:r>
          </a:p>
          <a:p>
            <a:pPr indent="180975"/>
            <a:r>
              <a:rPr lang="de-DE" sz="1100" b="1" dirty="0" smtClean="0"/>
              <a:t>Wind ist eine endliche Ressource</a:t>
            </a:r>
            <a:endParaRPr lang="de-DE" sz="1100" b="1" dirty="0"/>
          </a:p>
        </p:txBody>
      </p:sp>
      <p:sp>
        <p:nvSpPr>
          <p:cNvPr id="11" name="Textfeld 10"/>
          <p:cNvSpPr txBox="1"/>
          <p:nvPr/>
        </p:nvSpPr>
        <p:spPr>
          <a:xfrm>
            <a:off x="107504" y="4881425"/>
            <a:ext cx="2232248" cy="230832"/>
          </a:xfrm>
          <a:prstGeom prst="rect">
            <a:avLst/>
          </a:prstGeom>
          <a:noFill/>
        </p:spPr>
        <p:txBody>
          <a:bodyPr wrap="square" lIns="0" rIns="0" rtlCol="0">
            <a:spAutoFit/>
          </a:bodyPr>
          <a:lstStyle/>
          <a:p>
            <a:r>
              <a:rPr lang="de-DE" sz="900" dirty="0"/>
              <a:t>https://idw-online.de/de/pdfnews834230</a:t>
            </a:r>
          </a:p>
        </p:txBody>
      </p:sp>
    </p:spTree>
    <p:extLst>
      <p:ext uri="{BB962C8B-B14F-4D97-AF65-F5344CB8AC3E}">
        <p14:creationId xmlns:p14="http://schemas.microsoft.com/office/powerpoint/2010/main" val="3448586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35496" y="-20538"/>
            <a:ext cx="9108504" cy="769441"/>
          </a:xfrm>
          <a:prstGeom prst="rect">
            <a:avLst/>
          </a:prstGeom>
          <a:noFill/>
        </p:spPr>
        <p:txBody>
          <a:bodyPr wrap="square" rtlCol="0">
            <a:spAutoFit/>
          </a:bodyPr>
          <a:lstStyle/>
          <a:p>
            <a:pPr algn="ctr"/>
            <a:r>
              <a:rPr lang="de-DE" sz="2200" b="1" dirty="0" smtClean="0"/>
              <a:t>Einfluss windkraftanlagen bedingter mikroklimatischer Veränderungen</a:t>
            </a:r>
          </a:p>
          <a:p>
            <a:pPr algn="ctr"/>
            <a:r>
              <a:rPr lang="de-DE" sz="2200" b="1" dirty="0"/>
              <a:t>a</a:t>
            </a:r>
            <a:r>
              <a:rPr lang="de-DE" sz="2200" b="1" dirty="0" smtClean="0"/>
              <a:t>uf die Vegetation </a:t>
            </a:r>
            <a:r>
              <a:rPr lang="de-DE" b="1" dirty="0"/>
              <a:t>(</a:t>
            </a:r>
            <a:r>
              <a:rPr lang="de-DE" b="1" dirty="0" smtClean="0"/>
              <a:t>für uns als Landwirtschaftsregion sehr bedeutsam)</a:t>
            </a:r>
            <a:endParaRPr lang="de-DE" b="1"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812" t="46753" r="14063" b="29333"/>
          <a:stretch/>
        </p:blipFill>
        <p:spPr bwMode="auto">
          <a:xfrm>
            <a:off x="251520" y="715698"/>
            <a:ext cx="4420284" cy="847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Gerade Verbindung 4"/>
          <p:cNvCxnSpPr/>
          <p:nvPr/>
        </p:nvCxnSpPr>
        <p:spPr>
          <a:xfrm>
            <a:off x="899592" y="771550"/>
            <a:ext cx="734481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p:nvSpPr>
        <p:spPr>
          <a:xfrm>
            <a:off x="251520" y="1563638"/>
            <a:ext cx="8928992" cy="1054135"/>
          </a:xfrm>
          <a:prstGeom prst="rect">
            <a:avLst/>
          </a:prstGeom>
          <a:noFill/>
        </p:spPr>
        <p:txBody>
          <a:bodyPr wrap="square" rtlCol="0">
            <a:spAutoFit/>
          </a:bodyPr>
          <a:lstStyle/>
          <a:p>
            <a:pPr>
              <a:lnSpc>
                <a:spcPts val="1480"/>
              </a:lnSpc>
            </a:pPr>
            <a:r>
              <a:rPr lang="de-DE" sz="1200" dirty="0" smtClean="0"/>
              <a:t>Ausgangspunkt: </a:t>
            </a:r>
          </a:p>
          <a:p>
            <a:pPr marL="171450" indent="-171450">
              <a:lnSpc>
                <a:spcPts val="1480"/>
              </a:lnSpc>
              <a:buFont typeface="Arial" panose="020B0604020202020204" pitchFamily="34" charset="0"/>
              <a:buChar char="•"/>
            </a:pPr>
            <a:r>
              <a:rPr lang="de-DE" sz="1200" dirty="0" smtClean="0"/>
              <a:t>etliche Studien zeigen das Windparks einen Effekt auf das regionale Klima (</a:t>
            </a:r>
            <a:r>
              <a:rPr lang="de-DE" sz="1200" dirty="0" err="1" smtClean="0"/>
              <a:t>Temp</a:t>
            </a:r>
            <a:r>
              <a:rPr lang="de-DE" sz="1200" dirty="0" smtClean="0"/>
              <a:t>. und </a:t>
            </a:r>
            <a:r>
              <a:rPr lang="de-DE" sz="1200" dirty="0" err="1" smtClean="0"/>
              <a:t>Nierderschlag</a:t>
            </a:r>
            <a:r>
              <a:rPr lang="de-DE" sz="1200" dirty="0" smtClean="0"/>
              <a:t>) haben</a:t>
            </a:r>
          </a:p>
          <a:p>
            <a:pPr marL="171450" indent="-171450">
              <a:lnSpc>
                <a:spcPts val="1480"/>
              </a:lnSpc>
              <a:buFont typeface="Wingdings" panose="05000000000000000000" pitchFamily="2" charset="2"/>
              <a:buChar char="Ø"/>
            </a:pPr>
            <a:r>
              <a:rPr lang="de-DE" sz="1200" dirty="0" smtClean="0"/>
              <a:t>hier </a:t>
            </a:r>
            <a:r>
              <a:rPr lang="de-DE" sz="1200" b="1" dirty="0" smtClean="0"/>
              <a:t>soll geklärt werden ob Windparks auch Einfluss auf die Vegetation haben</a:t>
            </a:r>
          </a:p>
          <a:p>
            <a:pPr marL="171450" indent="-171450">
              <a:lnSpc>
                <a:spcPts val="1480"/>
              </a:lnSpc>
              <a:buFont typeface="Arial" panose="020B0604020202020204" pitchFamily="34" charset="0"/>
              <a:buChar char="•"/>
            </a:pPr>
            <a:r>
              <a:rPr lang="de-DE" sz="1200" dirty="0" smtClean="0"/>
              <a:t>die Untersuchung basiert auf </a:t>
            </a:r>
            <a:r>
              <a:rPr lang="de-DE" sz="1200" b="1" dirty="0" smtClean="0"/>
              <a:t>Satelliten-Fernerkundungsdaten mittels </a:t>
            </a:r>
            <a:r>
              <a:rPr lang="de-DE" sz="1200" b="1" dirty="0" err="1" smtClean="0"/>
              <a:t>Spektroradiometer</a:t>
            </a:r>
            <a:endParaRPr lang="de-DE" sz="1200" b="1" dirty="0" smtClean="0"/>
          </a:p>
          <a:p>
            <a:pPr indent="182563">
              <a:lnSpc>
                <a:spcPts val="1480"/>
              </a:lnSpc>
            </a:pPr>
            <a:r>
              <a:rPr lang="de-DE" sz="1200" dirty="0" smtClean="0"/>
              <a:t>von Windparks </a:t>
            </a:r>
            <a:r>
              <a:rPr lang="de-DE" sz="1200" dirty="0"/>
              <a:t>im </a:t>
            </a:r>
            <a:r>
              <a:rPr lang="de-DE" sz="1200" dirty="0" err="1"/>
              <a:t>Bashang</a:t>
            </a:r>
            <a:r>
              <a:rPr lang="de-DE" sz="1200" dirty="0"/>
              <a:t>-Gebiet im Norden Chinas von 2003 bis 2014 </a:t>
            </a:r>
            <a:endParaRPr lang="de-DE" sz="600" dirty="0" smtClean="0"/>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812" t="31334" r="14063" b="52338"/>
          <a:stretch/>
        </p:blipFill>
        <p:spPr bwMode="auto">
          <a:xfrm>
            <a:off x="4572000" y="866320"/>
            <a:ext cx="4420284" cy="578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Gerade Verbindung 9"/>
          <p:cNvCxnSpPr/>
          <p:nvPr/>
        </p:nvCxnSpPr>
        <p:spPr>
          <a:xfrm>
            <a:off x="323528" y="1563638"/>
            <a:ext cx="8568952"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197260" y="2571750"/>
            <a:ext cx="7615100" cy="2015936"/>
          </a:xfrm>
          <a:prstGeom prst="rect">
            <a:avLst/>
          </a:prstGeom>
          <a:noFill/>
        </p:spPr>
        <p:txBody>
          <a:bodyPr wrap="square" rtlCol="0">
            <a:spAutoFit/>
          </a:bodyPr>
          <a:lstStyle/>
          <a:p>
            <a:pPr>
              <a:lnSpc>
                <a:spcPts val="1480"/>
              </a:lnSpc>
              <a:tabLst>
                <a:tab pos="266700" algn="l"/>
              </a:tabLst>
            </a:pPr>
            <a:r>
              <a:rPr lang="de-DE" sz="1200" dirty="0" smtClean="0"/>
              <a:t>Ergebnisse: </a:t>
            </a:r>
          </a:p>
          <a:p>
            <a:pPr>
              <a:lnSpc>
                <a:spcPts val="1480"/>
              </a:lnSpc>
              <a:tabLst>
                <a:tab pos="266700" algn="l"/>
              </a:tabLst>
            </a:pPr>
            <a:r>
              <a:rPr lang="de-DE" sz="1200" b="1" dirty="0" smtClean="0"/>
              <a:t>Windparks haben eine signifikant hemmende Wirkung  auf das Vegetationswachstum</a:t>
            </a:r>
          </a:p>
          <a:p>
            <a:pPr>
              <a:lnSpc>
                <a:spcPts val="1480"/>
              </a:lnSpc>
              <a:tabLst>
                <a:tab pos="266700" algn="l"/>
              </a:tabLst>
            </a:pPr>
            <a:r>
              <a:rPr lang="de-DE" sz="1200" b="1" dirty="0" smtClean="0"/>
              <a:t>a.) 	Blattflächenindex</a:t>
            </a:r>
            <a:r>
              <a:rPr lang="de-DE" sz="1200" dirty="0"/>
              <a:t> </a:t>
            </a:r>
            <a:r>
              <a:rPr lang="de-DE" sz="1200" dirty="0" smtClean="0"/>
              <a:t>ist </a:t>
            </a:r>
            <a:r>
              <a:rPr lang="de-DE" sz="1200" dirty="0"/>
              <a:t>eine Schlüsselgröße bei der Berechnung von globalen </a:t>
            </a:r>
            <a:r>
              <a:rPr lang="de-DE" sz="1200" dirty="0" smtClean="0"/>
              <a:t>Klimaszenarien </a:t>
            </a:r>
          </a:p>
          <a:p>
            <a:pPr>
              <a:lnSpc>
                <a:spcPts val="1480"/>
              </a:lnSpc>
              <a:tabLst>
                <a:tab pos="266700" algn="l"/>
              </a:tabLst>
            </a:pPr>
            <a:r>
              <a:rPr lang="de-DE" sz="1200" dirty="0"/>
              <a:t>	</a:t>
            </a:r>
            <a:r>
              <a:rPr lang="de-DE" sz="1200" dirty="0" smtClean="0"/>
              <a:t>(</a:t>
            </a:r>
            <a:r>
              <a:rPr lang="de-DE" sz="1200" dirty="0"/>
              <a:t>ist definiert als Blattfläche pro </a:t>
            </a:r>
            <a:r>
              <a:rPr lang="de-DE" sz="1200" dirty="0" smtClean="0"/>
              <a:t>Bodenoberfläche)</a:t>
            </a:r>
          </a:p>
          <a:p>
            <a:pPr>
              <a:lnSpc>
                <a:spcPts val="1480"/>
              </a:lnSpc>
              <a:tabLst>
                <a:tab pos="266700" algn="l"/>
              </a:tabLst>
            </a:pPr>
            <a:r>
              <a:rPr lang="de-DE" sz="1200" b="1" dirty="0" smtClean="0"/>
              <a:t>b.) 	Vegetationsindex </a:t>
            </a:r>
            <a:r>
              <a:rPr lang="de-DE" sz="1200" dirty="0" smtClean="0"/>
              <a:t>dient der Vegetationsanalyse über den nah-infraroten Spektralbereich </a:t>
            </a:r>
          </a:p>
          <a:p>
            <a:pPr>
              <a:lnSpc>
                <a:spcPts val="1480"/>
              </a:lnSpc>
              <a:tabLst>
                <a:tab pos="266700" algn="l"/>
              </a:tabLst>
            </a:pPr>
            <a:r>
              <a:rPr lang="de-DE" sz="1200" dirty="0" smtClean="0"/>
              <a:t>	(Chlorophyll reflektiert in diesem Bereich sehr stark -&gt; Rückschluss auf Chlorophyllmenge)</a:t>
            </a:r>
          </a:p>
          <a:p>
            <a:pPr>
              <a:lnSpc>
                <a:spcPts val="1480"/>
              </a:lnSpc>
              <a:tabLst>
                <a:tab pos="266700" algn="l"/>
              </a:tabLst>
            </a:pPr>
            <a:r>
              <a:rPr lang="de-DE" sz="1200" b="1" dirty="0"/>
              <a:t>c.) </a:t>
            </a:r>
            <a:r>
              <a:rPr lang="de-DE" sz="1200" b="1" dirty="0" smtClean="0"/>
              <a:t>	normalisierte Differenzvegetationsindex </a:t>
            </a:r>
            <a:r>
              <a:rPr lang="de-DE" sz="1200" dirty="0" smtClean="0"/>
              <a:t>Reflexion im sichtbaren roten Licht + Infrarot-</a:t>
            </a:r>
            <a:r>
              <a:rPr lang="de-DE" sz="1200" dirty="0" err="1" smtClean="0"/>
              <a:t>Spekt</a:t>
            </a:r>
            <a:r>
              <a:rPr lang="de-DE" sz="1200" dirty="0" smtClean="0"/>
              <a:t>. </a:t>
            </a:r>
          </a:p>
          <a:p>
            <a:pPr>
              <a:lnSpc>
                <a:spcPts val="1480"/>
              </a:lnSpc>
              <a:tabLst>
                <a:tab pos="266700" algn="l"/>
              </a:tabLst>
            </a:pPr>
            <a:r>
              <a:rPr lang="de-DE" sz="1200" dirty="0"/>
              <a:t>	</a:t>
            </a:r>
            <a:r>
              <a:rPr lang="de-DE" sz="1200" dirty="0" smtClean="0"/>
              <a:t>reicht von -1 bis +1,  beeinflusst durch Vegetationsbedeckte und Pflanzenvitalität</a:t>
            </a:r>
          </a:p>
          <a:p>
            <a:pPr>
              <a:lnSpc>
                <a:spcPts val="1480"/>
              </a:lnSpc>
              <a:tabLst>
                <a:tab pos="266700" algn="l"/>
              </a:tabLst>
            </a:pPr>
            <a:r>
              <a:rPr lang="de-DE" sz="1200" b="1" dirty="0" smtClean="0"/>
              <a:t>d.) 	Sommer- Bruttoprimärproduktion (Juni-August)</a:t>
            </a:r>
            <a:r>
              <a:rPr lang="de-DE" sz="1200" dirty="0" smtClean="0"/>
              <a:t>, </a:t>
            </a:r>
          </a:p>
          <a:p>
            <a:pPr>
              <a:lnSpc>
                <a:spcPts val="1480"/>
              </a:lnSpc>
              <a:tabLst>
                <a:tab pos="266700" algn="l"/>
              </a:tabLst>
            </a:pPr>
            <a:r>
              <a:rPr lang="de-DE" sz="1200" dirty="0"/>
              <a:t>	</a:t>
            </a:r>
            <a:r>
              <a:rPr lang="de-DE" sz="1200" dirty="0" smtClean="0"/>
              <a:t>die </a:t>
            </a:r>
            <a:r>
              <a:rPr lang="de-DE" sz="1200" dirty="0"/>
              <a:t>gesamte </a:t>
            </a:r>
            <a:r>
              <a:rPr lang="de-DE" sz="1200" dirty="0" smtClean="0"/>
              <a:t>Biomasse, </a:t>
            </a:r>
            <a:r>
              <a:rPr lang="de-DE" sz="1200" dirty="0"/>
              <a:t>die von Pflanzen </a:t>
            </a:r>
            <a:r>
              <a:rPr lang="de-DE" sz="1200" dirty="0" smtClean="0"/>
              <a:t>durch aus </a:t>
            </a:r>
            <a:r>
              <a:rPr lang="de-DE" sz="1200" dirty="0"/>
              <a:t>anorganischem Substrat gebildet </a:t>
            </a:r>
            <a:r>
              <a:rPr lang="de-DE" sz="1200" dirty="0" smtClean="0"/>
              <a:t>wird</a:t>
            </a:r>
          </a:p>
        </p:txBody>
      </p:sp>
      <p:sp>
        <p:nvSpPr>
          <p:cNvPr id="6" name="Textfeld 5"/>
          <p:cNvSpPr txBox="1"/>
          <p:nvPr/>
        </p:nvSpPr>
        <p:spPr>
          <a:xfrm>
            <a:off x="6793082" y="1332806"/>
            <a:ext cx="2243414" cy="230832"/>
          </a:xfrm>
          <a:prstGeom prst="rect">
            <a:avLst/>
          </a:prstGeom>
          <a:noFill/>
        </p:spPr>
        <p:txBody>
          <a:bodyPr wrap="square" rtlCol="0">
            <a:spAutoFit/>
          </a:bodyPr>
          <a:lstStyle/>
          <a:p>
            <a:r>
              <a:rPr lang="de-DE" sz="900" dirty="0"/>
              <a:t>https://www.mdpi.com/2072-4292/9/4/332</a:t>
            </a:r>
          </a:p>
        </p:txBody>
      </p:sp>
      <p:sp>
        <p:nvSpPr>
          <p:cNvPr id="12" name="Textfeld 11"/>
          <p:cNvSpPr txBox="1"/>
          <p:nvPr/>
        </p:nvSpPr>
        <p:spPr>
          <a:xfrm>
            <a:off x="7236296" y="2981066"/>
            <a:ext cx="1611018" cy="307777"/>
          </a:xfrm>
          <a:prstGeom prst="rect">
            <a:avLst/>
          </a:prstGeom>
          <a:noFill/>
        </p:spPr>
        <p:txBody>
          <a:bodyPr wrap="none" rtlCol="0">
            <a:spAutoFit/>
          </a:bodyPr>
          <a:lstStyle/>
          <a:p>
            <a:r>
              <a:rPr lang="de-DE" sz="1400" b="1" dirty="0"/>
              <a:t>s</a:t>
            </a:r>
            <a:r>
              <a:rPr lang="de-DE" sz="1400" b="1" dirty="0" smtClean="0"/>
              <a:t>inkt um ca. 14,5 %</a:t>
            </a:r>
            <a:endParaRPr lang="de-DE" sz="1400" b="1" dirty="0"/>
          </a:p>
        </p:txBody>
      </p:sp>
      <p:sp>
        <p:nvSpPr>
          <p:cNvPr id="15" name="Textfeld 14"/>
          <p:cNvSpPr txBox="1"/>
          <p:nvPr/>
        </p:nvSpPr>
        <p:spPr>
          <a:xfrm>
            <a:off x="7236296" y="3358901"/>
            <a:ext cx="1611018" cy="307777"/>
          </a:xfrm>
          <a:prstGeom prst="rect">
            <a:avLst/>
          </a:prstGeom>
          <a:noFill/>
        </p:spPr>
        <p:txBody>
          <a:bodyPr wrap="none" rtlCol="0">
            <a:spAutoFit/>
          </a:bodyPr>
          <a:lstStyle/>
          <a:p>
            <a:r>
              <a:rPr lang="de-DE" sz="1400" b="1" dirty="0"/>
              <a:t>s</a:t>
            </a:r>
            <a:r>
              <a:rPr lang="de-DE" sz="1400" b="1" dirty="0" smtClean="0"/>
              <a:t>inkt um ca. 14,8 %</a:t>
            </a:r>
            <a:endParaRPr lang="de-DE" sz="1400" b="1" dirty="0"/>
          </a:p>
        </p:txBody>
      </p:sp>
      <p:sp>
        <p:nvSpPr>
          <p:cNvPr id="16" name="Textfeld 15"/>
          <p:cNvSpPr txBox="1"/>
          <p:nvPr/>
        </p:nvSpPr>
        <p:spPr>
          <a:xfrm>
            <a:off x="7234346" y="3761984"/>
            <a:ext cx="1519647" cy="307777"/>
          </a:xfrm>
          <a:prstGeom prst="rect">
            <a:avLst/>
          </a:prstGeom>
          <a:noFill/>
        </p:spPr>
        <p:txBody>
          <a:bodyPr wrap="none" rtlCol="0">
            <a:spAutoFit/>
          </a:bodyPr>
          <a:lstStyle/>
          <a:p>
            <a:r>
              <a:rPr lang="de-DE" sz="1400" b="1" dirty="0"/>
              <a:t>s</a:t>
            </a:r>
            <a:r>
              <a:rPr lang="de-DE" sz="1400" b="1" dirty="0" smtClean="0"/>
              <a:t>inkt um ca. 8,9 %</a:t>
            </a:r>
            <a:endParaRPr lang="de-DE" sz="1400" b="1" dirty="0"/>
          </a:p>
        </p:txBody>
      </p:sp>
      <p:sp>
        <p:nvSpPr>
          <p:cNvPr id="17" name="Textfeld 16"/>
          <p:cNvSpPr txBox="1"/>
          <p:nvPr/>
        </p:nvSpPr>
        <p:spPr>
          <a:xfrm>
            <a:off x="7236296" y="4150989"/>
            <a:ext cx="1519647" cy="307777"/>
          </a:xfrm>
          <a:prstGeom prst="rect">
            <a:avLst/>
          </a:prstGeom>
          <a:noFill/>
        </p:spPr>
        <p:txBody>
          <a:bodyPr wrap="none" rtlCol="0">
            <a:spAutoFit/>
          </a:bodyPr>
          <a:lstStyle/>
          <a:p>
            <a:r>
              <a:rPr lang="de-DE" sz="1400" b="1" dirty="0"/>
              <a:t>s</a:t>
            </a:r>
            <a:r>
              <a:rPr lang="de-DE" sz="1400" b="1" dirty="0" smtClean="0"/>
              <a:t>inkt um ca. 8,9 %</a:t>
            </a:r>
            <a:endParaRPr lang="de-DE" sz="1400" b="1" dirty="0"/>
          </a:p>
        </p:txBody>
      </p:sp>
      <p:sp>
        <p:nvSpPr>
          <p:cNvPr id="14" name="Pfeil nach rechts 13"/>
          <p:cNvSpPr/>
          <p:nvPr/>
        </p:nvSpPr>
        <p:spPr>
          <a:xfrm>
            <a:off x="6444208" y="3075806"/>
            <a:ext cx="648072" cy="153889"/>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Pfeil nach rechts 18"/>
          <p:cNvSpPr/>
          <p:nvPr/>
        </p:nvSpPr>
        <p:spPr>
          <a:xfrm>
            <a:off x="6444208" y="3435846"/>
            <a:ext cx="648072" cy="153889"/>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rechts 20"/>
          <p:cNvSpPr/>
          <p:nvPr/>
        </p:nvSpPr>
        <p:spPr>
          <a:xfrm>
            <a:off x="6444208" y="4227934"/>
            <a:ext cx="648072" cy="153889"/>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Pfeil nach rechts 21"/>
          <p:cNvSpPr/>
          <p:nvPr/>
        </p:nvSpPr>
        <p:spPr>
          <a:xfrm>
            <a:off x="6444208" y="3838929"/>
            <a:ext cx="648072" cy="153889"/>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Textfeld 22"/>
          <p:cNvSpPr txBox="1"/>
          <p:nvPr/>
        </p:nvSpPr>
        <p:spPr>
          <a:xfrm>
            <a:off x="179511" y="4587974"/>
            <a:ext cx="8643075" cy="477054"/>
          </a:xfrm>
          <a:prstGeom prst="rect">
            <a:avLst/>
          </a:prstGeom>
          <a:solidFill>
            <a:schemeClr val="accent3">
              <a:lumMod val="40000"/>
              <a:lumOff val="60000"/>
            </a:schemeClr>
          </a:solidFill>
        </p:spPr>
        <p:txBody>
          <a:bodyPr wrap="square" rtlCol="0">
            <a:spAutoFit/>
          </a:bodyPr>
          <a:lstStyle/>
          <a:p>
            <a:pPr marL="171450" indent="-171450">
              <a:lnSpc>
                <a:spcPts val="1480"/>
              </a:lnSpc>
              <a:buFont typeface="Wingdings" panose="05000000000000000000" pitchFamily="2" charset="2"/>
              <a:buChar char="Ø"/>
              <a:tabLst>
                <a:tab pos="266700" algn="l"/>
              </a:tabLst>
            </a:pPr>
            <a:r>
              <a:rPr lang="de-DE" sz="1200" b="1" dirty="0" smtClean="0"/>
              <a:t>Die Untersuchung liefert signifikante Nachweise dafür, das Windparks Wachstum und Produktivität der Vegetation hemmen </a:t>
            </a:r>
          </a:p>
          <a:p>
            <a:pPr>
              <a:lnSpc>
                <a:spcPts val="1480"/>
              </a:lnSpc>
              <a:tabLst>
                <a:tab pos="182563" algn="l"/>
              </a:tabLst>
            </a:pPr>
            <a:r>
              <a:rPr lang="de-DE" sz="1200" b="1" dirty="0"/>
              <a:t>	</a:t>
            </a:r>
            <a:r>
              <a:rPr lang="de-DE" sz="1200" dirty="0" smtClean="0"/>
              <a:t>(als ursächliche Faktoren werden Temperatur, Bodenfeuchte und Erhöhung des Wasserstress diskutiert</a:t>
            </a:r>
            <a:endParaRPr lang="de-DE" sz="1200" dirty="0"/>
          </a:p>
        </p:txBody>
      </p:sp>
    </p:spTree>
    <p:extLst>
      <p:ext uri="{BB962C8B-B14F-4D97-AF65-F5344CB8AC3E}">
        <p14:creationId xmlns:p14="http://schemas.microsoft.com/office/powerpoint/2010/main" val="809785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
        <p:nvSpPr>
          <p:cNvPr id="7" name="Rechteck 6"/>
          <p:cNvSpPr/>
          <p:nvPr/>
        </p:nvSpPr>
        <p:spPr>
          <a:xfrm>
            <a:off x="899592" y="1059582"/>
            <a:ext cx="7344816" cy="504056"/>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910739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270" t="35738" r="26783" b="29727"/>
          <a:stretch/>
        </p:blipFill>
        <p:spPr bwMode="auto">
          <a:xfrm>
            <a:off x="672402" y="699542"/>
            <a:ext cx="4043614"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Inhaltsplatzhalter 2"/>
          <p:cNvSpPr txBox="1">
            <a:spLocks/>
          </p:cNvSpPr>
          <p:nvPr/>
        </p:nvSpPr>
        <p:spPr>
          <a:xfrm>
            <a:off x="251520" y="2211710"/>
            <a:ext cx="4403654" cy="1888056"/>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DE" sz="1300" dirty="0" smtClean="0"/>
              <a:t>Neue </a:t>
            </a:r>
            <a:r>
              <a:rPr lang="de-DE" sz="1300" dirty="0"/>
              <a:t>Empfehlungen der Weltgesundheitsorganisation (WHO) zur Lärmreduzierung bei Windrädern heizen die Debatte um negative Umweltauswirkungen der erneuerbaren Energien an. Die </a:t>
            </a:r>
            <a:r>
              <a:rPr lang="de-DE" sz="1300" b="1" dirty="0"/>
              <a:t>WHO hat sich in einer neuen Richtlinie dafür ausgesprochen</a:t>
            </a:r>
            <a:r>
              <a:rPr lang="de-DE" sz="1300" dirty="0"/>
              <a:t>, dass Windturbinen in Europa einen </a:t>
            </a:r>
            <a:r>
              <a:rPr lang="de-DE" sz="1300" b="1" dirty="0"/>
              <a:t>Lärmpegel von 45 Dezibel tagsüber nicht überschreiten sollten</a:t>
            </a:r>
            <a:r>
              <a:rPr lang="de-DE" sz="1300" dirty="0"/>
              <a:t>.</a:t>
            </a:r>
          </a:p>
          <a:p>
            <a:pPr marL="0" indent="0">
              <a:buNone/>
            </a:pPr>
            <a:r>
              <a:rPr lang="de-DE" sz="1300" dirty="0"/>
              <a:t>Das ist </a:t>
            </a:r>
            <a:r>
              <a:rPr lang="de-DE" sz="1300" b="1" dirty="0"/>
              <a:t>deutlich geringer als bislang nach deutschen Bestimmungen vorgesehen</a:t>
            </a:r>
            <a:r>
              <a:rPr lang="de-DE" sz="1300" dirty="0"/>
              <a:t>. „Lärm von Windenergieanlagen oberhalb dieses Wertes ist mit schädlichen gesundheitlichen Auswirkungen verbunden“, stellt die Organisation </a:t>
            </a:r>
            <a:r>
              <a:rPr lang="de-DE" sz="1300" dirty="0" smtClean="0"/>
              <a:t>fest. In </a:t>
            </a:r>
            <a:r>
              <a:rPr lang="de-DE" sz="1300" dirty="0"/>
              <a:t>Deutschland gilt derzeit für Wohngebiete ein Richtwert von 55 Dezibel während des Tages </a:t>
            </a:r>
          </a:p>
          <a:p>
            <a:pPr marL="216000">
              <a:spcBef>
                <a:spcPts val="0"/>
              </a:spcBef>
            </a:pPr>
            <a:endParaRPr lang="de-DE" sz="1800" dirty="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8815" t="12780" r="32589" b="7621"/>
          <a:stretch/>
        </p:blipFill>
        <p:spPr bwMode="auto">
          <a:xfrm>
            <a:off x="4932040" y="135309"/>
            <a:ext cx="3312368" cy="4581199"/>
          </a:xfrm>
          <a:prstGeom prst="rect">
            <a:avLst/>
          </a:prstGeom>
          <a:noFill/>
          <a:ln w="25400">
            <a:solidFill>
              <a:schemeClr val="accent3">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6000"/>
                    </a14:imgEffect>
                    <a14:imgEffect>
                      <a14:brightnessContrast contrast="16000"/>
                    </a14:imgEffect>
                  </a14:imgLayer>
                </a14:imgProps>
              </a:ext>
              <a:ext uri="{28A0092B-C50C-407E-A947-70E740481C1C}">
                <a14:useLocalDpi xmlns:a14="http://schemas.microsoft.com/office/drawing/2010/main" val="0"/>
              </a:ext>
            </a:extLst>
          </a:blip>
          <a:srcRect l="48996" t="17923" r="21435" b="28352"/>
          <a:stretch/>
        </p:blipFill>
        <p:spPr bwMode="auto">
          <a:xfrm>
            <a:off x="6660232" y="2333179"/>
            <a:ext cx="2417578" cy="2470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672402" y="4099766"/>
            <a:ext cx="3456384" cy="415498"/>
          </a:xfrm>
          <a:prstGeom prst="rect">
            <a:avLst/>
          </a:prstGeom>
          <a:noFill/>
        </p:spPr>
        <p:txBody>
          <a:bodyPr wrap="square" rtlCol="0">
            <a:spAutoFit/>
          </a:bodyPr>
          <a:lstStyle/>
          <a:p>
            <a:r>
              <a:rPr lang="de-DE" sz="900" dirty="0" smtClean="0"/>
              <a:t>https://www.</a:t>
            </a:r>
            <a:r>
              <a:rPr lang="de-DE" sz="1200" b="1" dirty="0" smtClean="0"/>
              <a:t>welt.de/wirtschaft</a:t>
            </a:r>
            <a:r>
              <a:rPr lang="de-DE" sz="900" dirty="0" smtClean="0"/>
              <a:t>/article181940094/Laute-Windraeder-schaden-der-Gesundheit.html</a:t>
            </a:r>
            <a:endParaRPr lang="de-DE" sz="900" dirty="0"/>
          </a:p>
        </p:txBody>
      </p:sp>
      <p:sp>
        <p:nvSpPr>
          <p:cNvPr id="8" name="Titel 1"/>
          <p:cNvSpPr txBox="1">
            <a:spLocks/>
          </p:cNvSpPr>
          <p:nvPr/>
        </p:nvSpPr>
        <p:spPr>
          <a:xfrm>
            <a:off x="158824" y="123478"/>
            <a:ext cx="8229600" cy="504056"/>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800" b="1" dirty="0"/>
              <a:t>h</a:t>
            </a:r>
            <a:r>
              <a:rPr lang="de-DE" sz="2800" b="1" dirty="0" smtClean="0"/>
              <a:t>örbarer Schall</a:t>
            </a:r>
            <a:endParaRPr lang="de-DE" sz="2800" b="1" dirty="0"/>
          </a:p>
        </p:txBody>
      </p:sp>
      <p:cxnSp>
        <p:nvCxnSpPr>
          <p:cNvPr id="9" name="Gerade Verbindung 8"/>
          <p:cNvCxnSpPr/>
          <p:nvPr/>
        </p:nvCxnSpPr>
        <p:spPr>
          <a:xfrm>
            <a:off x="251520" y="555526"/>
            <a:ext cx="432130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hteck 3"/>
          <p:cNvSpPr/>
          <p:nvPr/>
        </p:nvSpPr>
        <p:spPr>
          <a:xfrm>
            <a:off x="251520" y="699542"/>
            <a:ext cx="4453330" cy="3816424"/>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4824536" y="4794706"/>
            <a:ext cx="4427984" cy="369332"/>
          </a:xfrm>
          <a:prstGeom prst="rect">
            <a:avLst/>
          </a:prstGeom>
          <a:noFill/>
        </p:spPr>
        <p:txBody>
          <a:bodyPr wrap="square" rtlCol="0">
            <a:spAutoFit/>
          </a:bodyPr>
          <a:lstStyle/>
          <a:p>
            <a:r>
              <a:rPr lang="de-DE" sz="900" dirty="0">
                <a:solidFill>
                  <a:schemeClr val="tx1">
                    <a:lumMod val="95000"/>
                    <a:lumOff val="5000"/>
                  </a:schemeClr>
                </a:solidFill>
              </a:rPr>
              <a:t>https://www.fachagentur-windenergie.de/fileadmin/files/Veroeffentlichungen</a:t>
            </a:r>
            <a:r>
              <a:rPr lang="de-DE" sz="900" dirty="0" smtClean="0">
                <a:solidFill>
                  <a:schemeClr val="tx1">
                    <a:lumMod val="95000"/>
                    <a:lumOff val="5000"/>
                  </a:schemeClr>
                </a:solidFill>
              </a:rPr>
              <a:t>/ FA_Wind_Hintergrundpapier_WHO-Leitlinien_August2019.pdf</a:t>
            </a:r>
            <a:endParaRPr lang="de-DE" sz="900" dirty="0">
              <a:solidFill>
                <a:schemeClr val="tx1">
                  <a:lumMod val="95000"/>
                  <a:lumOff val="5000"/>
                </a:schemeClr>
              </a:solidFill>
            </a:endParaRPr>
          </a:p>
        </p:txBody>
      </p:sp>
      <p:sp>
        <p:nvSpPr>
          <p:cNvPr id="11" name="Textfeld 10"/>
          <p:cNvSpPr txBox="1"/>
          <p:nvPr/>
        </p:nvSpPr>
        <p:spPr>
          <a:xfrm>
            <a:off x="495918" y="4587974"/>
            <a:ext cx="4004074" cy="461665"/>
          </a:xfrm>
          <a:prstGeom prst="rect">
            <a:avLst/>
          </a:prstGeom>
          <a:solidFill>
            <a:schemeClr val="accent3">
              <a:lumMod val="20000"/>
              <a:lumOff val="80000"/>
            </a:schemeClr>
          </a:solidFill>
        </p:spPr>
        <p:txBody>
          <a:bodyPr wrap="square" rtlCol="0">
            <a:spAutoFit/>
          </a:bodyPr>
          <a:lstStyle/>
          <a:p>
            <a:r>
              <a:rPr lang="de-DE" sz="1200" b="1" dirty="0" smtClean="0"/>
              <a:t>in Dt. finden Richtwerte Anwendung aus: TA-Lärm</a:t>
            </a:r>
            <a:r>
              <a:rPr lang="de-DE" sz="1200" dirty="0" smtClean="0"/>
              <a:t>:</a:t>
            </a:r>
          </a:p>
          <a:p>
            <a:pPr marL="171450" indent="-171450">
              <a:buFont typeface="Arial" panose="020B0604020202020204" pitchFamily="34" charset="0"/>
              <a:buChar char="•"/>
            </a:pPr>
            <a:r>
              <a:rPr lang="de-DE" sz="1200" dirty="0" smtClean="0"/>
              <a:t>ursprüngliche Fassung 1968; letzte Neufassung 1998 </a:t>
            </a:r>
            <a:endParaRPr lang="de-DE" sz="1200" dirty="0"/>
          </a:p>
        </p:txBody>
      </p:sp>
      <p:pic>
        <p:nvPicPr>
          <p:cNvPr id="5122" name="Picture 2" descr="https://www.klein-windkraftanlagen.com/wp-content/uploads/2025/01/TA-Laerm.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75770"/>
          <a:stretch/>
        </p:blipFill>
        <p:spPr bwMode="auto">
          <a:xfrm>
            <a:off x="6876256" y="-8277"/>
            <a:ext cx="2246869" cy="4654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www.klein-windkraftanlagen.com/wp-content/uploads/2025/01/TA-Laerm.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4451" b="972"/>
          <a:stretch/>
        </p:blipFill>
        <p:spPr bwMode="auto">
          <a:xfrm>
            <a:off x="6876256" y="439626"/>
            <a:ext cx="2246869" cy="856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502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405" t="17002" r="21128" b="16393"/>
          <a:stretch/>
        </p:blipFill>
        <p:spPr bwMode="auto">
          <a:xfrm>
            <a:off x="453272" y="1563638"/>
            <a:ext cx="4536504" cy="3120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el 1"/>
          <p:cNvSpPr txBox="1">
            <a:spLocks/>
          </p:cNvSpPr>
          <p:nvPr/>
        </p:nvSpPr>
        <p:spPr>
          <a:xfrm>
            <a:off x="158824" y="51470"/>
            <a:ext cx="7077472" cy="50405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400" b="1" dirty="0" smtClean="0"/>
              <a:t>Lärm ist nicht gleich Lärm</a:t>
            </a:r>
            <a:endParaRPr lang="de-DE" sz="2400" b="1" dirty="0"/>
          </a:p>
        </p:txBody>
      </p:sp>
      <p:cxnSp>
        <p:nvCxnSpPr>
          <p:cNvPr id="5" name="Gerade Verbindung 4"/>
          <p:cNvCxnSpPr/>
          <p:nvPr/>
        </p:nvCxnSpPr>
        <p:spPr>
          <a:xfrm>
            <a:off x="251520" y="483518"/>
            <a:ext cx="684076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481106" y="555526"/>
            <a:ext cx="6308570" cy="1231106"/>
          </a:xfrm>
          <a:prstGeom prst="rect">
            <a:avLst/>
          </a:prstGeom>
          <a:noFill/>
        </p:spPr>
        <p:txBody>
          <a:bodyPr wrap="square" rtlCol="0">
            <a:spAutoFit/>
          </a:bodyPr>
          <a:lstStyle/>
          <a:p>
            <a:r>
              <a:rPr lang="de-DE" sz="1200" dirty="0" smtClean="0"/>
              <a:t>Umweltbundesamt Text </a:t>
            </a:r>
            <a:r>
              <a:rPr lang="de-DE" sz="1200" dirty="0"/>
              <a:t>60/2019 „Modell zur Gesamtlärmbewertung</a:t>
            </a:r>
            <a:r>
              <a:rPr lang="de-DE" sz="1200" dirty="0" smtClean="0"/>
              <a:t>“</a:t>
            </a:r>
          </a:p>
          <a:p>
            <a:pPr marL="171450" indent="-171450">
              <a:buFont typeface="Arial" panose="020B0604020202020204" pitchFamily="34" charset="0"/>
              <a:buChar char="•"/>
            </a:pPr>
            <a:r>
              <a:rPr lang="de-DE" sz="1200" b="1" dirty="0"/>
              <a:t>Verschiedene Lärmquellen haben unterschiedliche Belästigungswirkungen</a:t>
            </a:r>
          </a:p>
          <a:p>
            <a:pPr marL="171450" indent="-171450">
              <a:buFont typeface="Arial" panose="020B0604020202020204" pitchFamily="34" charset="0"/>
              <a:buChar char="•"/>
            </a:pPr>
            <a:r>
              <a:rPr lang="de-DE" sz="1200" dirty="0" smtClean="0"/>
              <a:t>es gibt also </a:t>
            </a:r>
            <a:r>
              <a:rPr lang="de-DE" sz="1200" b="1" dirty="0" smtClean="0"/>
              <a:t>quellenbezogene Expositions-Wirkungsfunktionen</a:t>
            </a:r>
          </a:p>
          <a:p>
            <a:pPr marL="171450" indent="-171450">
              <a:buFont typeface="Arial" panose="020B0604020202020204" pitchFamily="34" charset="0"/>
              <a:buChar char="•"/>
            </a:pPr>
            <a:r>
              <a:rPr lang="de-DE" sz="1200" dirty="0" smtClean="0"/>
              <a:t>Ansatz der Arbeit ist eine </a:t>
            </a:r>
            <a:r>
              <a:rPr lang="de-DE" sz="1200" b="1" dirty="0" smtClean="0"/>
              <a:t>Lärmbewertung nach einem Belästigungsäquivalenzansatz</a:t>
            </a:r>
          </a:p>
          <a:p>
            <a:pPr marL="171450" indent="-171450">
              <a:buFont typeface="Arial" panose="020B0604020202020204" pitchFamily="34" charset="0"/>
              <a:buChar char="•"/>
            </a:pPr>
            <a:r>
              <a:rPr lang="de-DE" sz="1200" dirty="0"/>
              <a:t>d</a:t>
            </a:r>
            <a:r>
              <a:rPr lang="de-DE" sz="1200" dirty="0" smtClean="0"/>
              <a:t>adurch kann man Lärm quellenartenbezogen vergleichbar machen</a:t>
            </a:r>
          </a:p>
          <a:p>
            <a:endParaRPr lang="de-DE" sz="1400" dirty="0"/>
          </a:p>
        </p:txBody>
      </p:sp>
      <p:sp>
        <p:nvSpPr>
          <p:cNvPr id="7" name="Textfeld 2"/>
          <p:cNvSpPr txBox="1">
            <a:spLocks noChangeArrowheads="1"/>
          </p:cNvSpPr>
          <p:nvPr/>
        </p:nvSpPr>
        <p:spPr bwMode="auto">
          <a:xfrm>
            <a:off x="5024866" y="1563638"/>
            <a:ext cx="4083637" cy="1077218"/>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0"/>
              </a:spcAft>
            </a:pPr>
            <a:r>
              <a:rPr lang="de-DE" sz="1200" b="1" dirty="0" smtClean="0">
                <a:effectLst/>
                <a:latin typeface="Calibri"/>
                <a:ea typeface="Calibri"/>
                <a:cs typeface="Times New Roman"/>
              </a:rPr>
              <a:t>senkrechte </a:t>
            </a:r>
            <a:r>
              <a:rPr lang="de-DE" sz="1200" b="1" dirty="0">
                <a:effectLst/>
                <a:latin typeface="Calibri"/>
                <a:ea typeface="Calibri"/>
                <a:cs typeface="Times New Roman"/>
              </a:rPr>
              <a:t>Achse</a:t>
            </a:r>
            <a:r>
              <a:rPr lang="de-DE" sz="1200" dirty="0">
                <a:effectLst/>
                <a:latin typeface="Calibri"/>
                <a:ea typeface="Calibri"/>
                <a:cs typeface="Times New Roman"/>
              </a:rPr>
              <a:t>:</a:t>
            </a:r>
          </a:p>
          <a:p>
            <a:pPr marL="171450" indent="-171450">
              <a:spcAft>
                <a:spcPts val="0"/>
              </a:spcAft>
              <a:buFont typeface="Wingdings" panose="05000000000000000000" pitchFamily="2" charset="2"/>
              <a:buChar char="Ø"/>
            </a:pPr>
            <a:r>
              <a:rPr lang="de-DE" sz="1200" dirty="0">
                <a:effectLst/>
                <a:latin typeface="Calibri"/>
                <a:ea typeface="Calibri"/>
                <a:cs typeface="Times New Roman"/>
              </a:rPr>
              <a:t>Anteil der Personen, </a:t>
            </a:r>
            <a:r>
              <a:rPr lang="de-DE" sz="1200" dirty="0" smtClean="0">
                <a:effectLst/>
                <a:latin typeface="Calibri"/>
                <a:ea typeface="Calibri"/>
                <a:cs typeface="Times New Roman"/>
              </a:rPr>
              <a:t>die </a:t>
            </a:r>
            <a:r>
              <a:rPr lang="de-DE" sz="1200" dirty="0">
                <a:effectLst/>
                <a:latin typeface="Calibri"/>
                <a:ea typeface="Calibri"/>
                <a:cs typeface="Times New Roman"/>
              </a:rPr>
              <a:t>den Lärm als </a:t>
            </a:r>
            <a:r>
              <a:rPr lang="de-DE" sz="1200" b="1" dirty="0" smtClean="0">
                <a:effectLst/>
                <a:latin typeface="Calibri"/>
                <a:ea typeface="Calibri"/>
                <a:cs typeface="Times New Roman"/>
              </a:rPr>
              <a:t>hoch </a:t>
            </a:r>
            <a:r>
              <a:rPr lang="de-DE" sz="1200" b="1" dirty="0">
                <a:effectLst/>
                <a:latin typeface="Calibri"/>
                <a:ea typeface="Calibri"/>
                <a:cs typeface="Times New Roman"/>
              </a:rPr>
              <a:t>belästigen </a:t>
            </a:r>
            <a:r>
              <a:rPr lang="de-DE" sz="1200" dirty="0" smtClean="0">
                <a:effectLst/>
                <a:latin typeface="Calibri"/>
                <a:ea typeface="Calibri"/>
                <a:cs typeface="Times New Roman"/>
              </a:rPr>
              <a:t>empfinden</a:t>
            </a:r>
            <a:r>
              <a:rPr lang="de-DE" sz="1200" dirty="0">
                <a:latin typeface="Calibri"/>
                <a:ea typeface="Calibri"/>
                <a:cs typeface="Times New Roman"/>
              </a:rPr>
              <a:t> </a:t>
            </a:r>
            <a:r>
              <a:rPr lang="de-DE" sz="1200" dirty="0" smtClean="0">
                <a:latin typeface="Calibri"/>
                <a:ea typeface="Calibri"/>
                <a:cs typeface="Times New Roman"/>
              </a:rPr>
              <a:t>(in Prozent)</a:t>
            </a:r>
            <a:endParaRPr lang="de-DE" sz="1200" dirty="0">
              <a:effectLst/>
              <a:latin typeface="Calibri"/>
              <a:ea typeface="Calibri"/>
              <a:cs typeface="Times New Roman"/>
            </a:endParaRPr>
          </a:p>
          <a:p>
            <a:pPr>
              <a:spcAft>
                <a:spcPts val="0"/>
              </a:spcAft>
            </a:pPr>
            <a:r>
              <a:rPr lang="de-DE" sz="400" dirty="0">
                <a:effectLst/>
                <a:latin typeface="Calibri"/>
                <a:ea typeface="Calibri"/>
                <a:cs typeface="Times New Roman"/>
              </a:rPr>
              <a:t> </a:t>
            </a:r>
          </a:p>
          <a:p>
            <a:pPr>
              <a:spcAft>
                <a:spcPts val="0"/>
              </a:spcAft>
            </a:pPr>
            <a:r>
              <a:rPr lang="de-DE" sz="1200" b="1" dirty="0">
                <a:effectLst/>
                <a:latin typeface="Calibri"/>
                <a:ea typeface="Calibri"/>
                <a:cs typeface="Times New Roman"/>
              </a:rPr>
              <a:t>waagerechte Achse</a:t>
            </a:r>
            <a:r>
              <a:rPr lang="de-DE" sz="1200" dirty="0" smtClean="0">
                <a:effectLst/>
                <a:latin typeface="Calibri"/>
                <a:ea typeface="Calibri"/>
                <a:cs typeface="Times New Roman"/>
              </a:rPr>
              <a:t>: </a:t>
            </a:r>
            <a:endParaRPr lang="de-DE" sz="1200" dirty="0">
              <a:effectLst/>
              <a:latin typeface="Calibri"/>
              <a:ea typeface="Calibri"/>
              <a:cs typeface="Times New Roman"/>
            </a:endParaRPr>
          </a:p>
          <a:p>
            <a:pPr marL="171450" indent="-171450">
              <a:spcAft>
                <a:spcPts val="0"/>
              </a:spcAft>
              <a:buFont typeface="Wingdings" panose="05000000000000000000" pitchFamily="2" charset="2"/>
              <a:buChar char="Ø"/>
            </a:pPr>
            <a:r>
              <a:rPr lang="de-DE" sz="1200" dirty="0">
                <a:effectLst/>
                <a:latin typeface="Calibri"/>
                <a:ea typeface="Calibri"/>
                <a:cs typeface="Times New Roman"/>
              </a:rPr>
              <a:t>Lautstärke in dB (</a:t>
            </a:r>
            <a:r>
              <a:rPr lang="de-DE" sz="1200" dirty="0" err="1">
                <a:effectLst/>
                <a:latin typeface="Calibri"/>
                <a:ea typeface="Calibri"/>
                <a:cs typeface="Times New Roman"/>
              </a:rPr>
              <a:t>unbewertet</a:t>
            </a:r>
            <a:r>
              <a:rPr lang="de-DE" sz="1200" dirty="0">
                <a:effectLst/>
                <a:latin typeface="Calibri"/>
                <a:ea typeface="Calibri"/>
                <a:cs typeface="Times New Roman"/>
              </a:rPr>
              <a:t>)</a:t>
            </a:r>
          </a:p>
        </p:txBody>
      </p:sp>
      <p:sp>
        <p:nvSpPr>
          <p:cNvPr id="8" name="Textfeld 2"/>
          <p:cNvSpPr txBox="1">
            <a:spLocks noChangeArrowheads="1"/>
          </p:cNvSpPr>
          <p:nvPr/>
        </p:nvSpPr>
        <p:spPr bwMode="auto">
          <a:xfrm>
            <a:off x="5076056" y="2732712"/>
            <a:ext cx="3662150" cy="16764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de-DE" sz="1200" dirty="0">
                <a:effectLst/>
                <a:latin typeface="Calibri"/>
                <a:ea typeface="Calibri"/>
                <a:cs typeface="Times New Roman"/>
              </a:rPr>
              <a:t>was kann man aus unterer Abbildung ablesen:</a:t>
            </a:r>
          </a:p>
          <a:p>
            <a:pPr marL="171450" indent="-171450">
              <a:spcAft>
                <a:spcPts val="0"/>
              </a:spcAft>
              <a:buFont typeface="Wingdings" panose="05000000000000000000" pitchFamily="2" charset="2"/>
              <a:buChar char="Ø"/>
            </a:pPr>
            <a:r>
              <a:rPr lang="de-DE" sz="1200" b="1" dirty="0" smtClean="0">
                <a:latin typeface="Calibri"/>
                <a:ea typeface="Calibri"/>
                <a:cs typeface="Times New Roman"/>
              </a:rPr>
              <a:t>Straßenverkehrslärm mit 55 dB wird genauso belästigend empfunden wie Lärm von Windkraftanlagen bei 45 dB</a:t>
            </a:r>
          </a:p>
          <a:p>
            <a:pPr marL="171450" indent="-171450">
              <a:spcAft>
                <a:spcPts val="0"/>
              </a:spcAft>
              <a:buFont typeface="Wingdings" panose="05000000000000000000" pitchFamily="2" charset="2"/>
              <a:buChar char="Ø"/>
            </a:pPr>
            <a:r>
              <a:rPr lang="de-DE" sz="1200" b="1" dirty="0" smtClean="0">
                <a:effectLst/>
                <a:latin typeface="Calibri"/>
                <a:ea typeface="Calibri"/>
                <a:cs typeface="Times New Roman"/>
              </a:rPr>
              <a:t>also bei ca. 8-fach geringem Schalldruckpegel !</a:t>
            </a:r>
          </a:p>
          <a:p>
            <a:pPr>
              <a:spcAft>
                <a:spcPts val="0"/>
              </a:spcAft>
            </a:pPr>
            <a:r>
              <a:rPr lang="de-DE" sz="1200" dirty="0">
                <a:effectLst/>
                <a:latin typeface="Calibri"/>
                <a:ea typeface="Calibri"/>
                <a:cs typeface="Times New Roman"/>
              </a:rPr>
              <a:t> </a:t>
            </a:r>
          </a:p>
          <a:p>
            <a:pPr marL="171450" indent="-171450">
              <a:spcAft>
                <a:spcPts val="0"/>
              </a:spcAft>
              <a:buFont typeface="Wingdings" panose="05000000000000000000" pitchFamily="2" charset="2"/>
              <a:buChar char="Ø"/>
            </a:pPr>
            <a:r>
              <a:rPr lang="de-DE" sz="1200" dirty="0">
                <a:effectLst/>
                <a:latin typeface="Calibri"/>
                <a:ea typeface="Calibri"/>
                <a:cs typeface="Times New Roman"/>
              </a:rPr>
              <a:t>Dieser Effekt wird bisher </a:t>
            </a:r>
            <a:r>
              <a:rPr lang="de-DE" sz="1200" dirty="0" smtClean="0">
                <a:effectLst/>
                <a:latin typeface="Calibri"/>
                <a:ea typeface="Calibri"/>
                <a:cs typeface="Times New Roman"/>
              </a:rPr>
              <a:t>nicht </a:t>
            </a:r>
            <a:r>
              <a:rPr lang="de-DE" sz="1200" dirty="0">
                <a:effectLst/>
                <a:latin typeface="Calibri"/>
                <a:ea typeface="Calibri"/>
                <a:cs typeface="Times New Roman"/>
              </a:rPr>
              <a:t>beachtet</a:t>
            </a:r>
            <a:r>
              <a:rPr lang="de-DE" sz="1200" dirty="0" smtClean="0">
                <a:effectLst/>
                <a:latin typeface="Calibri"/>
                <a:ea typeface="Calibri"/>
                <a:cs typeface="Times New Roman"/>
              </a:rPr>
              <a:t>, der </a:t>
            </a:r>
            <a:r>
              <a:rPr lang="de-DE" sz="1200" dirty="0">
                <a:effectLst/>
                <a:latin typeface="Calibri"/>
                <a:ea typeface="Calibri"/>
                <a:cs typeface="Times New Roman"/>
              </a:rPr>
              <a:t>Lärm von Windkraftanlagen wird </a:t>
            </a:r>
            <a:r>
              <a:rPr lang="de-DE" sz="1200" dirty="0" smtClean="0">
                <a:effectLst/>
                <a:latin typeface="Calibri"/>
                <a:ea typeface="Calibri"/>
                <a:cs typeface="Times New Roman"/>
              </a:rPr>
              <a:t>wie </a:t>
            </a:r>
            <a:r>
              <a:rPr lang="de-DE" sz="1200" dirty="0">
                <a:effectLst/>
                <a:latin typeface="Calibri"/>
                <a:ea typeface="Calibri"/>
                <a:cs typeface="Times New Roman"/>
              </a:rPr>
              <a:t>Verkehrslärm behandelt</a:t>
            </a:r>
            <a:r>
              <a:rPr lang="de-DE" sz="1200" dirty="0" smtClean="0">
                <a:effectLst/>
                <a:latin typeface="Calibri"/>
                <a:ea typeface="Calibri"/>
                <a:cs typeface="Times New Roman"/>
              </a:rPr>
              <a:t>.</a:t>
            </a:r>
          </a:p>
        </p:txBody>
      </p:sp>
      <p:sp>
        <p:nvSpPr>
          <p:cNvPr id="12" name="Textfeld 11"/>
          <p:cNvSpPr txBox="1"/>
          <p:nvPr/>
        </p:nvSpPr>
        <p:spPr>
          <a:xfrm>
            <a:off x="453272" y="4933206"/>
            <a:ext cx="8799248" cy="230832"/>
          </a:xfrm>
          <a:prstGeom prst="rect">
            <a:avLst/>
          </a:prstGeom>
          <a:noFill/>
        </p:spPr>
        <p:txBody>
          <a:bodyPr wrap="square" rtlCol="0">
            <a:spAutoFit/>
          </a:bodyPr>
          <a:lstStyle/>
          <a:p>
            <a:r>
              <a:rPr lang="de-DE" sz="900" dirty="0"/>
              <a:t>https://</a:t>
            </a:r>
            <a:r>
              <a:rPr lang="de-DE" sz="900" dirty="0" smtClean="0"/>
              <a:t>www.umweltbundesamt.de/sites/default/files/medien/479/publikationen/texte_163-2020_laermwirkungen_von_infraschallimmissionen_0.pdf  (Seite 72-78)</a:t>
            </a:r>
            <a:endParaRPr lang="de-DE" sz="900" dirty="0"/>
          </a:p>
        </p:txBody>
      </p:sp>
      <p:pic>
        <p:nvPicPr>
          <p:cNvPr id="1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422" t="20437" r="36127" b="55934"/>
          <a:stretch/>
        </p:blipFill>
        <p:spPr bwMode="auto">
          <a:xfrm>
            <a:off x="7066684" y="123478"/>
            <a:ext cx="1796989" cy="938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422" t="77479" r="36127" b="14863"/>
          <a:stretch/>
        </p:blipFill>
        <p:spPr bwMode="auto">
          <a:xfrm>
            <a:off x="7066683" y="1059581"/>
            <a:ext cx="1796989" cy="304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2"/>
          <p:cNvSpPr txBox="1">
            <a:spLocks noChangeArrowheads="1"/>
          </p:cNvSpPr>
          <p:nvPr/>
        </p:nvSpPr>
        <p:spPr bwMode="auto">
          <a:xfrm>
            <a:off x="971601" y="1817985"/>
            <a:ext cx="3312367" cy="43088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0"/>
              </a:spcAft>
            </a:pPr>
            <a:r>
              <a:rPr lang="de-DE" sz="1100" b="1" dirty="0" smtClean="0">
                <a:effectLst/>
                <a:latin typeface="Calibri"/>
                <a:ea typeface="Calibri"/>
                <a:cs typeface="Times New Roman"/>
              </a:rPr>
              <a:t>Expositions-Wirkungs-Beziehung für den Anteil durch Windenergieanlagen hoch belästigten Personen</a:t>
            </a:r>
            <a:endParaRPr lang="de-DE" sz="1100" dirty="0">
              <a:effectLst/>
              <a:latin typeface="Calibri"/>
              <a:ea typeface="Calibri"/>
              <a:cs typeface="Times New Roman"/>
            </a:endParaRPr>
          </a:p>
        </p:txBody>
      </p:sp>
      <p:sp>
        <p:nvSpPr>
          <p:cNvPr id="16" name="Rechteck 15"/>
          <p:cNvSpPr/>
          <p:nvPr/>
        </p:nvSpPr>
        <p:spPr>
          <a:xfrm>
            <a:off x="5169496" y="3507546"/>
            <a:ext cx="3240360"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p:cNvSpPr txBox="1"/>
          <p:nvPr/>
        </p:nvSpPr>
        <p:spPr>
          <a:xfrm>
            <a:off x="539552" y="4623400"/>
            <a:ext cx="4687656" cy="215444"/>
          </a:xfrm>
          <a:prstGeom prst="rect">
            <a:avLst/>
          </a:prstGeom>
          <a:solidFill>
            <a:schemeClr val="bg1">
              <a:lumMod val="95000"/>
            </a:schemeClr>
          </a:solidFill>
        </p:spPr>
        <p:txBody>
          <a:bodyPr wrap="square" rtlCol="0">
            <a:spAutoFit/>
          </a:bodyPr>
          <a:lstStyle/>
          <a:p>
            <a:r>
              <a:rPr lang="de-DE" sz="800" b="1" dirty="0" err="1" smtClean="0"/>
              <a:t>Lr</a:t>
            </a:r>
            <a:r>
              <a:rPr lang="de-DE" sz="800" b="1" dirty="0" smtClean="0"/>
              <a:t> = Beurteilungspegel </a:t>
            </a:r>
            <a:r>
              <a:rPr lang="de-DE" sz="800" dirty="0" smtClean="0"/>
              <a:t>(umfasst Korrekturfaktoren wie: </a:t>
            </a:r>
            <a:r>
              <a:rPr lang="de-DE" sz="800" dirty="0" err="1" smtClean="0"/>
              <a:t>Impulshaltigkeit</a:t>
            </a:r>
            <a:r>
              <a:rPr lang="de-DE" sz="800" dirty="0" smtClean="0"/>
              <a:t>, </a:t>
            </a:r>
            <a:r>
              <a:rPr lang="de-DE" sz="800" dirty="0" err="1" smtClean="0"/>
              <a:t>Informationshaltigkeit</a:t>
            </a:r>
            <a:r>
              <a:rPr lang="de-DE" sz="800" dirty="0" smtClean="0"/>
              <a:t>; </a:t>
            </a:r>
            <a:r>
              <a:rPr lang="de-DE" sz="800" dirty="0" err="1" smtClean="0"/>
              <a:t>Leifzeit</a:t>
            </a:r>
            <a:r>
              <a:rPr lang="de-DE" sz="800" dirty="0" smtClean="0"/>
              <a:t> etc.)</a:t>
            </a:r>
            <a:endParaRPr lang="de-DE" sz="800" dirty="0"/>
          </a:p>
        </p:txBody>
      </p:sp>
    </p:spTree>
    <p:extLst>
      <p:ext uri="{BB962C8B-B14F-4D97-AF65-F5344CB8AC3E}">
        <p14:creationId xmlns:p14="http://schemas.microsoft.com/office/powerpoint/2010/main" val="17059835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feld 14"/>
          <p:cNvSpPr txBox="1"/>
          <p:nvPr/>
        </p:nvSpPr>
        <p:spPr>
          <a:xfrm>
            <a:off x="618173" y="2998569"/>
            <a:ext cx="8352928" cy="1877437"/>
          </a:xfrm>
          <a:prstGeom prst="rect">
            <a:avLst/>
          </a:prstGeom>
          <a:noFill/>
        </p:spPr>
        <p:txBody>
          <a:bodyPr wrap="square" rtlCol="0">
            <a:spAutoFit/>
          </a:bodyPr>
          <a:lstStyle/>
          <a:p>
            <a:pPr marL="171450" indent="-171450">
              <a:buFont typeface="Wingdings" panose="05000000000000000000" pitchFamily="2" charset="2"/>
              <a:buChar char="Ø"/>
            </a:pPr>
            <a:r>
              <a:rPr lang="de-DE" sz="1200" b="1" dirty="0" smtClean="0"/>
              <a:t>mit </a:t>
            </a:r>
            <a:r>
              <a:rPr lang="de-DE" sz="1200" b="1" dirty="0"/>
              <a:t>der </a:t>
            </a:r>
            <a:r>
              <a:rPr lang="de-DE" sz="1200" b="1" dirty="0" smtClean="0"/>
              <a:t>Lautstärke in der Nacht </a:t>
            </a:r>
            <a:r>
              <a:rPr lang="de-DE" sz="1200" b="1" dirty="0"/>
              <a:t>stieg das Risiko an einem kardiovaskulären Ereignis zu versterben. </a:t>
            </a:r>
            <a:endParaRPr lang="de-DE" sz="1200" b="1" dirty="0" smtClean="0"/>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a:t>s</a:t>
            </a:r>
            <a:r>
              <a:rPr lang="de-DE" sz="1200" dirty="0" smtClean="0"/>
              <a:t>chon </a:t>
            </a:r>
            <a:r>
              <a:rPr lang="de-DE" sz="1200" dirty="0"/>
              <a:t>ab durchschnittlich 40 dB in der Nacht lag die Wahrscheinlichkeit, aufgrund einer kardialen Ursache zu sterben, um etwa ein Drittel höher als bei Menschen, die in ruhiger Umgebung (&lt;20 dB) schliefen</a:t>
            </a:r>
            <a:r>
              <a:rPr lang="de-DE" sz="1200" dirty="0" smtClean="0"/>
              <a:t>.</a:t>
            </a:r>
          </a:p>
          <a:p>
            <a:pPr marL="171450" indent="-171450">
              <a:buFont typeface="Arial" panose="020B0604020202020204" pitchFamily="34" charset="0"/>
              <a:buChar char="•"/>
            </a:pPr>
            <a:r>
              <a:rPr lang="de-DE" sz="1200" dirty="0" smtClean="0"/>
              <a:t>über </a:t>
            </a:r>
            <a:r>
              <a:rPr lang="de-DE" sz="1200" dirty="0"/>
              <a:t>50 dB stieg das Risiko sogar um 44</a:t>
            </a:r>
            <a:r>
              <a:rPr lang="de-DE" sz="1200" dirty="0" smtClean="0"/>
              <a:t>% </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smtClean="0"/>
              <a:t>ein </a:t>
            </a:r>
            <a:r>
              <a:rPr lang="de-DE" sz="1200" dirty="0"/>
              <a:t>ähnliches Bild zeigte sich in Abhängigkeit des maximalen </a:t>
            </a:r>
            <a:r>
              <a:rPr lang="de-DE" sz="1200" dirty="0" smtClean="0"/>
              <a:t>Schalldruckpegels</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a:t>g</a:t>
            </a:r>
            <a:r>
              <a:rPr lang="de-DE" sz="1200" dirty="0" smtClean="0"/>
              <a:t>efährdet </a:t>
            </a:r>
            <a:r>
              <a:rPr lang="de-DE" sz="1200" dirty="0"/>
              <a:t>waren insb. Frauen, Bewohner älterer Gebäude mit schlechterer Schalldämmung und </a:t>
            </a:r>
            <a:endParaRPr lang="de-DE" sz="1200" dirty="0" smtClean="0"/>
          </a:p>
          <a:p>
            <a:pPr indent="180975"/>
            <a:r>
              <a:rPr lang="de-DE" sz="1200" dirty="0" smtClean="0"/>
              <a:t>Leute</a:t>
            </a:r>
            <a:r>
              <a:rPr lang="de-DE" sz="1200" dirty="0"/>
              <a:t>, die in ansonsten ruhiger Umgebung </a:t>
            </a:r>
            <a:r>
              <a:rPr lang="de-DE" sz="1200" dirty="0" smtClean="0"/>
              <a:t>leben</a:t>
            </a:r>
            <a:endParaRPr lang="de-DE" sz="1200" dirty="0"/>
          </a:p>
          <a:p>
            <a:endParaRPr lang="de-DE" sz="1400" dirty="0"/>
          </a:p>
        </p:txBody>
      </p:sp>
      <p:sp>
        <p:nvSpPr>
          <p:cNvPr id="6" name="Rechteck 5"/>
          <p:cNvSpPr/>
          <p:nvPr/>
        </p:nvSpPr>
        <p:spPr>
          <a:xfrm>
            <a:off x="683568" y="3016800"/>
            <a:ext cx="6372260"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1"/>
          <p:cNvSpPr txBox="1">
            <a:spLocks/>
          </p:cNvSpPr>
          <p:nvPr/>
        </p:nvSpPr>
        <p:spPr>
          <a:xfrm>
            <a:off x="158824" y="51470"/>
            <a:ext cx="5133256" cy="50405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400" b="1" dirty="0" smtClean="0"/>
              <a:t>Gesundheitsrisiko Lärm</a:t>
            </a:r>
            <a:endParaRPr lang="de-DE" sz="2400" b="1" dirty="0"/>
          </a:p>
        </p:txBody>
      </p:sp>
      <p:cxnSp>
        <p:nvCxnSpPr>
          <p:cNvPr id="8" name="Gerade Verbindung 7"/>
          <p:cNvCxnSpPr/>
          <p:nvPr/>
        </p:nvCxnSpPr>
        <p:spPr>
          <a:xfrm>
            <a:off x="251520" y="483518"/>
            <a:ext cx="463787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668" t="25464" r="20451" b="34973"/>
          <a:stretch/>
        </p:blipFill>
        <p:spPr bwMode="auto">
          <a:xfrm>
            <a:off x="5004048" y="303497"/>
            <a:ext cx="4103560" cy="1634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21" t="45027" r="28196" b="16175"/>
          <a:stretch/>
        </p:blipFill>
        <p:spPr bwMode="auto">
          <a:xfrm>
            <a:off x="511673" y="629366"/>
            <a:ext cx="4331050" cy="1510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itel 1"/>
          <p:cNvSpPr txBox="1">
            <a:spLocks/>
          </p:cNvSpPr>
          <p:nvPr/>
        </p:nvSpPr>
        <p:spPr>
          <a:xfrm>
            <a:off x="510185" y="1816582"/>
            <a:ext cx="4379213" cy="31646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400" b="1" dirty="0" smtClean="0">
                <a:solidFill>
                  <a:schemeClr val="bg1"/>
                </a:solidFill>
              </a:rPr>
              <a:t>Ist nächtlicher Fluglärm ein Sterblichkeitstrigger?</a:t>
            </a:r>
            <a:endParaRPr lang="de-DE" sz="1400" b="1" dirty="0">
              <a:solidFill>
                <a:schemeClr val="bg1"/>
              </a:solidFill>
            </a:endParaRPr>
          </a:p>
        </p:txBody>
      </p:sp>
      <p:sp>
        <p:nvSpPr>
          <p:cNvPr id="16" name="Textfeld 15"/>
          <p:cNvSpPr txBox="1"/>
          <p:nvPr/>
        </p:nvSpPr>
        <p:spPr>
          <a:xfrm>
            <a:off x="93232" y="4731990"/>
            <a:ext cx="8799248" cy="646331"/>
          </a:xfrm>
          <a:prstGeom prst="rect">
            <a:avLst/>
          </a:prstGeom>
          <a:noFill/>
        </p:spPr>
        <p:txBody>
          <a:bodyPr wrap="square" rtlCol="0">
            <a:spAutoFit/>
          </a:bodyPr>
          <a:lstStyle/>
          <a:p>
            <a:r>
              <a:rPr lang="de-DE" sz="900" dirty="0"/>
              <a:t>https://</a:t>
            </a:r>
            <a:r>
              <a:rPr lang="de-DE" sz="900" dirty="0" smtClean="0"/>
              <a:t>academic.oup.com/eurheartj/article/42/8/835/6007462?login=true</a:t>
            </a:r>
          </a:p>
          <a:p>
            <a:r>
              <a:rPr lang="de-DE" sz="900" dirty="0" smtClean="0"/>
              <a:t>https://</a:t>
            </a:r>
            <a:r>
              <a:rPr lang="de-DE" sz="900" dirty="0"/>
              <a:t>www.medical-tribune.de/medizin-und-forschung/artikel/fluglaerm-hat-mitschuld-an-kardialen-todesfaellen?utm_source=mail&amp;utm_medium=email&amp;utm_campaign=mailshare</a:t>
            </a:r>
          </a:p>
          <a:p>
            <a:endParaRPr lang="de-DE" sz="900" u="sng" dirty="0" smtClean="0"/>
          </a:p>
          <a:p>
            <a:endParaRPr lang="de-DE" sz="900" dirty="0"/>
          </a:p>
        </p:txBody>
      </p:sp>
      <p:sp>
        <p:nvSpPr>
          <p:cNvPr id="17" name="Rechteck 16"/>
          <p:cNvSpPr/>
          <p:nvPr/>
        </p:nvSpPr>
        <p:spPr>
          <a:xfrm>
            <a:off x="683568" y="3672000"/>
            <a:ext cx="2808312"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5796136" y="447514"/>
            <a:ext cx="864096" cy="108012"/>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395536" y="2211710"/>
            <a:ext cx="8352928" cy="738664"/>
          </a:xfrm>
          <a:prstGeom prst="rect">
            <a:avLst/>
          </a:prstGeom>
          <a:noFill/>
        </p:spPr>
        <p:txBody>
          <a:bodyPr wrap="square" rtlCol="0">
            <a:spAutoFit/>
          </a:bodyPr>
          <a:lstStyle/>
          <a:p>
            <a:pPr marL="171450" indent="-171450">
              <a:buFont typeface="Arial" panose="020B0604020202020204" pitchFamily="34" charset="0"/>
              <a:buChar char="•"/>
            </a:pPr>
            <a:r>
              <a:rPr lang="de-DE" sz="1200" dirty="0" smtClean="0"/>
              <a:t>es </a:t>
            </a:r>
            <a:r>
              <a:rPr lang="de-DE" sz="1200" dirty="0"/>
              <a:t>wurden </a:t>
            </a:r>
            <a:r>
              <a:rPr lang="de-DE" sz="1200" dirty="0" smtClean="0"/>
              <a:t>25.000 </a:t>
            </a:r>
            <a:r>
              <a:rPr lang="de-DE" sz="1200" dirty="0"/>
              <a:t>Todesfälle im Gebiet um den Flughafen Zürich zwischen 2000 und </a:t>
            </a:r>
            <a:r>
              <a:rPr lang="de-DE" sz="1200" dirty="0" smtClean="0"/>
              <a:t>2015 analysiert</a:t>
            </a:r>
          </a:p>
          <a:p>
            <a:r>
              <a:rPr lang="de-DE" sz="600" dirty="0"/>
              <a:t> </a:t>
            </a:r>
            <a:endParaRPr lang="de-DE" sz="600" dirty="0" smtClean="0"/>
          </a:p>
          <a:p>
            <a:pPr marL="171450" indent="-171450">
              <a:buFont typeface="Wingdings" panose="05000000000000000000" pitchFamily="2" charset="2"/>
              <a:buChar char="Ø"/>
            </a:pPr>
            <a:r>
              <a:rPr lang="de-DE" sz="1200" dirty="0"/>
              <a:t>w</a:t>
            </a:r>
            <a:r>
              <a:rPr lang="de-DE" sz="1200" dirty="0" smtClean="0"/>
              <a:t>ährend </a:t>
            </a:r>
            <a:r>
              <a:rPr lang="de-DE" sz="1200" dirty="0"/>
              <a:t>sich für bei Sterbefällen am Tag kein einheitlicher Zusammenhang zur Lärmbelastung beobachtet wurde </a:t>
            </a:r>
            <a:endParaRPr lang="de-DE" sz="1200" dirty="0" smtClean="0"/>
          </a:p>
          <a:p>
            <a:pPr indent="180975"/>
            <a:r>
              <a:rPr lang="de-DE" sz="1200" dirty="0" smtClean="0"/>
              <a:t>sah </a:t>
            </a:r>
            <a:r>
              <a:rPr lang="de-DE" sz="1200" dirty="0"/>
              <a:t>es in der Nacht anders aus: </a:t>
            </a:r>
            <a:endParaRPr lang="de-DE" sz="1200" dirty="0" smtClean="0"/>
          </a:p>
        </p:txBody>
      </p:sp>
      <p:sp>
        <p:nvSpPr>
          <p:cNvPr id="19" name="Rechteck 18"/>
          <p:cNvSpPr/>
          <p:nvPr/>
        </p:nvSpPr>
        <p:spPr>
          <a:xfrm>
            <a:off x="1273042" y="3291830"/>
            <a:ext cx="7475422"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p:cNvSpPr/>
          <p:nvPr/>
        </p:nvSpPr>
        <p:spPr>
          <a:xfrm>
            <a:off x="899592" y="3507854"/>
            <a:ext cx="1008112" cy="16414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p:cNvSpPr/>
          <p:nvPr/>
        </p:nvSpPr>
        <p:spPr>
          <a:xfrm>
            <a:off x="1547665" y="4413600"/>
            <a:ext cx="2016224"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2416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158824" y="123478"/>
            <a:ext cx="8229600" cy="504056"/>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800" b="1" dirty="0" err="1" smtClean="0"/>
              <a:t>Infraschall</a:t>
            </a:r>
            <a:r>
              <a:rPr lang="de-DE" sz="2800" b="1" dirty="0" smtClean="0"/>
              <a:t> </a:t>
            </a:r>
            <a:endParaRPr lang="de-DE" sz="1100" dirty="0"/>
          </a:p>
        </p:txBody>
      </p:sp>
      <p:cxnSp>
        <p:nvCxnSpPr>
          <p:cNvPr id="5" name="Gerade Verbindung 4"/>
          <p:cNvCxnSpPr/>
          <p:nvPr/>
        </p:nvCxnSpPr>
        <p:spPr>
          <a:xfrm>
            <a:off x="251520" y="627534"/>
            <a:ext cx="525658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107504" y="699542"/>
            <a:ext cx="8410921" cy="1938992"/>
          </a:xfrm>
          <a:prstGeom prst="rect">
            <a:avLst/>
          </a:prstGeom>
          <a:noFill/>
        </p:spPr>
        <p:txBody>
          <a:bodyPr wrap="square" rtlCol="0">
            <a:spAutoFit/>
          </a:bodyPr>
          <a:lstStyle/>
          <a:p>
            <a:r>
              <a:rPr lang="de-DE" sz="1200" dirty="0" smtClean="0"/>
              <a:t>Eigenschaften</a:t>
            </a:r>
            <a:r>
              <a:rPr lang="de-DE" sz="1200" dirty="0"/>
              <a:t>: (aufgrund Wellenlänge spezielle Aspekte im Vergleich zu Lärm)</a:t>
            </a:r>
            <a:endParaRPr lang="de-DE" sz="1200" dirty="0" smtClean="0"/>
          </a:p>
          <a:p>
            <a:pPr marL="171450" lvl="0" indent="-171450">
              <a:buFont typeface="Arial" panose="020B0604020202020204" pitchFamily="34" charset="0"/>
              <a:buChar char="•"/>
            </a:pPr>
            <a:r>
              <a:rPr lang="de-DE" sz="1200" dirty="0" smtClean="0"/>
              <a:t>Wellenlänge &lt;20Hz (nicht vom menschlichen Ohr gehört)</a:t>
            </a:r>
          </a:p>
          <a:p>
            <a:pPr marL="171450" lvl="0" indent="-171450">
              <a:buFont typeface="Arial" panose="020B0604020202020204" pitchFamily="34" charset="0"/>
              <a:buChar char="•"/>
            </a:pPr>
            <a:r>
              <a:rPr lang="de-DE" sz="1200" dirty="0" smtClean="0"/>
              <a:t>große Wellenläge: bei 1 Hz ist Wellenlänge 340 m, bei 20 Hz 17 m</a:t>
            </a:r>
          </a:p>
          <a:p>
            <a:pPr marL="171450" lvl="0" indent="-171450">
              <a:buFont typeface="Arial" panose="020B0604020202020204" pitchFamily="34" charset="0"/>
              <a:buChar char="•"/>
            </a:pPr>
            <a:r>
              <a:rPr lang="de-DE" sz="1200" dirty="0"/>
              <a:t>k</a:t>
            </a:r>
            <a:r>
              <a:rPr lang="de-DE" sz="1200" dirty="0" smtClean="0"/>
              <a:t>ann bei hoher Intensität als Brummen, Vibration o. Unwohlsein  empfunden werden</a:t>
            </a:r>
          </a:p>
          <a:p>
            <a:pPr marL="171450" lvl="0" indent="-171450">
              <a:buFont typeface="Arial" panose="020B0604020202020204" pitchFamily="34" charset="0"/>
              <a:buChar char="•"/>
            </a:pPr>
            <a:r>
              <a:rPr lang="de-DE" sz="1200" dirty="0"/>
              <a:t>a</a:t>
            </a:r>
            <a:r>
              <a:rPr lang="de-DE" sz="1200" dirty="0" smtClean="0"/>
              <a:t>ufgrund hoher Wellenlänge </a:t>
            </a:r>
            <a:r>
              <a:rPr lang="de-DE" sz="1200" b="1" dirty="0" smtClean="0"/>
              <a:t>wird er kaum durch Luft, Boden oder Wände </a:t>
            </a:r>
          </a:p>
          <a:p>
            <a:pPr lvl="0">
              <a:tabLst>
                <a:tab pos="182563" algn="l"/>
              </a:tabLst>
            </a:pPr>
            <a:r>
              <a:rPr lang="de-DE" sz="1200" b="1" dirty="0"/>
              <a:t>	</a:t>
            </a:r>
            <a:r>
              <a:rPr lang="de-DE" sz="1200" b="1" dirty="0" smtClean="0"/>
              <a:t>gedämpft </a:t>
            </a:r>
            <a:r>
              <a:rPr lang="de-DE" sz="1200" dirty="0" smtClean="0"/>
              <a:t>-&gt; hohe Reichweite</a:t>
            </a:r>
          </a:p>
          <a:p>
            <a:pPr marL="171450" indent="-171450">
              <a:buFont typeface="Arial" panose="020B0604020202020204" pitchFamily="34" charset="0"/>
              <a:buChar char="•"/>
            </a:pPr>
            <a:r>
              <a:rPr lang="de-DE" sz="1200" dirty="0" smtClean="0"/>
              <a:t>Elefanten </a:t>
            </a:r>
            <a:r>
              <a:rPr lang="de-DE" sz="1200" dirty="0"/>
              <a:t>verständigen sich mit </a:t>
            </a:r>
            <a:r>
              <a:rPr lang="de-DE" sz="1200" dirty="0" err="1"/>
              <a:t>Infraschall</a:t>
            </a:r>
            <a:r>
              <a:rPr lang="de-DE" sz="1200" dirty="0"/>
              <a:t>  über bis 50 km, Wale bis 1000 km</a:t>
            </a:r>
          </a:p>
          <a:p>
            <a:pPr marL="171450" lvl="0" indent="-171450">
              <a:buFont typeface="Arial" panose="020B0604020202020204" pitchFamily="34" charset="0"/>
              <a:buChar char="•"/>
            </a:pPr>
            <a:r>
              <a:rPr lang="de-DE" sz="1200" dirty="0" smtClean="0"/>
              <a:t>Ärzteblatt schreibt Schallphänomene eines Windparks noch in 90 km nachgewiesen</a:t>
            </a:r>
          </a:p>
          <a:p>
            <a:pPr marL="171450" lvl="0" indent="-171450">
              <a:buFont typeface="Arial" panose="020B0604020202020204" pitchFamily="34" charset="0"/>
              <a:buChar char="•"/>
            </a:pPr>
            <a:r>
              <a:rPr lang="de-DE" sz="1200" dirty="0" err="1" smtClean="0"/>
              <a:t>Infraschallsensoren</a:t>
            </a:r>
            <a:r>
              <a:rPr lang="de-DE" sz="1200" dirty="0" smtClean="0"/>
              <a:t> erfassen Raketenstarts oder Erdbeben weltweit</a:t>
            </a:r>
          </a:p>
          <a:p>
            <a:pPr marL="171450" indent="-171450">
              <a:buFont typeface="Arial" panose="020B0604020202020204" pitchFamily="34" charset="0"/>
              <a:buChar char="•"/>
            </a:pPr>
            <a:r>
              <a:rPr lang="de-DE" sz="1200" dirty="0"/>
              <a:t>Besonderheit bei </a:t>
            </a:r>
            <a:r>
              <a:rPr lang="de-DE" sz="1200" dirty="0" smtClean="0"/>
              <a:t>Windrädern (gegenüber natürlichem) ist d. </a:t>
            </a:r>
            <a:r>
              <a:rPr lang="de-DE" sz="1200" b="1" dirty="0" smtClean="0"/>
              <a:t>rhythmische Druckpeak</a:t>
            </a:r>
            <a:endParaRPr lang="de-DE" sz="1200" dirty="0"/>
          </a:p>
        </p:txBody>
      </p:sp>
      <p:pic>
        <p:nvPicPr>
          <p:cNvPr id="7" name="Grafik 6"/>
          <p:cNvPicPr/>
          <p:nvPr/>
        </p:nvPicPr>
        <p:blipFill>
          <a:blip r:embed="rId2" cstate="print">
            <a:extLst>
              <a:ext uri="{28A0092B-C50C-407E-A947-70E740481C1C}">
                <a14:useLocalDpi xmlns:a14="http://schemas.microsoft.com/office/drawing/2010/main" val="0"/>
              </a:ext>
            </a:extLst>
          </a:blip>
          <a:stretch>
            <a:fillRect/>
          </a:stretch>
        </p:blipFill>
        <p:spPr>
          <a:xfrm>
            <a:off x="5724128" y="51470"/>
            <a:ext cx="2664296" cy="1440160"/>
          </a:xfrm>
          <a:prstGeom prst="rect">
            <a:avLst/>
          </a:prstGeom>
        </p:spPr>
      </p:pic>
      <p:sp>
        <p:nvSpPr>
          <p:cNvPr id="8" name="Rechteck 7"/>
          <p:cNvSpPr/>
          <p:nvPr/>
        </p:nvSpPr>
        <p:spPr>
          <a:xfrm>
            <a:off x="5724128" y="1491630"/>
            <a:ext cx="3222104" cy="369332"/>
          </a:xfrm>
          <a:prstGeom prst="rect">
            <a:avLst/>
          </a:prstGeom>
        </p:spPr>
        <p:txBody>
          <a:bodyPr wrap="square">
            <a:spAutoFit/>
          </a:bodyPr>
          <a:lstStyle/>
          <a:p>
            <a:r>
              <a:rPr lang="de-DE" sz="900" dirty="0"/>
              <a:t>https://www.bundestag.de/resource/blob/657038/05e0a36c803110ae446a7c04dc4e1f6a/WD-8-099-19-pdf-data.pdf</a:t>
            </a:r>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6" t="15322" r="35092" b="5680"/>
          <a:stretch/>
        </p:blipFill>
        <p:spPr bwMode="auto">
          <a:xfrm>
            <a:off x="251521" y="2710542"/>
            <a:ext cx="1794386" cy="2375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125" t="20222" r="16500" b="25000"/>
          <a:stretch/>
        </p:blipFill>
        <p:spPr bwMode="auto">
          <a:xfrm>
            <a:off x="3707904" y="2715766"/>
            <a:ext cx="2701251" cy="123535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724" t="41775" r="59500" b="42445"/>
          <a:stretch/>
        </p:blipFill>
        <p:spPr bwMode="auto">
          <a:xfrm>
            <a:off x="2051720" y="4083918"/>
            <a:ext cx="2448272" cy="706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hteck 10"/>
          <p:cNvSpPr/>
          <p:nvPr/>
        </p:nvSpPr>
        <p:spPr>
          <a:xfrm>
            <a:off x="1979712" y="4803998"/>
            <a:ext cx="3222104" cy="369332"/>
          </a:xfrm>
          <a:prstGeom prst="rect">
            <a:avLst/>
          </a:prstGeom>
        </p:spPr>
        <p:txBody>
          <a:bodyPr wrap="square">
            <a:spAutoFit/>
          </a:bodyPr>
          <a:lstStyle/>
          <a:p>
            <a:r>
              <a:rPr lang="de-DE" sz="900" dirty="0"/>
              <a:t>https://www.aerzteblatt.de/archiv/205246/Windenergieanlagen-und-Infraschall-Der-Schall-den-man-nicht-hoert</a:t>
            </a:r>
          </a:p>
        </p:txBody>
      </p:sp>
      <p:pic>
        <p:nvPicPr>
          <p:cNvPr id="12" name="Picture 2" descr="Abb. 1:   Frequenz-Muster des Infraschalls aus zwei Windenergieanlagen.  Grüne Linie:  außerhalb des Gebäudes. Erkennbar sind die Grundfrequenz der Rotation bei ca. 0,7 Hz (1x BPF) und sechs Peaks der Oberschwingungen (2x BPF ... 7x BPF).  Rote Linie:  Im Haus ist der Gesamtschalldruck deutlich niedriger, Frequenz und Amplitude der genannten Infraschallpeaks bleiben jedoch unverändert. Der durch den Wind selbst verursachte Schalldruck ist im Gebäude vermindert, nicht aber die von der Anlage emittierten Pulse.  Schwarze Linie:  Hintergrundrauschen bei abgeschalteter Anlage. Windanlagen: Fa. Vestas, 1,65 MW, Entfernung 421 m und 792 m. BPF: blade pass frequency (Häufigkeit der Flügel-Passage am Mast). Quelle: M. Bahtiarian, A. Beaudry, Noise Control Engineering, Billerica, USA 2015&#10; Fig. 1: Frequency pattern of infrasound from two wind turbines. Green line: outside the building. It is possible to identify the fundamental frequency of rotation at approx. 0.7 Hz (1x BPF) and six harmonic peaks (2x BPF ... 7x BPF). Red line: the total sound pressure is considerably lower inside the building, although the frequency and amplitude of the stated infrasound peaks remain unchanged. The sound pressure produced by the wind itself is reduced inside the building, but not the pulses emitted by the plant. Black line: background noise with plant shut down. Wind turbines: Vestas, 1.65 MW, distance 421 m and 792 m. BPF: blade pass frequency (on mast). Source: M. Bahtiarian, A. Beaudry, Noise Control Engineering, Billerica, USA 20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60233" y="1851669"/>
            <a:ext cx="2209508" cy="1355489"/>
          </a:xfrm>
          <a:prstGeom prst="rect">
            <a:avLst/>
          </a:prstGeom>
          <a:noFill/>
          <a:extLst>
            <a:ext uri="{909E8E84-426E-40DD-AFC4-6F175D3DCCD1}">
              <a14:hiddenFill xmlns:a14="http://schemas.microsoft.com/office/drawing/2010/main">
                <a:solidFill>
                  <a:srgbClr val="FFFFFF"/>
                </a:solidFill>
              </a14:hiddenFill>
            </a:ext>
          </a:extLst>
        </p:spPr>
      </p:pic>
      <p:sp>
        <p:nvSpPr>
          <p:cNvPr id="13" name="Rechteck 12"/>
          <p:cNvSpPr/>
          <p:nvPr/>
        </p:nvSpPr>
        <p:spPr>
          <a:xfrm>
            <a:off x="6588224" y="3147814"/>
            <a:ext cx="2400942" cy="646331"/>
          </a:xfrm>
          <a:prstGeom prst="rect">
            <a:avLst/>
          </a:prstGeom>
        </p:spPr>
        <p:txBody>
          <a:bodyPr wrap="square">
            <a:spAutoFit/>
          </a:bodyPr>
          <a:lstStyle/>
          <a:p>
            <a:r>
              <a:rPr lang="de-DE" sz="900" dirty="0"/>
              <a:t>https://www.asu-arbeitsmedizin.com</a:t>
            </a:r>
            <a:r>
              <a:rPr lang="de-DE" sz="900" dirty="0" smtClean="0"/>
              <a:t>/ </a:t>
            </a:r>
            <a:r>
              <a:rPr lang="de-DE" sz="900" dirty="0" err="1" smtClean="0"/>
              <a:t>wissenschaft</a:t>
            </a:r>
            <a:r>
              <a:rPr lang="de-DE" sz="900" dirty="0" smtClean="0"/>
              <a:t>/wissenschaftliche-grundlagen-fuer-eine-bewertung-gesundheitlicher-risiken-infraschall</a:t>
            </a:r>
            <a:endParaRPr lang="de-DE" sz="900" dirty="0"/>
          </a:p>
        </p:txBody>
      </p:sp>
      <p:sp>
        <p:nvSpPr>
          <p:cNvPr id="14" name="Rechteck 13"/>
          <p:cNvSpPr/>
          <p:nvPr/>
        </p:nvSpPr>
        <p:spPr>
          <a:xfrm>
            <a:off x="2075070" y="4089370"/>
            <a:ext cx="2352914" cy="426595"/>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3707905" y="3579862"/>
            <a:ext cx="2701250" cy="374862"/>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p:cNvSpPr/>
          <p:nvPr/>
        </p:nvSpPr>
        <p:spPr>
          <a:xfrm>
            <a:off x="296948" y="1131590"/>
            <a:ext cx="4203044" cy="14968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a:off x="395536" y="2394000"/>
            <a:ext cx="5296750" cy="14968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6"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000" t="27333" r="16187" b="25000"/>
          <a:stretch/>
        </p:blipFill>
        <p:spPr bwMode="auto">
          <a:xfrm>
            <a:off x="5622678" y="3884591"/>
            <a:ext cx="3053778" cy="12074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 name="Rechteck 18"/>
          <p:cNvSpPr/>
          <p:nvPr/>
        </p:nvSpPr>
        <p:spPr>
          <a:xfrm>
            <a:off x="2096852" y="123478"/>
            <a:ext cx="3411251" cy="430887"/>
          </a:xfrm>
          <a:prstGeom prst="rect">
            <a:avLst/>
          </a:prstGeom>
        </p:spPr>
        <p:txBody>
          <a:bodyPr wrap="square">
            <a:spAutoFit/>
          </a:bodyPr>
          <a:lstStyle/>
          <a:p>
            <a:r>
              <a:rPr lang="de-DE" sz="1100" dirty="0"/>
              <a:t>(eigentlich gut </a:t>
            </a:r>
            <a:r>
              <a:rPr lang="de-DE" sz="1100" dirty="0" smtClean="0"/>
              <a:t>bekannte physikalische Tatsache,</a:t>
            </a:r>
            <a:endParaRPr lang="de-DE" sz="1100" dirty="0" smtClean="0"/>
          </a:p>
          <a:p>
            <a:r>
              <a:rPr lang="de-DE" sz="1100" dirty="0" smtClean="0"/>
              <a:t>beim </a:t>
            </a:r>
            <a:r>
              <a:rPr lang="de-DE" sz="1100" dirty="0"/>
              <a:t>Thema Windkraft trotzdem gern bestritten)</a:t>
            </a:r>
          </a:p>
        </p:txBody>
      </p:sp>
    </p:spTree>
    <p:extLst>
      <p:ext uri="{BB962C8B-B14F-4D97-AF65-F5344CB8AC3E}">
        <p14:creationId xmlns:p14="http://schemas.microsoft.com/office/powerpoint/2010/main" val="38897145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67564" y="843558"/>
            <a:ext cx="8410921" cy="3970318"/>
          </a:xfrm>
          <a:prstGeom prst="rect">
            <a:avLst/>
          </a:prstGeom>
          <a:noFill/>
        </p:spPr>
        <p:txBody>
          <a:bodyPr wrap="square" rtlCol="0">
            <a:spAutoFit/>
          </a:bodyPr>
          <a:lstStyle/>
          <a:p>
            <a:pPr marL="171450" lvl="0" indent="-171450">
              <a:buFont typeface="Arial" panose="020B0604020202020204" pitchFamily="34" charset="0"/>
              <a:buChar char="•"/>
            </a:pPr>
            <a:r>
              <a:rPr lang="de-DE" sz="1200" dirty="0" err="1" smtClean="0"/>
              <a:t>Wiss.Dienst</a:t>
            </a:r>
            <a:r>
              <a:rPr lang="de-DE" sz="1200" dirty="0" smtClean="0"/>
              <a:t> schreibt: „Neuerdings wird auch die </a:t>
            </a:r>
            <a:r>
              <a:rPr lang="de-DE" sz="1200" b="1" dirty="0" smtClean="0"/>
              <a:t>gesundheitliche Auswirkung von „nicht </a:t>
            </a:r>
            <a:r>
              <a:rPr lang="de-DE" sz="1200" b="1" dirty="0" err="1" smtClean="0"/>
              <a:t>höbarem</a:t>
            </a:r>
            <a:r>
              <a:rPr lang="de-DE" sz="1200" b="1" dirty="0" smtClean="0"/>
              <a:t> Schall“ sowohl im Bereich Ultra- als auch </a:t>
            </a:r>
            <a:r>
              <a:rPr lang="de-DE" sz="1200" b="1" dirty="0" err="1" smtClean="0"/>
              <a:t>Infraschall</a:t>
            </a:r>
            <a:r>
              <a:rPr lang="de-DE" sz="1200" b="1" dirty="0" smtClean="0"/>
              <a:t> zunehmend wissenschaftlich untersucht </a:t>
            </a:r>
            <a:r>
              <a:rPr lang="de-DE" sz="1200" dirty="0" smtClean="0"/>
              <a:t>– nicht zuletzt im Rahmen einer breiten Diskussion zu gesundheitlichen Risiken aus Windkraftanlagen.“</a:t>
            </a:r>
          </a:p>
          <a:p>
            <a:pPr marL="171450" lvl="0" indent="-171450">
              <a:buFont typeface="Arial" panose="020B0604020202020204" pitchFamily="34" charset="0"/>
              <a:buChar char="•"/>
            </a:pPr>
            <a:r>
              <a:rPr lang="de-DE" sz="1200" dirty="0" smtClean="0"/>
              <a:t>Wiss. Dienst stellt fest: „</a:t>
            </a:r>
            <a:r>
              <a:rPr lang="de-DE" sz="1200" b="1" dirty="0" smtClean="0"/>
              <a:t>Das Umweltbundesamt schließt Gesundheitsschäden durch eine kurz- und langfristige Exposition gegenüber </a:t>
            </a:r>
            <a:r>
              <a:rPr lang="de-DE" sz="1200" b="1" dirty="0" err="1" smtClean="0"/>
              <a:t>Infraschall</a:t>
            </a:r>
            <a:r>
              <a:rPr lang="de-DE" sz="1200" b="1" dirty="0" smtClean="0"/>
              <a:t> ebenfalls nicht aus</a:t>
            </a:r>
            <a:r>
              <a:rPr lang="de-DE" sz="1200" dirty="0" smtClean="0"/>
              <a:t>“</a:t>
            </a:r>
          </a:p>
          <a:p>
            <a:pPr marL="171450" lvl="0" indent="-171450">
              <a:buFont typeface="Arial" panose="020B0604020202020204" pitchFamily="34" charset="0"/>
              <a:buChar char="•"/>
            </a:pPr>
            <a:r>
              <a:rPr lang="de-DE" sz="1200" dirty="0" smtClean="0"/>
              <a:t>Wiss. Dienst zitiert Dt. Schutzgemeinschaft Mensch und Tier e.V. (DSGS): „in kausalem Zusammenhang mit dem Betrieb von Windenergieanlagen in behördlich erlaubten Entfernungen zur Wohnbebauung treten mit hoher Signifikanz reproduzierbare schwere Schlafstörungen auf, die das Maß von Belästigung oder bloßer Störung weiter überschreiten und als ernste Gesundheitsschädigung einzustufen sind“</a:t>
            </a:r>
          </a:p>
          <a:p>
            <a:pPr marL="171450" lvl="0" indent="-171450">
              <a:buFont typeface="Arial" panose="020B0604020202020204" pitchFamily="34" charset="0"/>
              <a:buChar char="•"/>
            </a:pPr>
            <a:r>
              <a:rPr lang="de-DE" sz="1200" dirty="0" smtClean="0"/>
              <a:t>Ärzteblatt schreibt: „</a:t>
            </a:r>
            <a:r>
              <a:rPr lang="de-DE" sz="1200" b="1" dirty="0" smtClean="0"/>
              <a:t>Viel Wind, wenig Forschung</a:t>
            </a:r>
            <a:r>
              <a:rPr lang="de-DE" sz="1200" dirty="0" smtClean="0"/>
              <a:t>. Was die Erforschung der Gesundheitsrisiken angeht, legen – nicht überraschend – gerade jene Länder wenig Ehrgeiz an den Tag, die zu den größten Windparkbetreibern weltweit gehören“</a:t>
            </a:r>
          </a:p>
          <a:p>
            <a:pPr lvl="0">
              <a:tabLst>
                <a:tab pos="182563" algn="l"/>
              </a:tabLst>
            </a:pPr>
            <a:r>
              <a:rPr lang="de-DE" sz="1200" dirty="0" smtClean="0"/>
              <a:t>	(China würde nur eine Studie beisteuern und auch Dt. schafft es nur auf zwei Studien – trotz dritthöchster Erzeugungskapazität)</a:t>
            </a:r>
          </a:p>
          <a:p>
            <a:pPr marL="171450" lvl="0" indent="-171450">
              <a:buFont typeface="Arial" panose="020B0604020202020204" pitchFamily="34" charset="0"/>
              <a:buChar char="•"/>
            </a:pPr>
            <a:endParaRPr lang="de-DE" sz="1200" dirty="0"/>
          </a:p>
          <a:p>
            <a:pPr lvl="0"/>
            <a:r>
              <a:rPr lang="de-DE" sz="1200" dirty="0" smtClean="0"/>
              <a:t>im einzelnen Erwähnt werden:</a:t>
            </a:r>
          </a:p>
          <a:p>
            <a:pPr marL="171450" lvl="0" indent="-171450">
              <a:buFont typeface="Arial" panose="020B0604020202020204" pitchFamily="34" charset="0"/>
              <a:buChar char="•"/>
            </a:pPr>
            <a:r>
              <a:rPr lang="de-DE" sz="1200" dirty="0" smtClean="0"/>
              <a:t>Otologen Uni Toronto sehen Varietäten des Innenohr (insb. Hydrops Endolymphe) als mögl. Ursache für das </a:t>
            </a:r>
          </a:p>
          <a:p>
            <a:pPr lvl="0" indent="180975"/>
            <a:r>
              <a:rPr lang="de-DE" sz="1200" dirty="0" smtClean="0"/>
              <a:t>„Wind Turbine Syndrom“ (mit </a:t>
            </a:r>
            <a:r>
              <a:rPr lang="de-DE" sz="1200" b="1" dirty="0" smtClean="0"/>
              <a:t>Schwindel, Übelkeit und Nystagmus – ähnlich einer Seekrankhe</a:t>
            </a:r>
            <a:r>
              <a:rPr lang="de-DE" sz="1200" dirty="0" smtClean="0"/>
              <a:t>it); </a:t>
            </a:r>
          </a:p>
          <a:p>
            <a:pPr marL="171450" lvl="0" indent="-171450">
              <a:buFont typeface="Arial" panose="020B0604020202020204" pitchFamily="34" charset="0"/>
              <a:buChar char="•"/>
            </a:pPr>
            <a:r>
              <a:rPr lang="de-DE" sz="1200" dirty="0" smtClean="0"/>
              <a:t>Forscher Uni Mainz untersuchten Verhalten von Herzgewebe, das </a:t>
            </a:r>
            <a:r>
              <a:rPr lang="de-DE" sz="1200" dirty="0" err="1" smtClean="0"/>
              <a:t>Infraschall</a:t>
            </a:r>
            <a:r>
              <a:rPr lang="de-DE" sz="1200" dirty="0" smtClean="0"/>
              <a:t> ausgesetzt wurde: -&gt; Kraftabnahme der </a:t>
            </a:r>
            <a:r>
              <a:rPr lang="de-DE" sz="1200" dirty="0" err="1" smtClean="0"/>
              <a:t>Myozyten</a:t>
            </a:r>
            <a:r>
              <a:rPr lang="de-DE" sz="1200" dirty="0" smtClean="0"/>
              <a:t>;</a:t>
            </a:r>
          </a:p>
          <a:p>
            <a:pPr>
              <a:tabLst>
                <a:tab pos="182563" algn="l"/>
              </a:tabLst>
            </a:pPr>
            <a:r>
              <a:rPr lang="de-DE" sz="1200" dirty="0" smtClean="0"/>
              <a:t>	Sie zeigten auch in Realität </a:t>
            </a:r>
            <a:r>
              <a:rPr lang="de-DE" sz="1200" dirty="0"/>
              <a:t>„eine eindeutige </a:t>
            </a:r>
            <a:r>
              <a:rPr lang="de-DE" sz="1200" b="1" dirty="0"/>
              <a:t>Verminderung der Herzmuskelkraft bei Beschallung mit </a:t>
            </a:r>
            <a:r>
              <a:rPr lang="de-DE" sz="1200" b="1" dirty="0" err="1"/>
              <a:t>Infraschall</a:t>
            </a:r>
            <a:r>
              <a:rPr lang="de-DE" sz="1200" dirty="0"/>
              <a:t>“</a:t>
            </a:r>
          </a:p>
          <a:p>
            <a:pPr marL="171450" lvl="0" indent="-171450">
              <a:buFont typeface="Arial" panose="020B0604020202020204" pitchFamily="34" charset="0"/>
              <a:buChar char="•"/>
            </a:pPr>
            <a:r>
              <a:rPr lang="de-DE" sz="1200" dirty="0"/>
              <a:t>a</a:t>
            </a:r>
            <a:r>
              <a:rPr lang="de-DE" sz="1200" dirty="0" smtClean="0"/>
              <a:t>ndere Arbeitsgruppen zeigten dies an Rattenherzen. Offenbar </a:t>
            </a:r>
            <a:r>
              <a:rPr lang="de-DE" sz="1200" b="1" dirty="0" smtClean="0"/>
              <a:t>geht </a:t>
            </a:r>
            <a:r>
              <a:rPr lang="de-DE" sz="1200" b="1" dirty="0" err="1" smtClean="0"/>
              <a:t>Infraschallexposition</a:t>
            </a:r>
            <a:r>
              <a:rPr lang="de-DE" sz="1200" b="1" dirty="0" smtClean="0"/>
              <a:t> mit erhöhtem oxidativen Stress </a:t>
            </a:r>
            <a:r>
              <a:rPr lang="de-DE" sz="1200" dirty="0" smtClean="0"/>
              <a:t>einher</a:t>
            </a:r>
          </a:p>
          <a:p>
            <a:pPr marL="171450" lvl="0" indent="-171450">
              <a:buFont typeface="Arial" panose="020B0604020202020204" pitchFamily="34" charset="0"/>
              <a:buChar char="•"/>
            </a:pPr>
            <a:r>
              <a:rPr lang="de-DE" sz="1200" dirty="0" smtClean="0"/>
              <a:t>Forscher HH Eppendorf und in England fanden heraus </a:t>
            </a:r>
            <a:r>
              <a:rPr lang="de-DE" sz="1200" b="1" dirty="0" smtClean="0"/>
              <a:t>das </a:t>
            </a:r>
            <a:r>
              <a:rPr lang="de-DE" sz="1200" b="1" dirty="0" err="1" smtClean="0"/>
              <a:t>Infraschall</a:t>
            </a:r>
            <a:r>
              <a:rPr lang="de-DE" sz="1200" b="1" dirty="0" smtClean="0"/>
              <a:t> Regionen im Gehirn aktiviert, die an Verarbeitung von Stress und Konflikten beteiligt sind</a:t>
            </a:r>
            <a:endParaRPr lang="de-DE" sz="1200" b="1" dirty="0"/>
          </a:p>
        </p:txBody>
      </p:sp>
      <p:sp>
        <p:nvSpPr>
          <p:cNvPr id="7" name="Rechteck 6"/>
          <p:cNvSpPr/>
          <p:nvPr/>
        </p:nvSpPr>
        <p:spPr>
          <a:xfrm>
            <a:off x="1979712" y="1419622"/>
            <a:ext cx="6192688"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539552" y="1635646"/>
            <a:ext cx="266429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txBox="1">
            <a:spLocks/>
          </p:cNvSpPr>
          <p:nvPr/>
        </p:nvSpPr>
        <p:spPr>
          <a:xfrm>
            <a:off x="158824" y="267494"/>
            <a:ext cx="8229600" cy="504056"/>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800" b="1" dirty="0" smtClean="0"/>
              <a:t>Problem </a:t>
            </a:r>
            <a:r>
              <a:rPr lang="de-DE" sz="2800" b="1" dirty="0" err="1" smtClean="0"/>
              <a:t>Infraschall</a:t>
            </a:r>
            <a:endParaRPr lang="de-DE" sz="2800" b="1" dirty="0"/>
          </a:p>
        </p:txBody>
      </p:sp>
      <p:cxnSp>
        <p:nvCxnSpPr>
          <p:cNvPr id="5" name="Gerade Verbindung 4"/>
          <p:cNvCxnSpPr/>
          <p:nvPr/>
        </p:nvCxnSpPr>
        <p:spPr>
          <a:xfrm>
            <a:off x="251520" y="771550"/>
            <a:ext cx="432130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hteck 8"/>
          <p:cNvSpPr/>
          <p:nvPr/>
        </p:nvSpPr>
        <p:spPr>
          <a:xfrm>
            <a:off x="523415" y="2520000"/>
            <a:ext cx="3096344"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3831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438" t="56111" r="25938" b="28018"/>
          <a:stretch/>
        </p:blipFill>
        <p:spPr bwMode="auto">
          <a:xfrm>
            <a:off x="323528" y="0"/>
            <a:ext cx="4148483" cy="811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hteck 7"/>
          <p:cNvSpPr/>
          <p:nvPr/>
        </p:nvSpPr>
        <p:spPr>
          <a:xfrm>
            <a:off x="467544" y="695315"/>
            <a:ext cx="4572000" cy="230832"/>
          </a:xfrm>
          <a:prstGeom prst="rect">
            <a:avLst/>
          </a:prstGeom>
        </p:spPr>
        <p:txBody>
          <a:bodyPr>
            <a:spAutoFit/>
          </a:bodyPr>
          <a:lstStyle/>
          <a:p>
            <a:r>
              <a:rPr lang="de-DE" sz="900" dirty="0"/>
              <a:t>Stefan </a:t>
            </a:r>
            <a:r>
              <a:rPr lang="de-DE" sz="900" dirty="0" err="1"/>
              <a:t>Gombots</a:t>
            </a:r>
            <a:r>
              <a:rPr lang="de-DE" sz="900" dirty="0"/>
              <a:t>, Christian </a:t>
            </a:r>
            <a:r>
              <a:rPr lang="de-DE" sz="900" dirty="0" err="1"/>
              <a:t>Holzleithner</a:t>
            </a:r>
            <a:r>
              <a:rPr lang="de-DE" sz="900" dirty="0"/>
              <a:t>, </a:t>
            </a:r>
            <a:r>
              <a:rPr lang="de-DE" sz="900" dirty="0" smtClean="0"/>
              <a:t>Günther </a:t>
            </a:r>
            <a:r>
              <a:rPr lang="de-DE" sz="900" dirty="0"/>
              <a:t>Achs, Thomas Tietze</a:t>
            </a:r>
          </a:p>
        </p:txBody>
      </p:sp>
      <p:sp>
        <p:nvSpPr>
          <p:cNvPr id="11" name="Rechteck 10"/>
          <p:cNvSpPr/>
          <p:nvPr/>
        </p:nvSpPr>
        <p:spPr>
          <a:xfrm>
            <a:off x="23664" y="987574"/>
            <a:ext cx="8617768" cy="3908762"/>
          </a:xfrm>
          <a:prstGeom prst="rect">
            <a:avLst/>
          </a:prstGeom>
        </p:spPr>
        <p:txBody>
          <a:bodyPr wrap="square">
            <a:spAutoFit/>
          </a:bodyPr>
          <a:lstStyle/>
          <a:p>
            <a:pPr>
              <a:tabLst>
                <a:tab pos="180975" algn="l"/>
              </a:tabLst>
            </a:pPr>
            <a:r>
              <a:rPr lang="de-DE" sz="1100" dirty="0" smtClean="0"/>
              <a:t>Grundlagen: </a:t>
            </a:r>
            <a:r>
              <a:rPr lang="de-DE" sz="1100" dirty="0" err="1" smtClean="0"/>
              <a:t>Infraschall</a:t>
            </a:r>
            <a:r>
              <a:rPr lang="de-DE" sz="1100" dirty="0" smtClean="0"/>
              <a:t> meist nicht als Ton wahrgenommen,</a:t>
            </a:r>
          </a:p>
          <a:p>
            <a:pPr>
              <a:tabLst>
                <a:tab pos="180975" algn="l"/>
              </a:tabLst>
            </a:pPr>
            <a:r>
              <a:rPr lang="de-DE" sz="1100" dirty="0" smtClean="0"/>
              <a:t>	sondern z.B. als pulsierendes </a:t>
            </a:r>
            <a:r>
              <a:rPr lang="de-DE" sz="1100" dirty="0"/>
              <a:t>Gefühl, Druck auf den Ohren oder der Brust. </a:t>
            </a:r>
            <a:endParaRPr lang="de-DE" sz="1100" dirty="0" smtClean="0"/>
          </a:p>
          <a:p>
            <a:pPr marL="171450" indent="-171450">
              <a:buFont typeface="Arial" panose="020B0604020202020204" pitchFamily="34" charset="0"/>
              <a:buChar char="•"/>
              <a:tabLst>
                <a:tab pos="180975" algn="l"/>
              </a:tabLst>
            </a:pPr>
            <a:r>
              <a:rPr lang="de-DE" sz="1100" dirty="0" smtClean="0"/>
              <a:t>Belästigung </a:t>
            </a:r>
            <a:r>
              <a:rPr lang="de-DE" sz="1100" dirty="0"/>
              <a:t>durch </a:t>
            </a:r>
            <a:r>
              <a:rPr lang="de-DE" sz="1100" dirty="0" err="1"/>
              <a:t>Infraschall</a:t>
            </a:r>
            <a:r>
              <a:rPr lang="de-DE" sz="1100" dirty="0"/>
              <a:t> </a:t>
            </a:r>
            <a:r>
              <a:rPr lang="de-DE" sz="1100" dirty="0" smtClean="0"/>
              <a:t>nimmt </a:t>
            </a:r>
            <a:r>
              <a:rPr lang="de-DE" sz="1100" dirty="0"/>
              <a:t>oberhalb der Hörschwelle schnell </a:t>
            </a:r>
            <a:r>
              <a:rPr lang="de-DE" sz="1100" dirty="0" smtClean="0"/>
              <a:t>zu</a:t>
            </a:r>
          </a:p>
          <a:p>
            <a:pPr marL="171450" indent="-171450">
              <a:buFont typeface="Arial" panose="020B0604020202020204" pitchFamily="34" charset="0"/>
              <a:buChar char="•"/>
              <a:tabLst>
                <a:tab pos="180975" algn="l"/>
              </a:tabLst>
            </a:pPr>
            <a:r>
              <a:rPr lang="de-DE" sz="1100" dirty="0" err="1" smtClean="0"/>
              <a:t>Infraschall</a:t>
            </a:r>
            <a:r>
              <a:rPr lang="de-DE" sz="1100" dirty="0" smtClean="0"/>
              <a:t> </a:t>
            </a:r>
            <a:r>
              <a:rPr lang="de-DE" sz="1100" dirty="0"/>
              <a:t>breitet sich nahezu verlustfrei aus und kann kaum gedämpft werden</a:t>
            </a:r>
          </a:p>
          <a:p>
            <a:pPr marL="171450" indent="-171450">
              <a:buFont typeface="Arial" panose="020B0604020202020204" pitchFamily="34" charset="0"/>
              <a:buChar char="•"/>
              <a:tabLst>
                <a:tab pos="180975" algn="l"/>
              </a:tabLst>
            </a:pPr>
            <a:endParaRPr lang="de-DE" sz="600" dirty="0"/>
          </a:p>
          <a:p>
            <a:pPr marL="171450" indent="-171450">
              <a:buFont typeface="Arial" panose="020B0604020202020204" pitchFamily="34" charset="0"/>
              <a:buChar char="•"/>
              <a:tabLst>
                <a:tab pos="180975" algn="l"/>
              </a:tabLst>
            </a:pPr>
            <a:r>
              <a:rPr lang="de-DE" sz="1100" dirty="0" smtClean="0"/>
              <a:t>Beurteilung </a:t>
            </a:r>
            <a:r>
              <a:rPr lang="de-DE" sz="1100" dirty="0"/>
              <a:t>von Schall </a:t>
            </a:r>
            <a:r>
              <a:rPr lang="de-DE" sz="1100" dirty="0" smtClean="0"/>
              <a:t>meist mittels dB (A)</a:t>
            </a:r>
          </a:p>
          <a:p>
            <a:pPr marL="449263" lvl="1" indent="-180975">
              <a:buFont typeface="Arial" panose="020B0604020202020204" pitchFamily="34" charset="0"/>
              <a:buChar char="•"/>
              <a:tabLst>
                <a:tab pos="180975" algn="l"/>
              </a:tabLst>
            </a:pPr>
            <a:r>
              <a:rPr lang="de-DE" sz="1100" dirty="0" smtClean="0"/>
              <a:t>die </a:t>
            </a:r>
            <a:r>
              <a:rPr lang="de-DE" sz="1100" b="1" dirty="0"/>
              <a:t>A-Bewertung</a:t>
            </a:r>
            <a:r>
              <a:rPr lang="de-DE" sz="1100" dirty="0"/>
              <a:t> </a:t>
            </a:r>
            <a:r>
              <a:rPr lang="de-DE" sz="1100" dirty="0" smtClean="0"/>
              <a:t>bildet, </a:t>
            </a:r>
            <a:r>
              <a:rPr lang="de-DE" sz="1100" dirty="0"/>
              <a:t>die </a:t>
            </a:r>
            <a:r>
              <a:rPr lang="de-DE" sz="1100" dirty="0" smtClean="0"/>
              <a:t>Hörempfindlichkeit </a:t>
            </a:r>
            <a:r>
              <a:rPr lang="de-DE" sz="1100" dirty="0"/>
              <a:t>des Menschen </a:t>
            </a:r>
            <a:r>
              <a:rPr lang="de-DE" sz="1100" dirty="0" smtClean="0"/>
              <a:t>nach</a:t>
            </a:r>
          </a:p>
          <a:p>
            <a:pPr marL="449263" lvl="1" indent="-180975">
              <a:buFont typeface="Arial" panose="020B0604020202020204" pitchFamily="34" charset="0"/>
              <a:buChar char="•"/>
              <a:tabLst>
                <a:tab pos="180975" algn="l"/>
              </a:tabLst>
            </a:pPr>
            <a:r>
              <a:rPr lang="de-DE" sz="1100" dirty="0"/>
              <a:t>b</a:t>
            </a:r>
            <a:r>
              <a:rPr lang="de-DE" sz="1100" dirty="0" smtClean="0"/>
              <a:t>ei </a:t>
            </a:r>
            <a:r>
              <a:rPr lang="de-DE" sz="1100" dirty="0" err="1" smtClean="0"/>
              <a:t>Infraschall</a:t>
            </a:r>
            <a:r>
              <a:rPr lang="de-DE" sz="1100" dirty="0" smtClean="0"/>
              <a:t> nicht zielführend (</a:t>
            </a:r>
            <a:r>
              <a:rPr lang="de-DE" sz="1100" dirty="0" err="1" smtClean="0"/>
              <a:t>tieffrequente</a:t>
            </a:r>
            <a:r>
              <a:rPr lang="de-DE" sz="1100" dirty="0" smtClean="0"/>
              <a:t> Töne </a:t>
            </a:r>
            <a:r>
              <a:rPr lang="de-DE" sz="1100" dirty="0"/>
              <a:t>zu gering </a:t>
            </a:r>
            <a:r>
              <a:rPr lang="de-DE" sz="1100" dirty="0" smtClean="0"/>
              <a:t>bewertet)</a:t>
            </a:r>
          </a:p>
          <a:p>
            <a:pPr marL="449263" lvl="1" indent="-180975">
              <a:buFont typeface="Wingdings" panose="05000000000000000000" pitchFamily="2" charset="2"/>
              <a:buChar char="Ø"/>
              <a:tabLst>
                <a:tab pos="180975" algn="l"/>
              </a:tabLst>
            </a:pPr>
            <a:r>
              <a:rPr lang="de-DE" sz="1100" dirty="0" smtClean="0"/>
              <a:t>besser </a:t>
            </a:r>
            <a:r>
              <a:rPr lang="de-DE" sz="1100" b="1" dirty="0" smtClean="0"/>
              <a:t>G-Bewertung</a:t>
            </a:r>
            <a:r>
              <a:rPr lang="de-DE" sz="1100" dirty="0" smtClean="0"/>
              <a:t> oder ungefilterter Schalldruckpegel</a:t>
            </a:r>
          </a:p>
          <a:p>
            <a:pPr marL="449263" lvl="1" indent="-180975">
              <a:buFont typeface="Wingdings" panose="05000000000000000000" pitchFamily="2" charset="2"/>
              <a:buChar char="Ø"/>
              <a:tabLst>
                <a:tab pos="180975" algn="l"/>
              </a:tabLst>
            </a:pPr>
            <a:endParaRPr lang="de-DE" sz="1100" dirty="0"/>
          </a:p>
          <a:p>
            <a:pPr marL="449263" lvl="1" indent="-180975">
              <a:buFont typeface="Wingdings" panose="05000000000000000000" pitchFamily="2" charset="2"/>
              <a:buChar char="Ø"/>
              <a:tabLst>
                <a:tab pos="180975" algn="l"/>
              </a:tabLst>
            </a:pPr>
            <a:endParaRPr lang="de-DE" sz="1100" dirty="0" smtClean="0"/>
          </a:p>
          <a:p>
            <a:pPr marL="449263" lvl="1" indent="-180975">
              <a:buFont typeface="Wingdings" panose="05000000000000000000" pitchFamily="2" charset="2"/>
              <a:buChar char="Ø"/>
              <a:tabLst>
                <a:tab pos="180975" algn="l"/>
              </a:tabLst>
            </a:pPr>
            <a:endParaRPr lang="de-DE" sz="1100" dirty="0"/>
          </a:p>
          <a:p>
            <a:pPr marL="449263" lvl="1" indent="-180975">
              <a:buFont typeface="Wingdings" panose="05000000000000000000" pitchFamily="2" charset="2"/>
              <a:buChar char="Ø"/>
              <a:tabLst>
                <a:tab pos="180975" algn="l"/>
              </a:tabLst>
            </a:pPr>
            <a:endParaRPr lang="de-DE" sz="1100" dirty="0" smtClean="0"/>
          </a:p>
          <a:p>
            <a:pPr marL="449263" lvl="1" indent="-180975">
              <a:buFont typeface="Wingdings" panose="05000000000000000000" pitchFamily="2" charset="2"/>
              <a:buChar char="Ø"/>
              <a:tabLst>
                <a:tab pos="180975" algn="l"/>
              </a:tabLst>
            </a:pPr>
            <a:endParaRPr lang="de-DE" sz="1100" dirty="0"/>
          </a:p>
          <a:p>
            <a:pPr marL="449263" lvl="1" indent="-180975">
              <a:buFont typeface="Wingdings" panose="05000000000000000000" pitchFamily="2" charset="2"/>
              <a:buChar char="Ø"/>
              <a:tabLst>
                <a:tab pos="180975" algn="l"/>
              </a:tabLst>
            </a:pPr>
            <a:endParaRPr lang="de-DE" sz="1100" dirty="0" smtClean="0"/>
          </a:p>
          <a:p>
            <a:pPr marL="449263" lvl="1" indent="-180975">
              <a:buFont typeface="Wingdings" panose="05000000000000000000" pitchFamily="2" charset="2"/>
              <a:buChar char="Ø"/>
              <a:tabLst>
                <a:tab pos="180975" algn="l"/>
              </a:tabLst>
            </a:pPr>
            <a:endParaRPr lang="de-DE" sz="1100" dirty="0"/>
          </a:p>
          <a:p>
            <a:pPr marL="449263" lvl="1" indent="-180975">
              <a:buFont typeface="Wingdings" panose="05000000000000000000" pitchFamily="2" charset="2"/>
              <a:buChar char="Ø"/>
              <a:tabLst>
                <a:tab pos="180975" algn="l"/>
              </a:tabLst>
            </a:pPr>
            <a:endParaRPr lang="de-DE" sz="1100" dirty="0" smtClean="0"/>
          </a:p>
          <a:p>
            <a:pPr marL="449263" lvl="1" indent="-180975">
              <a:buFont typeface="Wingdings" panose="05000000000000000000" pitchFamily="2" charset="2"/>
              <a:buChar char="Ø"/>
              <a:tabLst>
                <a:tab pos="180975" algn="l"/>
              </a:tabLst>
            </a:pPr>
            <a:endParaRPr lang="de-DE" sz="1100" dirty="0" smtClean="0"/>
          </a:p>
          <a:p>
            <a:pPr marL="171450" indent="-171450">
              <a:buFont typeface="Arial" panose="020B0604020202020204" pitchFamily="34" charset="0"/>
              <a:buChar char="•"/>
              <a:tabLst>
                <a:tab pos="180975" algn="l"/>
              </a:tabLst>
            </a:pPr>
            <a:r>
              <a:rPr lang="de-DE" sz="1100" dirty="0" smtClean="0"/>
              <a:t>Schallausbreitung </a:t>
            </a:r>
            <a:r>
              <a:rPr lang="de-DE" sz="1100" dirty="0"/>
              <a:t>von Windenergieanlagen </a:t>
            </a:r>
            <a:r>
              <a:rPr lang="de-DE" sz="1100" dirty="0" smtClean="0"/>
              <a:t>ist ab ca. 1000 m zylindrisch</a:t>
            </a:r>
          </a:p>
          <a:p>
            <a:pPr>
              <a:tabLst>
                <a:tab pos="180975" algn="l"/>
              </a:tabLst>
            </a:pPr>
            <a:r>
              <a:rPr lang="de-DE" sz="1100" dirty="0" smtClean="0"/>
              <a:t>	und </a:t>
            </a:r>
            <a:r>
              <a:rPr lang="de-DE" sz="1100" dirty="0"/>
              <a:t>nicht </a:t>
            </a:r>
            <a:r>
              <a:rPr lang="de-DE" sz="1100" dirty="0" smtClean="0"/>
              <a:t>kugelförmig,</a:t>
            </a:r>
          </a:p>
          <a:p>
            <a:pPr marL="171450" indent="-171450">
              <a:buFont typeface="Arial" panose="020B0604020202020204" pitchFamily="34" charset="0"/>
              <a:buChar char="•"/>
              <a:tabLst>
                <a:tab pos="180975" algn="l"/>
              </a:tabLst>
            </a:pPr>
            <a:r>
              <a:rPr lang="de-DE" sz="1100" dirty="0" smtClean="0"/>
              <a:t>daher nimmt </a:t>
            </a:r>
            <a:r>
              <a:rPr lang="de-DE" sz="1100" dirty="0"/>
              <a:t>der Schalldruckpegel </a:t>
            </a:r>
            <a:r>
              <a:rPr lang="de-DE" sz="1100" dirty="0" smtClean="0"/>
              <a:t>nur 3 </a:t>
            </a:r>
            <a:r>
              <a:rPr lang="de-DE" sz="1100" dirty="0"/>
              <a:t>dB pro Abstandsverdopplung ab </a:t>
            </a:r>
            <a:endParaRPr lang="de-DE" sz="1100" dirty="0" smtClean="0"/>
          </a:p>
          <a:p>
            <a:pPr>
              <a:tabLst>
                <a:tab pos="180975" algn="l"/>
              </a:tabLst>
            </a:pPr>
            <a:r>
              <a:rPr lang="de-DE" sz="1100" dirty="0" smtClean="0"/>
              <a:t>	nicht wie </a:t>
            </a:r>
            <a:r>
              <a:rPr lang="de-DE" sz="1100" dirty="0"/>
              <a:t>bei </a:t>
            </a:r>
            <a:r>
              <a:rPr lang="de-DE" sz="1100" dirty="0" smtClean="0"/>
              <a:t>sonstigen </a:t>
            </a:r>
            <a:r>
              <a:rPr lang="de-DE" sz="1100" dirty="0"/>
              <a:t>Lärmprognose </a:t>
            </a:r>
            <a:r>
              <a:rPr lang="de-DE" sz="1100" dirty="0" smtClean="0"/>
              <a:t>(kugelförmigen </a:t>
            </a:r>
            <a:r>
              <a:rPr lang="de-DE" sz="1100" dirty="0"/>
              <a:t>Schallausbreitung</a:t>
            </a:r>
            <a:r>
              <a:rPr lang="de-DE" sz="1100" dirty="0" smtClean="0"/>
              <a:t>) </a:t>
            </a:r>
            <a:r>
              <a:rPr lang="de-DE" sz="1100" dirty="0"/>
              <a:t>6 dB.</a:t>
            </a:r>
          </a:p>
          <a:p>
            <a:endParaRPr lang="de-DE" sz="1100" dirty="0"/>
          </a:p>
        </p:txBody>
      </p:sp>
      <p:pic>
        <p:nvPicPr>
          <p:cNvPr id="5124" name="Picture 4"/>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
                    </a14:imgEffect>
                    <a14:imgEffect>
                      <a14:brightnessContrast contrast="12000"/>
                    </a14:imgEffect>
                  </a14:imgLayer>
                </a14:imgProps>
              </a:ext>
              <a:ext uri="{28A0092B-C50C-407E-A947-70E740481C1C}">
                <a14:useLocalDpi xmlns:a14="http://schemas.microsoft.com/office/drawing/2010/main" val="0"/>
              </a:ext>
            </a:extLst>
          </a:blip>
          <a:srcRect l="53000" t="50667" r="16188" b="18018"/>
          <a:stretch/>
        </p:blipFill>
        <p:spPr bwMode="auto">
          <a:xfrm>
            <a:off x="1019561" y="2643758"/>
            <a:ext cx="2616335" cy="149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1625" t="41222" r="5938" b="9000"/>
          <a:stretch/>
        </p:blipFill>
        <p:spPr bwMode="auto">
          <a:xfrm>
            <a:off x="5580112" y="3168600"/>
            <a:ext cx="2880320" cy="1900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10000"/>
                    </a14:imgEffect>
                    <a14:imgEffect>
                      <a14:brightnessContrast contrast="14000"/>
                    </a14:imgEffect>
                  </a14:imgLayer>
                </a14:imgProps>
              </a:ext>
              <a:ext uri="{28A0092B-C50C-407E-A947-70E740481C1C}">
                <a14:useLocalDpi xmlns:a14="http://schemas.microsoft.com/office/drawing/2010/main" val="0"/>
              </a:ext>
            </a:extLst>
          </a:blip>
          <a:srcRect l="13413" t="28890" r="43875" b="15189"/>
          <a:stretch/>
        </p:blipFill>
        <p:spPr bwMode="auto">
          <a:xfrm>
            <a:off x="4932040" y="56882"/>
            <a:ext cx="4032448" cy="2969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7715" t="23111" r="25938" b="62023"/>
          <a:stretch/>
        </p:blipFill>
        <p:spPr bwMode="auto">
          <a:xfrm>
            <a:off x="4067944" y="51470"/>
            <a:ext cx="1512168" cy="773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438" t="41783" r="53406" b="44661"/>
          <a:stretch/>
        </p:blipFill>
        <p:spPr bwMode="auto">
          <a:xfrm>
            <a:off x="4047046" y="0"/>
            <a:ext cx="1533066" cy="623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Gerade Verbindung 5"/>
          <p:cNvCxnSpPr/>
          <p:nvPr/>
        </p:nvCxnSpPr>
        <p:spPr>
          <a:xfrm>
            <a:off x="251520" y="915566"/>
            <a:ext cx="511256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35496" y="4876006"/>
            <a:ext cx="4427984" cy="230832"/>
          </a:xfrm>
          <a:prstGeom prst="rect">
            <a:avLst/>
          </a:prstGeom>
          <a:noFill/>
        </p:spPr>
        <p:txBody>
          <a:bodyPr wrap="square" rtlCol="0">
            <a:spAutoFit/>
          </a:bodyPr>
          <a:lstStyle/>
          <a:p>
            <a:r>
              <a:rPr lang="de-DE" sz="900" dirty="0">
                <a:solidFill>
                  <a:schemeClr val="tx1">
                    <a:lumMod val="95000"/>
                    <a:lumOff val="5000"/>
                  </a:schemeClr>
                </a:solidFill>
              </a:rPr>
              <a:t>https://www.oiav.at/wp-content/uploads/2021/09/25_windraeder.pdf</a:t>
            </a:r>
          </a:p>
        </p:txBody>
      </p:sp>
    </p:spTree>
    <p:extLst>
      <p:ext uri="{BB962C8B-B14F-4D97-AF65-F5344CB8AC3E}">
        <p14:creationId xmlns:p14="http://schemas.microsoft.com/office/powerpoint/2010/main" val="4203983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ysikkurs/wellenausbreitung_interferenzbeugung/images/ausbreitung18.png"/>
          <p:cNvPicPr>
            <a:picLocks noChangeAspect="1" noChangeArrowheads="1"/>
          </p:cNvPicPr>
          <p:nvPr/>
        </p:nvPicPr>
        <p:blipFill rotWithShape="1">
          <a:blip r:embed="rId2">
            <a:extLst>
              <a:ext uri="{28A0092B-C50C-407E-A947-70E740481C1C}">
                <a14:useLocalDpi xmlns:a14="http://schemas.microsoft.com/office/drawing/2010/main" val="0"/>
              </a:ext>
            </a:extLst>
          </a:blip>
          <a:srcRect l="25022" t="7801" b="-2305"/>
          <a:stretch/>
        </p:blipFill>
        <p:spPr bwMode="auto">
          <a:xfrm>
            <a:off x="854373" y="1076320"/>
            <a:ext cx="2421483" cy="3007598"/>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5" name="Titel 1"/>
          <p:cNvSpPr txBox="1">
            <a:spLocks/>
          </p:cNvSpPr>
          <p:nvPr/>
        </p:nvSpPr>
        <p:spPr>
          <a:xfrm>
            <a:off x="158824" y="123478"/>
            <a:ext cx="3765104" cy="648072"/>
          </a:xfrm>
          <a:prstGeom prst="rect">
            <a:avLst/>
          </a:prstGeom>
        </p:spPr>
        <p:txBody>
          <a:bodyP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400" b="1" dirty="0" smtClean="0"/>
              <a:t>Problem bei Schall incl. </a:t>
            </a:r>
            <a:r>
              <a:rPr lang="de-DE" sz="2400" b="1" dirty="0" err="1" smtClean="0"/>
              <a:t>Infraschall</a:t>
            </a:r>
            <a:r>
              <a:rPr lang="de-DE" sz="2400" b="1" dirty="0" smtClean="0"/>
              <a:t>:</a:t>
            </a:r>
          </a:p>
          <a:p>
            <a:pPr algn="l"/>
            <a:r>
              <a:rPr lang="de-DE" sz="2400" b="1" dirty="0" smtClean="0"/>
              <a:t>Schallphänomene sind komplex</a:t>
            </a:r>
            <a:endParaRPr lang="de-DE" sz="2400" b="1" dirty="0"/>
          </a:p>
        </p:txBody>
      </p:sp>
      <p:pic>
        <p:nvPicPr>
          <p:cNvPr id="3076" name="Picture 4" descr="././Physikkurs/wellenausbreitung_interferenzbeugung/images/ausbreitung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9186" y="123478"/>
            <a:ext cx="2393693" cy="1973889"/>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4910296" y="2139702"/>
            <a:ext cx="3312368" cy="253916"/>
          </a:xfrm>
          <a:prstGeom prst="rect">
            <a:avLst/>
          </a:prstGeom>
          <a:noFill/>
        </p:spPr>
        <p:txBody>
          <a:bodyPr wrap="square" rtlCol="0">
            <a:spAutoFit/>
          </a:bodyPr>
          <a:lstStyle/>
          <a:p>
            <a:r>
              <a:rPr lang="de-DE" sz="1050" b="1" dirty="0"/>
              <a:t>Interferenz</a:t>
            </a:r>
            <a:r>
              <a:rPr lang="de-DE" sz="1050" dirty="0"/>
              <a:t> von Wellenfunktion 1 und Wellenfunktion 2 </a:t>
            </a:r>
          </a:p>
        </p:txBody>
      </p:sp>
      <p:pic>
        <p:nvPicPr>
          <p:cNvPr id="3078" name="Picture 6" descr="././Physikkurs/wellenausbreitung_interferenzbeugung/images/ausbreitung1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9186" y="2499742"/>
            <a:ext cx="2740839" cy="218383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Gerade Verbindung 11"/>
          <p:cNvCxnSpPr/>
          <p:nvPr/>
        </p:nvCxnSpPr>
        <p:spPr>
          <a:xfrm>
            <a:off x="251520" y="771550"/>
            <a:ext cx="432130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5062696" y="4659982"/>
            <a:ext cx="3901792" cy="415498"/>
          </a:xfrm>
          <a:prstGeom prst="rect">
            <a:avLst/>
          </a:prstGeom>
          <a:noFill/>
        </p:spPr>
        <p:txBody>
          <a:bodyPr wrap="square" rtlCol="0">
            <a:spAutoFit/>
          </a:bodyPr>
          <a:lstStyle/>
          <a:p>
            <a:r>
              <a:rPr lang="de-DE" sz="1050" dirty="0"/>
              <a:t>Wenn zwei Wellen mit einem kleinen Unterschied in ihrer Frequenz bzw. Wellenlänge interferieren, entsteht eine Schwebung </a:t>
            </a:r>
          </a:p>
        </p:txBody>
      </p:sp>
      <p:sp>
        <p:nvSpPr>
          <p:cNvPr id="14" name="Textfeld 13"/>
          <p:cNvSpPr txBox="1"/>
          <p:nvPr/>
        </p:nvSpPr>
        <p:spPr>
          <a:xfrm>
            <a:off x="158824" y="4803998"/>
            <a:ext cx="4427984" cy="230832"/>
          </a:xfrm>
          <a:prstGeom prst="rect">
            <a:avLst/>
          </a:prstGeom>
          <a:noFill/>
        </p:spPr>
        <p:txBody>
          <a:bodyPr wrap="square" rtlCol="0">
            <a:spAutoFit/>
          </a:bodyPr>
          <a:lstStyle/>
          <a:p>
            <a:r>
              <a:rPr lang="de-DE" sz="900" dirty="0">
                <a:solidFill>
                  <a:schemeClr val="tx1">
                    <a:lumMod val="95000"/>
                    <a:lumOff val="5000"/>
                  </a:schemeClr>
                </a:solidFill>
              </a:rPr>
              <a:t>https://lx3.mint-kolleg.kit.edu/onlinekursphysik/html/1.8.2/xcontent4.html</a:t>
            </a:r>
          </a:p>
        </p:txBody>
      </p:sp>
    </p:spTree>
    <p:extLst>
      <p:ext uri="{BB962C8B-B14F-4D97-AF65-F5344CB8AC3E}">
        <p14:creationId xmlns:p14="http://schemas.microsoft.com/office/powerpoint/2010/main" val="2215930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51520" y="4731990"/>
            <a:ext cx="4464496" cy="369332"/>
          </a:xfrm>
          <a:prstGeom prst="rect">
            <a:avLst/>
          </a:prstGeom>
          <a:solidFill>
            <a:schemeClr val="bg1"/>
          </a:solidFill>
        </p:spPr>
        <p:txBody>
          <a:bodyPr wrap="square" rtlCol="0">
            <a:spAutoFit/>
          </a:bodyPr>
          <a:lstStyle/>
          <a:p>
            <a:r>
              <a:rPr lang="de-DE" sz="900" dirty="0"/>
              <a:t>https://docs.wind-watch.org/Exploring-the-Association-between-Proximity-to-Industrial-Wind-Turbines-and-Self-Reported-Health-Outcomes-in-Ontario-Canada-2014.pdf</a:t>
            </a:r>
          </a:p>
        </p:txBody>
      </p:sp>
      <p:sp>
        <p:nvSpPr>
          <p:cNvPr id="6" name="Textfeld 5"/>
          <p:cNvSpPr txBox="1"/>
          <p:nvPr/>
        </p:nvSpPr>
        <p:spPr>
          <a:xfrm>
            <a:off x="147041" y="1722170"/>
            <a:ext cx="3240360" cy="1569660"/>
          </a:xfrm>
          <a:prstGeom prst="rect">
            <a:avLst/>
          </a:prstGeom>
          <a:noFill/>
        </p:spPr>
        <p:txBody>
          <a:bodyPr wrap="square" rtlCol="0">
            <a:spAutoFit/>
          </a:bodyPr>
          <a:lstStyle/>
          <a:p>
            <a:pPr marL="171450" lvl="0" indent="-171450">
              <a:buFont typeface="Arial" panose="020B0604020202020204" pitchFamily="34" charset="0"/>
              <a:buChar char="•"/>
            </a:pPr>
            <a:r>
              <a:rPr lang="de-DE" sz="1200" dirty="0" smtClean="0"/>
              <a:t>Beobachtungsstudie in Kanada (Ontario), durchgeführt an Universität in Waterloo</a:t>
            </a:r>
          </a:p>
          <a:p>
            <a:pPr marL="171450" lvl="0" indent="-171450">
              <a:buFont typeface="Arial" panose="020B0604020202020204" pitchFamily="34" charset="0"/>
              <a:buChar char="•"/>
            </a:pPr>
            <a:r>
              <a:rPr lang="de-DE" sz="1200" dirty="0" smtClean="0"/>
              <a:t>ca. 400 Befragte</a:t>
            </a:r>
          </a:p>
          <a:p>
            <a:pPr marL="171450" lvl="0" indent="-171450">
              <a:buFont typeface="Arial" panose="020B0604020202020204" pitchFamily="34" charset="0"/>
              <a:buChar char="•"/>
            </a:pPr>
            <a:r>
              <a:rPr lang="de-DE" sz="1200" dirty="0"/>
              <a:t>m</a:t>
            </a:r>
            <a:r>
              <a:rPr lang="de-DE" sz="1200" dirty="0" smtClean="0"/>
              <a:t>ittlere Entfernung vom Wohnort zur nächsten Windkraftanlage betrug 4.523 m</a:t>
            </a:r>
          </a:p>
          <a:p>
            <a:pPr marL="171450" lvl="0" indent="-171450">
              <a:buFont typeface="Arial" panose="020B0604020202020204" pitchFamily="34" charset="0"/>
              <a:buChar char="•"/>
            </a:pPr>
            <a:r>
              <a:rPr lang="de-DE" sz="1200" dirty="0"/>
              <a:t>e</a:t>
            </a:r>
            <a:r>
              <a:rPr lang="de-DE" sz="1200" dirty="0" smtClean="0"/>
              <a:t>s wurden verschiedene Index-Variablen untersucht</a:t>
            </a:r>
            <a:endParaRPr lang="de-DE" sz="1200" dirty="0"/>
          </a:p>
          <a:p>
            <a:pPr marL="171450" lvl="0" indent="-171450">
              <a:buFont typeface="Arial" panose="020B0604020202020204" pitchFamily="34" charset="0"/>
              <a:buChar char="•"/>
            </a:pPr>
            <a:r>
              <a:rPr lang="de-DE" sz="1200" dirty="0" smtClean="0"/>
              <a:t>z.B. Schlafqualität, Schwindel und Tinnitus</a:t>
            </a:r>
          </a:p>
        </p:txBody>
      </p:sp>
      <p:pic>
        <p:nvPicPr>
          <p:cNvPr id="921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6516" t="30601" r="34099" b="9508"/>
          <a:stretch/>
        </p:blipFill>
        <p:spPr bwMode="auto">
          <a:xfrm>
            <a:off x="3275856" y="544338"/>
            <a:ext cx="2304256" cy="26416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22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6209" t="33006" r="33975" b="19235"/>
          <a:stretch/>
        </p:blipFill>
        <p:spPr bwMode="auto">
          <a:xfrm>
            <a:off x="5760242" y="2645516"/>
            <a:ext cx="2715239" cy="2446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33565" t="33300" r="31086" b="12022"/>
          <a:stretch/>
        </p:blipFill>
        <p:spPr bwMode="auto">
          <a:xfrm>
            <a:off x="5709408" y="195486"/>
            <a:ext cx="2816908" cy="2450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feld 9"/>
          <p:cNvSpPr txBox="1"/>
          <p:nvPr/>
        </p:nvSpPr>
        <p:spPr>
          <a:xfrm>
            <a:off x="6431637" y="661504"/>
            <a:ext cx="2043844" cy="276999"/>
          </a:xfrm>
          <a:prstGeom prst="rect">
            <a:avLst/>
          </a:prstGeom>
          <a:noFill/>
        </p:spPr>
        <p:txBody>
          <a:bodyPr wrap="square" rtlCol="0">
            <a:spAutoFit/>
          </a:bodyPr>
          <a:lstStyle/>
          <a:p>
            <a:pPr lvl="0"/>
            <a:r>
              <a:rPr lang="de-DE" sz="1200" dirty="0" smtClean="0"/>
              <a:t>Auftreten von Schwindel</a:t>
            </a:r>
          </a:p>
        </p:txBody>
      </p:sp>
      <p:sp>
        <p:nvSpPr>
          <p:cNvPr id="11" name="Textfeld 10"/>
          <p:cNvSpPr txBox="1"/>
          <p:nvPr/>
        </p:nvSpPr>
        <p:spPr>
          <a:xfrm>
            <a:off x="6733479" y="2931790"/>
            <a:ext cx="1440160" cy="276999"/>
          </a:xfrm>
          <a:prstGeom prst="rect">
            <a:avLst/>
          </a:prstGeom>
          <a:noFill/>
        </p:spPr>
        <p:txBody>
          <a:bodyPr wrap="square" rtlCol="0">
            <a:spAutoFit/>
          </a:bodyPr>
          <a:lstStyle/>
          <a:p>
            <a:pPr lvl="0"/>
            <a:r>
              <a:rPr lang="de-DE" sz="1200" dirty="0" smtClean="0"/>
              <a:t>Schlafstörungen</a:t>
            </a:r>
          </a:p>
        </p:txBody>
      </p:sp>
      <p:sp>
        <p:nvSpPr>
          <p:cNvPr id="12" name="Titel 1"/>
          <p:cNvSpPr txBox="1">
            <a:spLocks/>
          </p:cNvSpPr>
          <p:nvPr/>
        </p:nvSpPr>
        <p:spPr>
          <a:xfrm>
            <a:off x="158824" y="267494"/>
            <a:ext cx="2540968" cy="394010"/>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200" b="1" dirty="0" smtClean="0"/>
              <a:t>Problem </a:t>
            </a:r>
            <a:r>
              <a:rPr lang="de-DE" sz="2200" b="1" dirty="0" err="1" smtClean="0"/>
              <a:t>Infraschall</a:t>
            </a:r>
            <a:endParaRPr lang="de-DE" sz="2200" b="1" dirty="0" smtClean="0"/>
          </a:p>
        </p:txBody>
      </p:sp>
      <p:cxnSp>
        <p:nvCxnSpPr>
          <p:cNvPr id="13" name="Gerade Verbindung 12"/>
          <p:cNvCxnSpPr/>
          <p:nvPr/>
        </p:nvCxnSpPr>
        <p:spPr>
          <a:xfrm>
            <a:off x="251520" y="1419622"/>
            <a:ext cx="288032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itel 1"/>
          <p:cNvSpPr txBox="1">
            <a:spLocks/>
          </p:cNvSpPr>
          <p:nvPr/>
        </p:nvSpPr>
        <p:spPr>
          <a:xfrm>
            <a:off x="179512" y="627534"/>
            <a:ext cx="3024336" cy="720080"/>
          </a:xfrm>
          <a:prstGeom prst="rect">
            <a:avLst/>
          </a:prstGeom>
        </p:spPr>
        <p:txBody>
          <a:bodyP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1800" b="1" dirty="0" smtClean="0"/>
              <a:t>Gesundheitliche Probleme?</a:t>
            </a:r>
          </a:p>
          <a:p>
            <a:pPr algn="l"/>
            <a:r>
              <a:rPr lang="de-DE" sz="1800" b="1" dirty="0" smtClean="0"/>
              <a:t>- die Betroffenen fragen -</a:t>
            </a:r>
          </a:p>
          <a:p>
            <a:pPr algn="l"/>
            <a:r>
              <a:rPr lang="de-DE" sz="1800" b="1" dirty="0"/>
              <a:t>e</a:t>
            </a:r>
            <a:r>
              <a:rPr lang="de-DE" sz="1800" b="1" dirty="0" smtClean="0"/>
              <a:t>ine Beobachtungsstudie in Kanada</a:t>
            </a:r>
          </a:p>
          <a:p>
            <a:pPr algn="l"/>
            <a:endParaRPr lang="de-DE" sz="2400" b="1" dirty="0"/>
          </a:p>
        </p:txBody>
      </p:sp>
      <p:sp>
        <p:nvSpPr>
          <p:cNvPr id="16" name="Textfeld 15"/>
          <p:cNvSpPr txBox="1"/>
          <p:nvPr/>
        </p:nvSpPr>
        <p:spPr>
          <a:xfrm>
            <a:off x="257289" y="3577827"/>
            <a:ext cx="5230173" cy="830997"/>
          </a:xfrm>
          <a:prstGeom prst="rect">
            <a:avLst/>
          </a:prstGeom>
          <a:solidFill>
            <a:schemeClr val="accent6">
              <a:lumMod val="20000"/>
              <a:lumOff val="80000"/>
            </a:schemeClr>
          </a:solidFill>
        </p:spPr>
        <p:txBody>
          <a:bodyPr wrap="square" rtlCol="0">
            <a:spAutoFit/>
          </a:bodyPr>
          <a:lstStyle/>
          <a:p>
            <a:pPr marL="171450" lvl="0" indent="-171450">
              <a:buFont typeface="Arial" panose="020B0604020202020204" pitchFamily="34" charset="0"/>
              <a:buChar char="•"/>
            </a:pPr>
            <a:r>
              <a:rPr lang="de-DE" sz="1200" b="1" dirty="0" smtClean="0"/>
              <a:t>Die Studienergebnisse deuten darauf hin, dass industrielle Windkraftanlagen Auswirkungen auf die Gesundheit haben</a:t>
            </a:r>
          </a:p>
          <a:p>
            <a:pPr marL="171450" lvl="0" indent="-171450">
              <a:buFont typeface="Arial" panose="020B0604020202020204" pitchFamily="34" charset="0"/>
              <a:buChar char="•"/>
            </a:pPr>
            <a:r>
              <a:rPr lang="de-DE" sz="1200" b="1" dirty="0" smtClean="0"/>
              <a:t>Es zeigte sich z.B. eine logarithmische Beziehung zwischen Abstand zur Windkraftanlage und dem Auftreten von Schwindel oder Schlafstörungen</a:t>
            </a:r>
          </a:p>
        </p:txBody>
      </p:sp>
    </p:spTree>
    <p:extLst>
      <p:ext uri="{BB962C8B-B14F-4D97-AF65-F5344CB8AC3E}">
        <p14:creationId xmlns:p14="http://schemas.microsoft.com/office/powerpoint/2010/main" val="31600778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feld 3"/>
          <p:cNvSpPr txBox="1"/>
          <p:nvPr/>
        </p:nvSpPr>
        <p:spPr>
          <a:xfrm>
            <a:off x="147040" y="1491630"/>
            <a:ext cx="8889455" cy="3600986"/>
          </a:xfrm>
          <a:prstGeom prst="rect">
            <a:avLst/>
          </a:prstGeom>
          <a:noFill/>
        </p:spPr>
        <p:txBody>
          <a:bodyPr wrap="square" rtlCol="0">
            <a:spAutoFit/>
          </a:bodyPr>
          <a:lstStyle/>
          <a:p>
            <a:pPr lvl="0"/>
            <a:r>
              <a:rPr lang="de-DE" sz="1200" dirty="0" smtClean="0"/>
              <a:t>Frage: </a:t>
            </a:r>
          </a:p>
          <a:p>
            <a:pPr marL="171450" lvl="0" indent="-171450">
              <a:buFont typeface="Arial" panose="020B0604020202020204" pitchFamily="34" charset="0"/>
              <a:buChar char="•"/>
            </a:pPr>
            <a:r>
              <a:rPr lang="de-DE" sz="1200" dirty="0" smtClean="0"/>
              <a:t>ist Zusammenhang zwischen </a:t>
            </a:r>
            <a:r>
              <a:rPr lang="de-DE" sz="1200" b="1" dirty="0" smtClean="0"/>
              <a:t>Lärm von Windkraftanlagen und Auftreten von Vorhofflimmern nachweisbar?</a:t>
            </a:r>
          </a:p>
          <a:p>
            <a:pPr marL="171450" lvl="0" indent="-171450">
              <a:buFont typeface="Arial" panose="020B0604020202020204" pitchFamily="34" charset="0"/>
              <a:buChar char="•"/>
            </a:pPr>
            <a:endParaRPr lang="de-DE" sz="1200" dirty="0" smtClean="0"/>
          </a:p>
          <a:p>
            <a:pPr lvl="0"/>
            <a:r>
              <a:rPr lang="de-DE" sz="1200" dirty="0" smtClean="0"/>
              <a:t>Kohorte: </a:t>
            </a:r>
          </a:p>
          <a:p>
            <a:pPr marL="171450" lvl="0" indent="-171450">
              <a:buFont typeface="Arial" panose="020B0604020202020204" pitchFamily="34" charset="0"/>
              <a:buChar char="•"/>
            </a:pPr>
            <a:r>
              <a:rPr lang="de-DE" sz="1200" dirty="0" smtClean="0"/>
              <a:t>28.731 dänische Krankenschwestern, </a:t>
            </a:r>
          </a:p>
          <a:p>
            <a:pPr lvl="0">
              <a:tabLst>
                <a:tab pos="180975" algn="l"/>
              </a:tabLst>
            </a:pPr>
            <a:r>
              <a:rPr lang="de-DE" sz="1200" dirty="0" smtClean="0"/>
              <a:t>	die zwischen 1982 und 2013 wegen erstmaligem VHF in KH kamen (Daten aus nationalem Patientenregister)</a:t>
            </a:r>
          </a:p>
          <a:p>
            <a:pPr marL="171450" lvl="0" indent="-171450">
              <a:buFont typeface="Arial" panose="020B0604020202020204" pitchFamily="34" charset="0"/>
              <a:buChar char="•"/>
            </a:pPr>
            <a:r>
              <a:rPr lang="de-DE" sz="1200" dirty="0" smtClean="0"/>
              <a:t>nur </a:t>
            </a:r>
            <a:r>
              <a:rPr lang="de-DE" sz="1200" dirty="0"/>
              <a:t>etwa 13 % der Krankenschwestern waren exponiert, d. h. sie lebten im Inneren ein 6000-m-Radius einer oder mehrerer </a:t>
            </a:r>
            <a:r>
              <a:rPr lang="de-DE" sz="1200" dirty="0" smtClean="0"/>
              <a:t>WEA</a:t>
            </a:r>
          </a:p>
          <a:p>
            <a:pPr marL="171450" lvl="0" indent="-171450">
              <a:buFont typeface="Arial" panose="020B0604020202020204" pitchFamily="34" charset="0"/>
              <a:buChar char="•"/>
            </a:pPr>
            <a:r>
              <a:rPr lang="de-DE" sz="1200" dirty="0" smtClean="0"/>
              <a:t>nur </a:t>
            </a:r>
            <a:r>
              <a:rPr lang="de-DE" sz="1200" dirty="0"/>
              <a:t>3 % von allen Pflegekräfte waren während der gesamten Nachuntersuchung Pegeln über 29,9 dB(A) ausgesetzt.</a:t>
            </a:r>
            <a:endParaRPr lang="de-DE" sz="1200" dirty="0" smtClean="0"/>
          </a:p>
          <a:p>
            <a:pPr marL="171450" lvl="0" indent="-171450">
              <a:buFont typeface="Arial" panose="020B0604020202020204" pitchFamily="34" charset="0"/>
              <a:buChar char="•"/>
            </a:pPr>
            <a:endParaRPr lang="de-DE" sz="1200" dirty="0" smtClean="0"/>
          </a:p>
          <a:p>
            <a:pPr lvl="0"/>
            <a:r>
              <a:rPr lang="de-DE" sz="1200" dirty="0" smtClean="0"/>
              <a:t>Ergebnis 1430 Schwestern entwickelten Vorhofflimmern</a:t>
            </a:r>
          </a:p>
          <a:p>
            <a:pPr marL="171450" lvl="0" indent="-171450">
              <a:buFont typeface="Arial" panose="020B0604020202020204" pitchFamily="34" charset="0"/>
              <a:buChar char="•"/>
            </a:pPr>
            <a:r>
              <a:rPr lang="de-DE" sz="1200" dirty="0" smtClean="0"/>
              <a:t>Schwestern die nachts über 11 Jahre  </a:t>
            </a:r>
            <a:r>
              <a:rPr lang="de-DE" sz="1200" u="sng" dirty="0" smtClean="0"/>
              <a:t>&gt;</a:t>
            </a:r>
            <a:r>
              <a:rPr lang="de-DE" sz="1200" dirty="0" smtClean="0"/>
              <a:t>  20 dB(A) ausgesetzt waren entwickelten im Vergleich zu denen mit &lt; 20 dB(A)</a:t>
            </a:r>
          </a:p>
          <a:p>
            <a:pPr marL="171450" lvl="0" indent="-171450">
              <a:buFont typeface="Arial" panose="020B0604020202020204" pitchFamily="34" charset="0"/>
              <a:buChar char="•"/>
            </a:pPr>
            <a:r>
              <a:rPr lang="de-DE" sz="1200" dirty="0" smtClean="0"/>
              <a:t>Ein um 30% statistisch signifikantes Risiko Vorhofflimmern zu entwickeln</a:t>
            </a:r>
          </a:p>
          <a:p>
            <a:pPr marL="171450" lvl="0" indent="-171450">
              <a:buFont typeface="Arial" panose="020B0604020202020204" pitchFamily="34" charset="0"/>
              <a:buChar char="•"/>
            </a:pPr>
            <a:endParaRPr lang="de-DE" sz="1200" dirty="0"/>
          </a:p>
          <a:p>
            <a:pPr lvl="0"/>
            <a:r>
              <a:rPr lang="de-DE" sz="1200" dirty="0" smtClean="0"/>
              <a:t>Schlussfolgerung: </a:t>
            </a:r>
          </a:p>
          <a:p>
            <a:pPr marL="171450" lvl="0" indent="-171450">
              <a:buFont typeface="Arial" panose="020B0604020202020204" pitchFamily="34" charset="0"/>
              <a:buChar char="•"/>
            </a:pPr>
            <a:r>
              <a:rPr lang="de-DE" sz="1200" b="1" dirty="0" smtClean="0"/>
              <a:t>es fanden sich Hinweise auf einen Zusammenhang zwischen langfristiger Exposition gegenüber Windkraftanlagen und Vorhofflimmern bei weiblichen Krankenschwestern</a:t>
            </a:r>
          </a:p>
          <a:p>
            <a:pPr lvl="0">
              <a:tabLst>
                <a:tab pos="180975" algn="l"/>
              </a:tabLst>
            </a:pPr>
            <a:r>
              <a:rPr lang="de-DE" sz="1200" dirty="0" smtClean="0"/>
              <a:t>	(Interpretation allerdings mit Vorsicht, da Expositionswerte gering waren</a:t>
            </a:r>
          </a:p>
          <a:p>
            <a:pPr marL="171450" lvl="0" indent="-171450">
              <a:buFont typeface="Arial" panose="020B0604020202020204" pitchFamily="34" charset="0"/>
              <a:buChar char="•"/>
            </a:pPr>
            <a:endParaRPr lang="de-DE" sz="1200" dirty="0"/>
          </a:p>
          <a:p>
            <a:pPr marL="171450" lvl="0" indent="-171450">
              <a:buFont typeface="Arial" panose="020B0604020202020204" pitchFamily="34" charset="0"/>
              <a:buChar char="•"/>
            </a:pPr>
            <a:endParaRPr lang="de-DE" sz="1200" dirty="0" smtClean="0"/>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587" t="21202" r="17745" b="50548"/>
          <a:stretch/>
        </p:blipFill>
        <p:spPr bwMode="auto">
          <a:xfrm>
            <a:off x="4709501" y="429229"/>
            <a:ext cx="4279821" cy="990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586" t="49698" r="20883" b="18689"/>
          <a:stretch/>
        </p:blipFill>
        <p:spPr bwMode="auto">
          <a:xfrm>
            <a:off x="179512" y="195486"/>
            <a:ext cx="4511170"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Gerade Verbindung 7"/>
          <p:cNvCxnSpPr/>
          <p:nvPr/>
        </p:nvCxnSpPr>
        <p:spPr>
          <a:xfrm>
            <a:off x="251520" y="1491630"/>
            <a:ext cx="864096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251520" y="4876006"/>
            <a:ext cx="8496944" cy="230832"/>
          </a:xfrm>
          <a:prstGeom prst="rect">
            <a:avLst/>
          </a:prstGeom>
          <a:solidFill>
            <a:schemeClr val="bg1"/>
          </a:solidFill>
        </p:spPr>
        <p:txBody>
          <a:bodyPr wrap="square" rtlCol="0">
            <a:spAutoFit/>
          </a:bodyPr>
          <a:lstStyle/>
          <a:p>
            <a:r>
              <a:rPr lang="de-DE" sz="900" dirty="0"/>
              <a:t>https://www.sciencedirect.com/</a:t>
            </a:r>
            <a:r>
              <a:rPr lang="de-DE" sz="900" dirty="0" err="1"/>
              <a:t>science</a:t>
            </a:r>
            <a:r>
              <a:rPr lang="de-DE" sz="900" dirty="0"/>
              <a:t>/</a:t>
            </a:r>
            <a:r>
              <a:rPr lang="de-DE" sz="900" dirty="0" err="1"/>
              <a:t>article</a:t>
            </a:r>
            <a:r>
              <a:rPr lang="de-DE" sz="900" dirty="0"/>
              <a:t>/</a:t>
            </a:r>
            <a:r>
              <a:rPr lang="de-DE" sz="900" dirty="0" err="1"/>
              <a:t>pii</a:t>
            </a:r>
            <a:r>
              <a:rPr lang="de-DE" sz="900" dirty="0"/>
              <a:t>/S0160412019308852#:~:</a:t>
            </a:r>
            <a:r>
              <a:rPr lang="de-DE" sz="900" dirty="0" err="1"/>
              <a:t>text</a:t>
            </a:r>
            <a:r>
              <a:rPr lang="de-DE" sz="900" dirty="0"/>
              <a:t>=When%20assessing%20the%20effects%20of,%3A%201.00–1.53)%20exposure%2C</a:t>
            </a:r>
          </a:p>
        </p:txBody>
      </p:sp>
    </p:spTree>
    <p:extLst>
      <p:ext uri="{BB962C8B-B14F-4D97-AF65-F5344CB8AC3E}">
        <p14:creationId xmlns:p14="http://schemas.microsoft.com/office/powerpoint/2010/main" val="560271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158824" y="-20538"/>
            <a:ext cx="4989240" cy="5040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a:t>m</a:t>
            </a:r>
            <a:r>
              <a:rPr lang="de-DE" sz="2000" b="1" dirty="0" smtClean="0"/>
              <a:t>öglicher Schädigungsmechanismus</a:t>
            </a:r>
          </a:p>
          <a:p>
            <a:r>
              <a:rPr lang="de-DE" sz="2000" b="1" dirty="0" smtClean="0"/>
              <a:t>von </a:t>
            </a:r>
            <a:r>
              <a:rPr lang="de-DE" sz="2000" b="1" dirty="0" err="1" smtClean="0"/>
              <a:t>Infraschall</a:t>
            </a:r>
            <a:endParaRPr lang="de-DE" sz="2000" b="1" dirty="0"/>
          </a:p>
        </p:txBody>
      </p:sp>
      <p:cxnSp>
        <p:nvCxnSpPr>
          <p:cNvPr id="5" name="Gerade Verbindung 4"/>
          <p:cNvCxnSpPr/>
          <p:nvPr/>
        </p:nvCxnSpPr>
        <p:spPr>
          <a:xfrm>
            <a:off x="251520" y="699542"/>
            <a:ext cx="554461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721" t="17924" r="35759" b="73149"/>
          <a:stretch/>
        </p:blipFill>
        <p:spPr bwMode="auto">
          <a:xfrm>
            <a:off x="5220072" y="16214"/>
            <a:ext cx="3816424" cy="589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721" t="28622" r="35759" b="53770"/>
          <a:stretch/>
        </p:blipFill>
        <p:spPr bwMode="auto">
          <a:xfrm>
            <a:off x="5868144" y="576766"/>
            <a:ext cx="3240360" cy="986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a:xfrm>
            <a:off x="323528" y="771550"/>
            <a:ext cx="5472608" cy="730699"/>
          </a:xfrm>
          <a:prstGeom prst="rect">
            <a:avLst/>
          </a:prstGeom>
          <a:solidFill>
            <a:schemeClr val="accent3">
              <a:lumMod val="40000"/>
              <a:lumOff val="60000"/>
            </a:schemeClr>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1400" b="1" dirty="0" smtClean="0">
                <a:latin typeface="+mn-lt"/>
              </a:rPr>
              <a:t>Beeinträchtigung </a:t>
            </a:r>
            <a:r>
              <a:rPr lang="de-DE" sz="1400" b="1" dirty="0">
                <a:latin typeface="+mn-lt"/>
              </a:rPr>
              <a:t>des Endothels und Störung der Mikrozirkulation </a:t>
            </a:r>
            <a:endParaRPr lang="de-DE" sz="1400" b="1" dirty="0" smtClean="0">
              <a:latin typeface="+mn-lt"/>
            </a:endParaRPr>
          </a:p>
          <a:p>
            <a:pPr algn="l"/>
            <a:r>
              <a:rPr lang="de-DE" sz="1400" b="1" dirty="0" smtClean="0">
                <a:latin typeface="+mn-lt"/>
              </a:rPr>
              <a:t>bei </a:t>
            </a:r>
            <a:r>
              <a:rPr lang="de-DE" sz="1400" b="1" dirty="0">
                <a:latin typeface="+mn-lt"/>
              </a:rPr>
              <a:t>Menschen und Tieren, die </a:t>
            </a:r>
            <a:r>
              <a:rPr lang="de-DE" sz="1400" b="1" dirty="0" err="1">
                <a:latin typeface="+mn-lt"/>
              </a:rPr>
              <a:t>Infraschall</a:t>
            </a:r>
            <a:r>
              <a:rPr lang="de-DE" sz="1400" b="1" dirty="0">
                <a:latin typeface="+mn-lt"/>
              </a:rPr>
              <a:t> ausgesetzt sind, </a:t>
            </a:r>
          </a:p>
          <a:p>
            <a:pPr algn="l"/>
            <a:r>
              <a:rPr lang="de-DE" sz="1400" b="1" dirty="0" smtClean="0">
                <a:latin typeface="+mn-lt"/>
              </a:rPr>
              <a:t>aufgrund irregulärer </a:t>
            </a:r>
            <a:r>
              <a:rPr lang="de-DE" sz="1400" b="1" dirty="0" err="1" smtClean="0">
                <a:latin typeface="+mn-lt"/>
              </a:rPr>
              <a:t>Mechano-Transduktion</a:t>
            </a:r>
            <a:r>
              <a:rPr lang="de-DE" sz="1400" b="1" dirty="0" smtClean="0">
                <a:latin typeface="+mn-lt"/>
              </a:rPr>
              <a:t> </a:t>
            </a:r>
            <a:endParaRPr lang="de-DE" sz="1400" b="1" dirty="0">
              <a:latin typeface="+mn-lt"/>
            </a:endParaRPr>
          </a:p>
        </p:txBody>
      </p:sp>
      <p:sp>
        <p:nvSpPr>
          <p:cNvPr id="11" name="Textfeld 10"/>
          <p:cNvSpPr txBox="1"/>
          <p:nvPr/>
        </p:nvSpPr>
        <p:spPr>
          <a:xfrm>
            <a:off x="107504" y="1563638"/>
            <a:ext cx="8928992" cy="1938992"/>
          </a:xfrm>
          <a:prstGeom prst="rect">
            <a:avLst/>
          </a:prstGeom>
          <a:noFill/>
        </p:spPr>
        <p:txBody>
          <a:bodyPr wrap="square" rtlCol="0">
            <a:spAutoFit/>
          </a:bodyPr>
          <a:lstStyle/>
          <a:p>
            <a:pPr marL="171450" lvl="0" indent="-171450">
              <a:buFont typeface="Arial" panose="020B0604020202020204" pitchFamily="34" charset="0"/>
              <a:buChar char="•"/>
            </a:pPr>
            <a:r>
              <a:rPr lang="de-DE" sz="1200" dirty="0"/>
              <a:t>l</a:t>
            </a:r>
            <a:r>
              <a:rPr lang="de-DE" sz="1200" dirty="0" smtClean="0"/>
              <a:t>ebende </a:t>
            </a:r>
            <a:r>
              <a:rPr lang="de-DE" sz="1200" dirty="0"/>
              <a:t>Zellen sind permanent mechanischen Impulsen aus der Umgebung ausgesetzt. </a:t>
            </a:r>
            <a:endParaRPr lang="de-DE" sz="1200" dirty="0" smtClean="0"/>
          </a:p>
          <a:p>
            <a:pPr lvl="1" indent="-276225"/>
            <a:r>
              <a:rPr lang="de-DE" sz="1200" b="1" dirty="0" err="1" smtClean="0"/>
              <a:t>Mechanotransduktion</a:t>
            </a:r>
            <a:r>
              <a:rPr lang="de-DE" sz="1200" dirty="0" smtClean="0"/>
              <a:t> </a:t>
            </a:r>
            <a:r>
              <a:rPr lang="de-DE" sz="1200" dirty="0"/>
              <a:t>bezeichnet die Umwandlung der physikalischen Signale in intrazelluläre molekulare Prozesse. </a:t>
            </a:r>
            <a:endParaRPr lang="de-DE" sz="1200" dirty="0" smtClean="0"/>
          </a:p>
          <a:p>
            <a:pPr lvl="1" indent="-276225"/>
            <a:r>
              <a:rPr lang="de-DE" sz="1200" dirty="0" smtClean="0"/>
              <a:t>Diese </a:t>
            </a:r>
            <a:r>
              <a:rPr lang="de-DE" sz="1200" dirty="0"/>
              <a:t>Vorgänge sind maßgebend für die Steuerung der Zellfunktion (z. B. Proliferation, Differenzierung, Migration)</a:t>
            </a:r>
            <a:endParaRPr lang="de-DE" sz="1200" dirty="0" smtClean="0"/>
          </a:p>
          <a:p>
            <a:pPr lvl="0"/>
            <a:r>
              <a:rPr lang="de-DE" sz="1200" dirty="0" smtClean="0"/>
              <a:t>trifft auch auf Endothel zu</a:t>
            </a:r>
          </a:p>
          <a:p>
            <a:pPr marL="171450" lvl="0" indent="-171450">
              <a:buFont typeface="Arial" panose="020B0604020202020204" pitchFamily="34" charset="0"/>
              <a:buChar char="•"/>
            </a:pPr>
            <a:r>
              <a:rPr lang="de-DE" sz="1200" dirty="0"/>
              <a:t>d</a:t>
            </a:r>
            <a:r>
              <a:rPr lang="de-DE" sz="1200" dirty="0" smtClean="0"/>
              <a:t>ie </a:t>
            </a:r>
            <a:r>
              <a:rPr lang="de-DE" sz="1200" b="1" dirty="0" smtClean="0"/>
              <a:t>Mikrozirkulation ist ein autoreguliertes System</a:t>
            </a:r>
            <a:r>
              <a:rPr lang="de-DE" sz="1200" dirty="0" smtClean="0"/>
              <a:t>, welches sich ständig an Nährstoff- und O</a:t>
            </a:r>
            <a:r>
              <a:rPr lang="de-DE" sz="1200" baseline="-25000" dirty="0" smtClean="0"/>
              <a:t>2</a:t>
            </a:r>
            <a:r>
              <a:rPr lang="de-DE" sz="1200" dirty="0" smtClean="0"/>
              <a:t>-Bedarf anpasst</a:t>
            </a:r>
          </a:p>
          <a:p>
            <a:pPr marL="171450" lvl="0" indent="-171450">
              <a:buFont typeface="Arial" panose="020B0604020202020204" pitchFamily="34" charset="0"/>
              <a:buChar char="•"/>
            </a:pPr>
            <a:r>
              <a:rPr lang="de-DE" sz="1200" dirty="0" smtClean="0"/>
              <a:t>die Hauptrolle  bei der Autoregulation der Gefäße spielt das </a:t>
            </a:r>
            <a:r>
              <a:rPr lang="de-DE" sz="1200" b="1" dirty="0" smtClean="0"/>
              <a:t>Endothel</a:t>
            </a:r>
          </a:p>
          <a:p>
            <a:pPr marL="171450" lvl="0" indent="-171450">
              <a:buFont typeface="Arial" panose="020B0604020202020204" pitchFamily="34" charset="0"/>
              <a:buChar char="•"/>
            </a:pPr>
            <a:r>
              <a:rPr lang="de-DE" sz="1200" b="1" dirty="0" err="1" smtClean="0"/>
              <a:t>Mechano</a:t>
            </a:r>
            <a:r>
              <a:rPr lang="de-DE" sz="1200" b="1" dirty="0" smtClean="0"/>
              <a:t>-</a:t>
            </a:r>
            <a:r>
              <a:rPr lang="de-DE" sz="1200" b="1" dirty="0" err="1" smtClean="0"/>
              <a:t>Transduktions</a:t>
            </a:r>
            <a:r>
              <a:rPr lang="de-DE" sz="1200" b="1" dirty="0" smtClean="0"/>
              <a:t>-Signalnetzwerke</a:t>
            </a:r>
            <a:r>
              <a:rPr lang="de-DE" sz="1200" dirty="0" smtClean="0"/>
              <a:t>  (z.B. Piezo-Kanäle) spielen eine entscheidende Rolle für die </a:t>
            </a:r>
            <a:r>
              <a:rPr lang="de-DE" sz="1200" b="1" dirty="0" smtClean="0"/>
              <a:t>NO-Freisetzung</a:t>
            </a:r>
            <a:r>
              <a:rPr lang="de-DE" sz="1200" dirty="0" smtClean="0"/>
              <a:t> </a:t>
            </a:r>
          </a:p>
          <a:p>
            <a:pPr lvl="0" defTabSz="180975"/>
            <a:r>
              <a:rPr lang="de-DE" sz="1200" dirty="0" smtClean="0"/>
              <a:t>	NO reguliert die Gefäßweite und ist ein starkes  Antioxidans</a:t>
            </a:r>
          </a:p>
          <a:p>
            <a:pPr marL="171450" lvl="0" indent="-171450">
              <a:buFont typeface="Arial" panose="020B0604020202020204" pitchFamily="34" charset="0"/>
              <a:buChar char="•"/>
            </a:pPr>
            <a:r>
              <a:rPr lang="de-DE" sz="1200" dirty="0"/>
              <a:t>e</a:t>
            </a:r>
            <a:r>
              <a:rPr lang="de-DE" sz="1200" dirty="0" smtClean="0"/>
              <a:t>ine gestörte Endothelfunktion z.B. durch </a:t>
            </a:r>
            <a:r>
              <a:rPr lang="de-DE" sz="1200" b="1" dirty="0" smtClean="0"/>
              <a:t>chronischen oxidativen Stress und/oder mechanische (</a:t>
            </a:r>
            <a:r>
              <a:rPr lang="de-DE" sz="1200" b="1" dirty="0" err="1" smtClean="0"/>
              <a:t>ozillatorischen</a:t>
            </a:r>
            <a:r>
              <a:rPr lang="de-DE" sz="1200" b="1" dirty="0" smtClean="0"/>
              <a:t>) Stress führt zur einer Störung der Gefäßregulation</a:t>
            </a:r>
            <a:r>
              <a:rPr lang="de-DE" sz="1200" dirty="0" smtClean="0"/>
              <a:t> (und eine Ungleichgewicht der Redoxsysteme -&gt; wichtig bei Entstehung von  </a:t>
            </a:r>
            <a:r>
              <a:rPr lang="de-DE" sz="1200" dirty="0" err="1" smtClean="0"/>
              <a:t>Atherosklerose</a:t>
            </a:r>
            <a:r>
              <a:rPr lang="de-DE" sz="1200" dirty="0" smtClean="0"/>
              <a:t>  etc.)</a:t>
            </a:r>
          </a:p>
        </p:txBody>
      </p:sp>
      <p:sp>
        <p:nvSpPr>
          <p:cNvPr id="12" name="Textfeld 11"/>
          <p:cNvSpPr txBox="1"/>
          <p:nvPr/>
        </p:nvSpPr>
        <p:spPr>
          <a:xfrm>
            <a:off x="107504" y="3435846"/>
            <a:ext cx="8856984" cy="461665"/>
          </a:xfrm>
          <a:prstGeom prst="rect">
            <a:avLst/>
          </a:prstGeom>
          <a:solidFill>
            <a:schemeClr val="accent3">
              <a:lumMod val="20000"/>
              <a:lumOff val="80000"/>
            </a:schemeClr>
          </a:solidFill>
        </p:spPr>
        <p:txBody>
          <a:bodyPr wrap="square" rtlCol="0">
            <a:spAutoFit/>
          </a:bodyPr>
          <a:lstStyle/>
          <a:p>
            <a:pPr marL="171450" lvl="0" indent="-171450">
              <a:buFont typeface="Arial" panose="020B0604020202020204" pitchFamily="34" charset="0"/>
              <a:buChar char="•"/>
            </a:pPr>
            <a:r>
              <a:rPr lang="de-DE" sz="1200" dirty="0"/>
              <a:t>i</a:t>
            </a:r>
            <a:r>
              <a:rPr lang="de-DE" sz="1200" dirty="0" smtClean="0"/>
              <a:t>n den letzten Jahren ist Wissen über mechanische Kräfte in der  zellulären Wahrnehmung und Regulation rasant gewachsen</a:t>
            </a:r>
          </a:p>
          <a:p>
            <a:pPr marL="171450" lvl="0" indent="-171450">
              <a:buFont typeface="Arial" panose="020B0604020202020204" pitchFamily="34" charset="0"/>
              <a:buChar char="•"/>
            </a:pPr>
            <a:r>
              <a:rPr lang="de-DE" sz="1200" dirty="0" smtClean="0"/>
              <a:t>2021 gab es den Nobelpreis für die Entschlüsselung von druck- und vibrationsempfindlichen Ionenkanälen</a:t>
            </a:r>
          </a:p>
        </p:txBody>
      </p:sp>
      <p:sp>
        <p:nvSpPr>
          <p:cNvPr id="13" name="Textfeld 12"/>
          <p:cNvSpPr txBox="1"/>
          <p:nvPr/>
        </p:nvSpPr>
        <p:spPr>
          <a:xfrm>
            <a:off x="107504" y="3867894"/>
            <a:ext cx="8549595" cy="1200329"/>
          </a:xfrm>
          <a:prstGeom prst="rect">
            <a:avLst/>
          </a:prstGeom>
          <a:noFill/>
        </p:spPr>
        <p:txBody>
          <a:bodyPr wrap="square" rtlCol="0">
            <a:spAutoFit/>
          </a:bodyPr>
          <a:lstStyle/>
          <a:p>
            <a:pPr marL="171450" lvl="0" indent="-171450">
              <a:buFont typeface="Arial" panose="020B0604020202020204" pitchFamily="34" charset="0"/>
              <a:buChar char="•"/>
            </a:pPr>
            <a:r>
              <a:rPr lang="de-DE" sz="1200" dirty="0"/>
              <a:t>d</a:t>
            </a:r>
            <a:r>
              <a:rPr lang="de-DE" sz="1200" dirty="0" smtClean="0"/>
              <a:t>ies führte zu der Hypothese , dass der externe </a:t>
            </a:r>
            <a:r>
              <a:rPr lang="de-DE" sz="1200" b="1" dirty="0" smtClean="0"/>
              <a:t>Stressor „Lärm“ </a:t>
            </a:r>
            <a:r>
              <a:rPr lang="de-DE" sz="1200" dirty="0" smtClean="0"/>
              <a:t>unter bestimmten Bedingungen ein </a:t>
            </a:r>
            <a:r>
              <a:rPr lang="de-DE" sz="1200" dirty="0" err="1" smtClean="0"/>
              <a:t>oszillatorisches</a:t>
            </a:r>
            <a:r>
              <a:rPr lang="de-DE" sz="1200" dirty="0" smtClean="0"/>
              <a:t> Stressfeld im physiologisch laminaren Fließbett von Kapillaren erzeugt, was </a:t>
            </a:r>
            <a:r>
              <a:rPr lang="de-DE" sz="1200" dirty="0"/>
              <a:t> </a:t>
            </a:r>
            <a:r>
              <a:rPr lang="de-DE" sz="1200" b="1" dirty="0" smtClean="0"/>
              <a:t>zu eine irreguläre </a:t>
            </a:r>
            <a:r>
              <a:rPr lang="de-DE" sz="1200" b="1" dirty="0" err="1" smtClean="0"/>
              <a:t>Mechano-Transduktion</a:t>
            </a:r>
            <a:r>
              <a:rPr lang="de-DE" sz="1200" b="1" dirty="0" smtClean="0"/>
              <a:t> führt</a:t>
            </a:r>
          </a:p>
          <a:p>
            <a:pPr marL="171450" lvl="0" indent="-171450">
              <a:buFont typeface="Arial" panose="020B0604020202020204" pitchFamily="34" charset="0"/>
              <a:buChar char="•"/>
            </a:pPr>
            <a:r>
              <a:rPr lang="de-DE" sz="1200" dirty="0"/>
              <a:t>d</a:t>
            </a:r>
            <a:r>
              <a:rPr lang="de-DE" sz="1200" dirty="0" smtClean="0"/>
              <a:t>ies wirft ein ganz neues  Licht auf die </a:t>
            </a:r>
            <a:r>
              <a:rPr lang="de-DE" sz="1200" b="1" dirty="0" smtClean="0"/>
              <a:t>Bedeutung niedriger Frequenzen</a:t>
            </a:r>
          </a:p>
          <a:p>
            <a:pPr marL="171450" lvl="0" indent="-171450">
              <a:buFont typeface="Arial" panose="020B0604020202020204" pitchFamily="34" charset="0"/>
              <a:buChar char="•"/>
            </a:pPr>
            <a:r>
              <a:rPr lang="de-DE" sz="1200" dirty="0"/>
              <a:t>u</a:t>
            </a:r>
            <a:r>
              <a:rPr lang="de-DE" sz="1200" dirty="0" smtClean="0"/>
              <a:t>nd könnte der pathophysiologische Mechanismus sein, wie </a:t>
            </a:r>
            <a:r>
              <a:rPr lang="de-DE" sz="1200" dirty="0" err="1" smtClean="0"/>
              <a:t>Infraschall</a:t>
            </a:r>
            <a:r>
              <a:rPr lang="de-DE" sz="1200" dirty="0" smtClean="0"/>
              <a:t> auf zellulärer Ebene als Stressor wirkt</a:t>
            </a:r>
          </a:p>
          <a:p>
            <a:pPr marL="180975" lvl="0" indent="-180975"/>
            <a:r>
              <a:rPr lang="de-DE" sz="1200" dirty="0" smtClean="0">
                <a:sym typeface="Wingdings"/>
              </a:rPr>
              <a:t> k</a:t>
            </a:r>
            <a:r>
              <a:rPr lang="de-DE" sz="1200" dirty="0" smtClean="0"/>
              <a:t>önnte erklären warum lärmexponierte  Anwohner (größerer Windräder) </a:t>
            </a:r>
            <a:r>
              <a:rPr lang="de-DE" sz="1200" dirty="0" err="1" smtClean="0"/>
              <a:t>Symptomatiken</a:t>
            </a:r>
            <a:r>
              <a:rPr lang="de-DE" sz="1200" dirty="0" smtClean="0"/>
              <a:t> zeigen, die als Gemeinsamkeit </a:t>
            </a:r>
            <a:r>
              <a:rPr lang="de-DE" sz="1200" dirty="0" err="1" smtClean="0"/>
              <a:t>Mikrozikulationsstörungen</a:t>
            </a:r>
            <a:r>
              <a:rPr lang="de-DE" sz="1200" dirty="0" smtClean="0"/>
              <a:t> haben könnten</a:t>
            </a:r>
          </a:p>
        </p:txBody>
      </p:sp>
      <p:sp>
        <p:nvSpPr>
          <p:cNvPr id="14" name="Textfeld 13"/>
          <p:cNvSpPr txBox="1"/>
          <p:nvPr/>
        </p:nvSpPr>
        <p:spPr>
          <a:xfrm>
            <a:off x="5848063" y="4909399"/>
            <a:ext cx="3332449" cy="230832"/>
          </a:xfrm>
          <a:prstGeom prst="rect">
            <a:avLst/>
          </a:prstGeom>
          <a:noFill/>
        </p:spPr>
        <p:txBody>
          <a:bodyPr wrap="square" rtlCol="0">
            <a:spAutoFit/>
          </a:bodyPr>
          <a:lstStyle/>
          <a:p>
            <a:r>
              <a:rPr lang="de-DE" sz="900" dirty="0">
                <a:solidFill>
                  <a:schemeClr val="tx1">
                    <a:lumMod val="95000"/>
                    <a:lumOff val="5000"/>
                  </a:schemeClr>
                </a:solidFill>
              </a:rPr>
              <a:t>https://www.scirp.org/journal/paperinformation?paperid=125553</a:t>
            </a:r>
          </a:p>
        </p:txBody>
      </p:sp>
      <p:sp>
        <p:nvSpPr>
          <p:cNvPr id="17" name="Rechteck 16"/>
          <p:cNvSpPr/>
          <p:nvPr/>
        </p:nvSpPr>
        <p:spPr>
          <a:xfrm>
            <a:off x="1835696" y="4659982"/>
            <a:ext cx="6048672" cy="158400"/>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335856" y="4838400"/>
            <a:ext cx="2687972" cy="158400"/>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960782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bb. 1:   Frequenz-Muster des Infraschalls aus zwei Windenergieanlagen.  Grüne Linie:  außerhalb des Gebäudes. Erkennbar sind die Grundfrequenz der Rotation bei ca. 0,7 Hz (1x BPF) und sechs Peaks der Oberschwingungen (2x BPF ... 7x BPF).  Rote Linie:  Im Haus ist der Gesamtschalldruck deutlich niedriger, Frequenz und Amplitude der genannten Infraschallpeaks bleiben jedoch unverändert. Der durch den Wind selbst verursachte Schalldruck ist im Gebäude vermindert, nicht aber die von der Anlage emittierten Pulse.  Schwarze Linie:  Hintergrundrauschen bei abgeschalteter Anlage. Windanlagen: Fa. Vestas, 1,65 MW, Entfernung 421 m und 792 m. BPF: blade pass frequency (Häufigkeit der Flügel-Passage am Mast). Quelle: M. Bahtiarian, A. Beaudry, Noise Control Engineering, Billerica, USA 2015&#10; Fig. 1: Frequency pattern of infrasound from two wind turbines. Green line: outside the building. It is possible to identify the fundamental frequency of rotation at approx. 0.7 Hz (1x BPF) and six harmonic peaks (2x BPF ... 7x BPF). Red line: the total sound pressure is considerably lower inside the building, although the frequency and amplitude of the stated infrasound peaks remain unchanged. The sound pressure produced by the wind itself is reduced inside the building, but not the pulses emitted by the plant. Black line: background noise with plant shut down. Wind turbines: Vestas, 1.65 MW, distance 421 m and 792 m. BPF: blade pass frequency (on mast). Source: M. Bahtiarian, A. Beaudry, Noise Control Engineering, Billerica, USA 2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6" y="1035810"/>
            <a:ext cx="4146918" cy="2544052"/>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0" y="3723878"/>
            <a:ext cx="8731360" cy="1123384"/>
          </a:xfrm>
          <a:prstGeom prst="rect">
            <a:avLst/>
          </a:prstGeom>
          <a:noFill/>
        </p:spPr>
        <p:txBody>
          <a:bodyPr wrap="square" rtlCol="0">
            <a:spAutoFit/>
          </a:bodyPr>
          <a:lstStyle/>
          <a:p>
            <a:pPr lvl="0"/>
            <a:r>
              <a:rPr lang="de-DE" sz="1200" b="1" dirty="0"/>
              <a:t>Frequenz-Muster des </a:t>
            </a:r>
            <a:r>
              <a:rPr lang="de-DE" sz="1200" b="1" dirty="0" err="1"/>
              <a:t>Infraschalls</a:t>
            </a:r>
            <a:r>
              <a:rPr lang="de-DE" sz="1200" b="1" dirty="0"/>
              <a:t> aus zwei Windenergieanlagen. </a:t>
            </a:r>
            <a:endParaRPr lang="de-DE" sz="1200" b="1" dirty="0" smtClean="0"/>
          </a:p>
          <a:p>
            <a:pPr marL="171450" lvl="0" indent="-171450">
              <a:buFont typeface="Arial" panose="020B0604020202020204" pitchFamily="34" charset="0"/>
              <a:buChar char="•"/>
            </a:pPr>
            <a:r>
              <a:rPr lang="de-DE" sz="1100" dirty="0" smtClean="0"/>
              <a:t>Grüne Linie, </a:t>
            </a:r>
            <a:r>
              <a:rPr lang="de-DE" sz="1100" dirty="0"/>
              <a:t>außerhalb des </a:t>
            </a:r>
            <a:r>
              <a:rPr lang="de-DE" sz="1100" dirty="0" smtClean="0"/>
              <a:t>Gebäudes: </a:t>
            </a:r>
          </a:p>
          <a:p>
            <a:pPr marL="171450" lvl="0" indent="-171450">
              <a:buFont typeface="Arial" panose="020B0604020202020204" pitchFamily="34" charset="0"/>
              <a:buChar char="•"/>
            </a:pPr>
            <a:r>
              <a:rPr lang="de-DE" sz="1100" dirty="0" smtClean="0"/>
              <a:t>erkennbar die </a:t>
            </a:r>
            <a:r>
              <a:rPr lang="de-DE" sz="1100" dirty="0"/>
              <a:t>Grundfrequenz der Rotation bei ca. 0,7 Hz (1x BPF</a:t>
            </a:r>
            <a:r>
              <a:rPr lang="de-DE" sz="1100" dirty="0" smtClean="0"/>
              <a:t>)</a:t>
            </a:r>
          </a:p>
          <a:p>
            <a:pPr lvl="0" indent="180975"/>
            <a:r>
              <a:rPr lang="de-DE" sz="1100" dirty="0" smtClean="0"/>
              <a:t>und </a:t>
            </a:r>
            <a:r>
              <a:rPr lang="de-DE" sz="1100" dirty="0"/>
              <a:t>sechs Peaks der Oberschwingungen (2x BPF ... 7x BPF). </a:t>
            </a:r>
            <a:endParaRPr lang="de-DE" sz="1100" dirty="0" smtClean="0"/>
          </a:p>
          <a:p>
            <a:pPr marL="171450" lvl="0" indent="-171450">
              <a:buFont typeface="Arial" panose="020B0604020202020204" pitchFamily="34" charset="0"/>
              <a:buChar char="•"/>
            </a:pPr>
            <a:r>
              <a:rPr lang="de-DE" sz="1100" dirty="0" smtClean="0"/>
              <a:t>Rote Linie, im </a:t>
            </a:r>
            <a:r>
              <a:rPr lang="de-DE" sz="1100" dirty="0"/>
              <a:t>Haus ist der </a:t>
            </a:r>
            <a:r>
              <a:rPr lang="de-DE" sz="1100" dirty="0" smtClean="0"/>
              <a:t>Gesamtschalldruck niedriger </a:t>
            </a:r>
          </a:p>
          <a:p>
            <a:pPr marL="171450" lvl="0" indent="-171450">
              <a:buFont typeface="Wingdings" panose="05000000000000000000" pitchFamily="2" charset="2"/>
              <a:buChar char="Ø"/>
            </a:pPr>
            <a:r>
              <a:rPr lang="de-DE" sz="1100" dirty="0" smtClean="0"/>
              <a:t>Frequenz </a:t>
            </a:r>
            <a:r>
              <a:rPr lang="de-DE" sz="1100" dirty="0"/>
              <a:t>und Amplitude </a:t>
            </a:r>
            <a:r>
              <a:rPr lang="de-DE" sz="1100" dirty="0" smtClean="0"/>
              <a:t>d. </a:t>
            </a:r>
            <a:r>
              <a:rPr lang="de-DE" sz="1100" dirty="0" err="1"/>
              <a:t>Infraschallpeaks</a:t>
            </a:r>
            <a:r>
              <a:rPr lang="de-DE" sz="1100" dirty="0"/>
              <a:t> bleiben jedoch unverändert</a:t>
            </a:r>
            <a:endParaRPr lang="de-DE" sz="1100" dirty="0" smtClean="0"/>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681" t="14754" r="62684" b="65902"/>
          <a:stretch/>
        </p:blipFill>
        <p:spPr bwMode="auto">
          <a:xfrm>
            <a:off x="107505" y="21743"/>
            <a:ext cx="2304255" cy="97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4402192" y="987573"/>
            <a:ext cx="4778320" cy="3888433"/>
          </a:xfrm>
          <a:prstGeom prst="rect">
            <a:avLst/>
          </a:prstGeom>
          <a:noFill/>
        </p:spPr>
        <p:txBody>
          <a:bodyPr wrap="square" rtlCol="0">
            <a:spAutoFit/>
          </a:bodyPr>
          <a:lstStyle/>
          <a:p>
            <a:r>
              <a:rPr lang="de-DE" sz="1200" b="1" dirty="0"/>
              <a:t>Ergebnisse:</a:t>
            </a:r>
            <a:r>
              <a:rPr lang="de-DE" sz="1200" dirty="0"/>
              <a:t> </a:t>
            </a:r>
            <a:r>
              <a:rPr lang="de-DE" sz="1200" dirty="0" err="1"/>
              <a:t>Infraschall</a:t>
            </a:r>
            <a:r>
              <a:rPr lang="de-DE" sz="1200" dirty="0"/>
              <a:t> wird als Stressor empfunden und mit Anpassungs- und Abwehrreaktionen beantwortet. Angriffspunkte für toxische Wirkungen sind erkennbar a) auf zellulärer Ebene, wobei Membranprozesse besonders empfindlich reagieren. Dies führt zu Störungen der Mikrozirkulation, der Muskelkontraktion und beim neuronalen Signaltransfer. b) Im Herz-Kreislauf-System bewirken die unter a) genannten Effekte eine verminderte Effizienz des Herzmuskels, gepaart mit zentral ausgelöster Bradykardie, Hypertonie und vermindertem Herz-Zeit-Volumen. c) Die Signalrezeptoren des Gleichgewichtssystems empfangen </a:t>
            </a:r>
            <a:r>
              <a:rPr lang="de-DE" sz="1200" dirty="0" err="1"/>
              <a:t>Infraschall</a:t>
            </a:r>
            <a:r>
              <a:rPr lang="de-DE" sz="1200" dirty="0"/>
              <a:t> als Störsignal und lösen ein Kinetose-ähnliches Krankheitsbild aus. d) Im Gehirn erfolgt die Perzeption von </a:t>
            </a:r>
            <a:r>
              <a:rPr lang="de-DE" sz="1200" dirty="0" err="1"/>
              <a:t>Infraschall</a:t>
            </a:r>
            <a:r>
              <a:rPr lang="de-DE" sz="1200" dirty="0"/>
              <a:t> unbewusst in Arealen, die an der Kontrolle autonomer Funktionen (u.a. Atemfrequenz und Blutdruck) und an der emotionalen Kontrolle beteiligt sind.</a:t>
            </a:r>
          </a:p>
          <a:p>
            <a:r>
              <a:rPr lang="de-DE" sz="1200" b="1" dirty="0"/>
              <a:t>Schlussfolgerungen:</a:t>
            </a:r>
            <a:r>
              <a:rPr lang="de-DE" sz="1200" dirty="0"/>
              <a:t> Die heute verfügbaren Erkenntnisse begründen ein wesentliches Gesundheitsrisiko für </a:t>
            </a:r>
            <a:r>
              <a:rPr lang="de-DE" sz="1200" dirty="0" err="1"/>
              <a:t>Infraschall</a:t>
            </a:r>
            <a:r>
              <a:rPr lang="de-DE" sz="1200" dirty="0"/>
              <a:t>-exponierte Personen. Staatlich veranlasste Studien an Windenergieanlagen lassen die steilen Druckimpulse der realen Emissionen bisher außer Acht. Erforderlich sind ausreichende Sicherheitsabstände und weitere Forschung zur Etablierung von Dosis(Energie)-Wirkungs-Kurven für die Leitsymptome.</a:t>
            </a:r>
          </a:p>
        </p:txBody>
      </p:sp>
      <p:sp>
        <p:nvSpPr>
          <p:cNvPr id="9" name="Textfeld 8"/>
          <p:cNvSpPr txBox="1"/>
          <p:nvPr/>
        </p:nvSpPr>
        <p:spPr>
          <a:xfrm>
            <a:off x="107503" y="4876006"/>
            <a:ext cx="8965503" cy="230832"/>
          </a:xfrm>
          <a:prstGeom prst="rect">
            <a:avLst/>
          </a:prstGeom>
          <a:noFill/>
        </p:spPr>
        <p:txBody>
          <a:bodyPr wrap="square" rtlCol="0">
            <a:spAutoFit/>
          </a:bodyPr>
          <a:lstStyle/>
          <a:p>
            <a:pPr algn="r"/>
            <a:r>
              <a:rPr lang="de-DE" sz="900" dirty="0"/>
              <a:t>https://www.asu-arbeitsmedizin.com/wissenschaft/wissenschaftliche-grundlagen-fuer-eine-bewertung-gesundheitlicher-risiken-infraschall</a:t>
            </a:r>
          </a:p>
        </p:txBody>
      </p:sp>
      <p:sp>
        <p:nvSpPr>
          <p:cNvPr id="10" name="Rechteck 9"/>
          <p:cNvSpPr/>
          <p:nvPr/>
        </p:nvSpPr>
        <p:spPr>
          <a:xfrm>
            <a:off x="4434669" y="3788514"/>
            <a:ext cx="4638338" cy="94347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6112295" y="1419622"/>
            <a:ext cx="1440160" cy="14401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6112295" y="1980032"/>
            <a:ext cx="1728192" cy="14401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5400599" y="2523860"/>
            <a:ext cx="3159968" cy="14401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5680247" y="2880032"/>
            <a:ext cx="792088" cy="144016"/>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127" t="45355" r="56197" b="41258"/>
          <a:stretch/>
        </p:blipFill>
        <p:spPr bwMode="auto">
          <a:xfrm>
            <a:off x="3851209" y="51744"/>
            <a:ext cx="3529103" cy="813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7" name="Gerade Verbindung 16"/>
          <p:cNvCxnSpPr/>
          <p:nvPr/>
        </p:nvCxnSpPr>
        <p:spPr>
          <a:xfrm>
            <a:off x="2600164" y="915565"/>
            <a:ext cx="613119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0049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hteck 3"/>
          <p:cNvSpPr/>
          <p:nvPr/>
        </p:nvSpPr>
        <p:spPr>
          <a:xfrm>
            <a:off x="35496" y="1327869"/>
            <a:ext cx="6858000" cy="307777"/>
          </a:xfrm>
          <a:prstGeom prst="rect">
            <a:avLst/>
          </a:prstGeom>
        </p:spPr>
        <p:txBody>
          <a:bodyPr wrap="square">
            <a:spAutoFit/>
          </a:bodyPr>
          <a:lstStyle/>
          <a:p>
            <a:r>
              <a:rPr lang="de-DE" sz="1400" b="1" dirty="0"/>
              <a:t>Der Staatsrat bremst </a:t>
            </a:r>
            <a:r>
              <a:rPr lang="de-DE" sz="1400" b="1" dirty="0" smtClean="0"/>
              <a:t>Windkraftanlagen </a:t>
            </a:r>
            <a:r>
              <a:rPr lang="de-DE" sz="1400" b="1" dirty="0"/>
              <a:t>in Frankreich</a:t>
            </a:r>
          </a:p>
        </p:txBody>
      </p:sp>
      <p:sp>
        <p:nvSpPr>
          <p:cNvPr id="5" name="Textfeld 4"/>
          <p:cNvSpPr txBox="1"/>
          <p:nvPr/>
        </p:nvSpPr>
        <p:spPr>
          <a:xfrm>
            <a:off x="2951312" y="4766400"/>
            <a:ext cx="6192000" cy="369332"/>
          </a:xfrm>
          <a:prstGeom prst="rect">
            <a:avLst/>
          </a:prstGeom>
          <a:solidFill>
            <a:schemeClr val="bg1"/>
          </a:solidFill>
        </p:spPr>
        <p:txBody>
          <a:bodyPr wrap="square" tIns="46800" rIns="0" rtlCol="0">
            <a:spAutoFit/>
          </a:bodyPr>
          <a:lstStyle/>
          <a:p>
            <a:r>
              <a:rPr lang="de-DE" sz="900" dirty="0"/>
              <a:t>https://</a:t>
            </a:r>
            <a:r>
              <a:rPr lang="de-DE" sz="900" dirty="0" smtClean="0"/>
              <a:t>www.conseil-etat.fr/fr/arianeweb/CE/decision/2024-03-08/465036</a:t>
            </a:r>
          </a:p>
          <a:p>
            <a:r>
              <a:rPr lang="de-DE" sz="900" dirty="0"/>
              <a:t>https://</a:t>
            </a:r>
            <a:r>
              <a:rPr lang="de-DE" sz="900" dirty="0" smtClean="0"/>
              <a:t>actu.fr/planete/energies/le-developpement-de-l-eolien-au-tapis-a-cause-d-une-decision-du-conseil-d-etat_60801329.html</a:t>
            </a:r>
            <a:endParaRPr lang="de-DE" sz="900" dirty="0"/>
          </a:p>
        </p:txBody>
      </p:sp>
      <p:sp>
        <p:nvSpPr>
          <p:cNvPr id="6" name="Rechteck 5"/>
          <p:cNvSpPr/>
          <p:nvPr/>
        </p:nvSpPr>
        <p:spPr>
          <a:xfrm>
            <a:off x="35496" y="2244809"/>
            <a:ext cx="9073008" cy="830997"/>
          </a:xfrm>
          <a:prstGeom prst="rect">
            <a:avLst/>
          </a:prstGeom>
          <a:solidFill>
            <a:schemeClr val="accent6">
              <a:lumMod val="20000"/>
              <a:lumOff val="80000"/>
            </a:schemeClr>
          </a:solidFill>
        </p:spPr>
        <p:txBody>
          <a:bodyPr wrap="square">
            <a:spAutoFit/>
          </a:bodyPr>
          <a:lstStyle/>
          <a:p>
            <a:pPr marL="171450" indent="-171450">
              <a:buFont typeface="Arial" panose="020B0604020202020204" pitchFamily="34" charset="0"/>
              <a:buChar char="•"/>
            </a:pPr>
            <a:r>
              <a:rPr lang="de-DE" sz="1200" dirty="0"/>
              <a:t>a</a:t>
            </a:r>
            <a:r>
              <a:rPr lang="de-DE" sz="1200" dirty="0" smtClean="0"/>
              <a:t>m </a:t>
            </a:r>
            <a:r>
              <a:rPr lang="de-DE" sz="1200" b="1" dirty="0" smtClean="0"/>
              <a:t>8.3.2024 erließ Staatsrat historischen Beschluss</a:t>
            </a:r>
            <a:r>
              <a:rPr lang="de-DE" sz="1200" dirty="0"/>
              <a:t> </a:t>
            </a:r>
            <a:r>
              <a:rPr lang="de-DE" sz="1200" b="1" dirty="0">
                <a:sym typeface="Symbol"/>
              </a:rPr>
              <a:t></a:t>
            </a:r>
            <a:r>
              <a:rPr lang="de-DE" sz="1200" dirty="0" smtClean="0"/>
              <a:t> alle </a:t>
            </a:r>
            <a:r>
              <a:rPr lang="de-DE" sz="1200" b="1" dirty="0" smtClean="0"/>
              <a:t>Genehmigungen für </a:t>
            </a:r>
            <a:r>
              <a:rPr lang="de-DE" sz="1200" b="1" dirty="0" err="1" smtClean="0"/>
              <a:t>Onshore</a:t>
            </a:r>
            <a:r>
              <a:rPr lang="de-DE" sz="1200" b="1" dirty="0" smtClean="0"/>
              <a:t>-Windkraftanlagen werden für ungültig erklärt</a:t>
            </a:r>
          </a:p>
          <a:p>
            <a:pPr marL="171450" indent="-171450">
              <a:buFont typeface="Arial" panose="020B0604020202020204" pitchFamily="34" charset="0"/>
              <a:buChar char="•"/>
            </a:pPr>
            <a:r>
              <a:rPr lang="de-DE" sz="1200" dirty="0"/>
              <a:t>a</a:t>
            </a:r>
            <a:r>
              <a:rPr lang="de-DE" sz="1200" dirty="0" smtClean="0"/>
              <a:t>lle </a:t>
            </a:r>
            <a:r>
              <a:rPr lang="de-DE" sz="1200" b="1" dirty="0" smtClean="0"/>
              <a:t>Bestimmungen zur Messung der Lärmbelastung seien rechtswidrig</a:t>
            </a:r>
          </a:p>
          <a:p>
            <a:pPr marL="171450" indent="-171450">
              <a:buFont typeface="Arial" panose="020B0604020202020204" pitchFamily="34" charset="0"/>
              <a:buChar char="•"/>
            </a:pPr>
            <a:r>
              <a:rPr lang="de-DE" sz="1200" dirty="0" smtClean="0"/>
              <a:t>diese Entscheidung betrifft nicht nur Genehmigungen für </a:t>
            </a:r>
            <a:r>
              <a:rPr lang="de-DE" sz="1200" b="1" dirty="0" smtClean="0"/>
              <a:t>laufende Projekte, sondern kann auch bestehende Windparks </a:t>
            </a:r>
            <a:r>
              <a:rPr lang="de-DE" sz="1200" dirty="0" smtClean="0"/>
              <a:t>gefährden</a:t>
            </a:r>
          </a:p>
          <a:p>
            <a:pPr marL="171450" indent="-171450">
              <a:buFont typeface="Wingdings" panose="05000000000000000000" pitchFamily="2" charset="2"/>
              <a:buChar char="Ø"/>
            </a:pPr>
            <a:r>
              <a:rPr lang="de-DE" sz="1200" dirty="0"/>
              <a:t>die Entscheidung könnte gravierende Auswirkungen auf die Windkraft an Land </a:t>
            </a:r>
            <a:r>
              <a:rPr lang="de-DE" sz="1200" dirty="0" smtClean="0"/>
              <a:t>haben</a:t>
            </a:r>
            <a:endParaRPr lang="de-DE" sz="1200" dirty="0"/>
          </a:p>
        </p:txBody>
      </p:sp>
      <p:sp>
        <p:nvSpPr>
          <p:cNvPr id="7" name="Rechteck 6"/>
          <p:cNvSpPr/>
          <p:nvPr/>
        </p:nvSpPr>
        <p:spPr>
          <a:xfrm>
            <a:off x="35496" y="1563638"/>
            <a:ext cx="8766220" cy="646331"/>
          </a:xfrm>
          <a:prstGeom prst="rect">
            <a:avLst/>
          </a:prstGeom>
        </p:spPr>
        <p:txBody>
          <a:bodyPr wrap="square">
            <a:spAutoFit/>
          </a:bodyPr>
          <a:lstStyle/>
          <a:p>
            <a:r>
              <a:rPr lang="de-DE" sz="1200" dirty="0" smtClean="0"/>
              <a:t>Hintergrund:</a:t>
            </a:r>
          </a:p>
          <a:p>
            <a:pPr marL="171450" indent="-171450">
              <a:buFont typeface="Arial" panose="020B0604020202020204" pitchFamily="34" charset="0"/>
              <a:buChar char="•"/>
            </a:pPr>
            <a:r>
              <a:rPr lang="de-DE" sz="1200" dirty="0"/>
              <a:t>d</a:t>
            </a:r>
            <a:r>
              <a:rPr lang="de-DE" sz="1200" dirty="0" smtClean="0"/>
              <a:t>iverse Umweltverbände fordern Staatsrat zur Stellungnahme bezüglich diverser Probleme beim Betreiben von Windrädern auf </a:t>
            </a:r>
          </a:p>
          <a:p>
            <a:pPr indent="180975"/>
            <a:r>
              <a:rPr lang="de-DE" sz="1200" dirty="0" smtClean="0"/>
              <a:t>(Lärm, </a:t>
            </a:r>
            <a:r>
              <a:rPr lang="de-DE" sz="1200" dirty="0" err="1" smtClean="0"/>
              <a:t>Infraschall</a:t>
            </a:r>
            <a:r>
              <a:rPr lang="de-DE" sz="1200" dirty="0" smtClean="0"/>
              <a:t>, Umweltwirkungen, Einhaltung von EU-Normen etc.)</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9597" t="46011" r="47377" b="35410"/>
          <a:stretch/>
        </p:blipFill>
        <p:spPr bwMode="auto">
          <a:xfrm>
            <a:off x="2411759" y="555526"/>
            <a:ext cx="1605971" cy="728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a:xfrm>
            <a:off x="457200" y="-20538"/>
            <a:ext cx="8229600"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Rechtsprechung in Frankreich</a:t>
            </a:r>
            <a:endParaRPr lang="de-DE" sz="2000" b="1" dirty="0"/>
          </a:p>
        </p:txBody>
      </p:sp>
      <p:cxnSp>
        <p:nvCxnSpPr>
          <p:cNvPr id="10" name="Gerade Verbindung 9"/>
          <p:cNvCxnSpPr/>
          <p:nvPr/>
        </p:nvCxnSpPr>
        <p:spPr>
          <a:xfrm>
            <a:off x="539552" y="483518"/>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729" t="19563" r="82972" b="69727"/>
          <a:stretch/>
        </p:blipFill>
        <p:spPr bwMode="auto">
          <a:xfrm>
            <a:off x="1115616" y="564362"/>
            <a:ext cx="89275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7491" t="57246" r="34713" b="34426"/>
          <a:stretch/>
        </p:blipFill>
        <p:spPr bwMode="auto">
          <a:xfrm>
            <a:off x="6103122" y="602848"/>
            <a:ext cx="2169750" cy="57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2644" t="55191" r="51580" b="41530"/>
          <a:stretch/>
        </p:blipFill>
        <p:spPr bwMode="auto">
          <a:xfrm>
            <a:off x="4034687" y="633553"/>
            <a:ext cx="1923427" cy="224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Gerade Verbindung 14"/>
          <p:cNvCxnSpPr/>
          <p:nvPr/>
        </p:nvCxnSpPr>
        <p:spPr>
          <a:xfrm>
            <a:off x="323528" y="1275606"/>
            <a:ext cx="8694212" cy="0"/>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echteck 18"/>
          <p:cNvSpPr/>
          <p:nvPr/>
        </p:nvSpPr>
        <p:spPr>
          <a:xfrm>
            <a:off x="35496" y="3147814"/>
            <a:ext cx="9001000" cy="1754326"/>
          </a:xfrm>
          <a:prstGeom prst="rect">
            <a:avLst/>
          </a:prstGeom>
        </p:spPr>
        <p:txBody>
          <a:bodyPr wrap="square">
            <a:spAutoFit/>
          </a:bodyPr>
          <a:lstStyle/>
          <a:p>
            <a:r>
              <a:rPr lang="de-DE" sz="1200" dirty="0" smtClean="0"/>
              <a:t>Worum geht es:</a:t>
            </a:r>
          </a:p>
          <a:p>
            <a:pPr marL="171450" indent="-171450">
              <a:buFont typeface="Arial" panose="020B0604020202020204" pitchFamily="34" charset="0"/>
              <a:buChar char="•"/>
            </a:pPr>
            <a:r>
              <a:rPr lang="de-DE" sz="1200" dirty="0" smtClean="0"/>
              <a:t>Protokolle zur Messung d. Lärmbelästigung (wurden von Windkraftunternehmen mitentwickelt) wurden für ungültig erklärt</a:t>
            </a:r>
          </a:p>
          <a:p>
            <a:pPr marL="171450" indent="-171450">
              <a:buFont typeface="Arial" panose="020B0604020202020204" pitchFamily="34" charset="0"/>
              <a:buChar char="•"/>
            </a:pPr>
            <a:r>
              <a:rPr lang="de-DE" sz="1200" dirty="0"/>
              <a:t>n</a:t>
            </a:r>
            <a:r>
              <a:rPr lang="de-DE" sz="1200" dirty="0" smtClean="0"/>
              <a:t>ach den Protokollen von Windparkunternehmen Lärm als  normwertig ausgewiesen</a:t>
            </a:r>
          </a:p>
          <a:p>
            <a:r>
              <a:rPr lang="de-DE" sz="1200" dirty="0" smtClean="0"/>
              <a:t>Staatsrat stellt fest: </a:t>
            </a:r>
          </a:p>
          <a:p>
            <a:pPr marL="171450" indent="-171450">
              <a:buFont typeface="Arial" panose="020B0604020202020204" pitchFamily="34" charset="0"/>
              <a:buChar char="•"/>
            </a:pPr>
            <a:r>
              <a:rPr lang="de-DE" sz="1200" dirty="0"/>
              <a:t>z</a:t>
            </a:r>
            <a:r>
              <a:rPr lang="de-DE" sz="1200" dirty="0" smtClean="0"/>
              <a:t>u Protokollen der Lärmmessung sei </a:t>
            </a:r>
            <a:r>
              <a:rPr lang="de-DE" sz="1200" b="1" dirty="0" smtClean="0"/>
              <a:t>keine Umweltprüfung </a:t>
            </a:r>
            <a:r>
              <a:rPr lang="de-DE" sz="1200" dirty="0" smtClean="0"/>
              <a:t>erfolgt</a:t>
            </a:r>
          </a:p>
          <a:p>
            <a:pPr marL="171450" indent="-171450">
              <a:buFont typeface="Arial" panose="020B0604020202020204" pitchFamily="34" charset="0"/>
              <a:buChar char="•"/>
            </a:pPr>
            <a:r>
              <a:rPr lang="de-DE" sz="1200" dirty="0" smtClean="0"/>
              <a:t>Genehmigung des Lärmmessungsprotokolls </a:t>
            </a:r>
            <a:r>
              <a:rPr lang="de-DE" sz="1200" b="1" dirty="0" smtClean="0"/>
              <a:t>unterlag nicht der Öffentlichkeitsbeteiligung  </a:t>
            </a:r>
            <a:r>
              <a:rPr lang="de-DE" sz="1200" dirty="0" smtClean="0"/>
              <a:t>Verfahren </a:t>
            </a:r>
            <a:r>
              <a:rPr lang="de-DE" sz="1200" b="1" dirty="0" smtClean="0"/>
              <a:t>nicht transparent</a:t>
            </a:r>
          </a:p>
          <a:p>
            <a:pPr marL="171450" indent="-171450">
              <a:buFont typeface="Arial" panose="020B0604020202020204" pitchFamily="34" charset="0"/>
              <a:buChar char="•"/>
            </a:pPr>
            <a:r>
              <a:rPr lang="de-DE" sz="1200" dirty="0" smtClean="0"/>
              <a:t>Umweltverbände verweisen auf eine systematische Nichteinhaltung von Gesetzen zum Schutz der Umwelt und der Gesundheit durch die </a:t>
            </a:r>
            <a:r>
              <a:rPr lang="de-DE" sz="1200" b="1" dirty="0" smtClean="0"/>
              <a:t>Behörden, deren einziges Ziel es war, die Installation von Windkraftanlagen durchzusetzen</a:t>
            </a:r>
            <a:r>
              <a:rPr lang="de-DE" sz="1200" dirty="0" smtClean="0"/>
              <a:t>, die von der Bevölkerung , insbesondere der ländlichen, zunehmend abgelehnt werden</a:t>
            </a:r>
          </a:p>
        </p:txBody>
      </p:sp>
      <p:cxnSp>
        <p:nvCxnSpPr>
          <p:cNvPr id="20" name="Gerade Verbindung 19"/>
          <p:cNvCxnSpPr>
            <a:endCxn id="1030" idx="3"/>
          </p:cNvCxnSpPr>
          <p:nvPr/>
        </p:nvCxnSpPr>
        <p:spPr>
          <a:xfrm flipV="1">
            <a:off x="107504" y="1552014"/>
            <a:ext cx="5042279" cy="24487"/>
          </a:xfrm>
          <a:prstGeom prst="line">
            <a:avLst/>
          </a:prstGeom>
          <a:ln w="2540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1030"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461" t="24229" r="53145" b="67923"/>
          <a:stretch/>
        </p:blipFill>
        <p:spPr bwMode="auto">
          <a:xfrm>
            <a:off x="4283968" y="1324365"/>
            <a:ext cx="865815" cy="455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1918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23528" y="896400"/>
            <a:ext cx="8229600" cy="363487"/>
          </a:xfrm>
        </p:spPr>
        <p:txBody>
          <a:bodyPr>
            <a:normAutofit lnSpcReduction="10000"/>
          </a:bodyPr>
          <a:lstStyle/>
          <a:p>
            <a:pPr marL="0" indent="0">
              <a:buNone/>
            </a:pPr>
            <a:r>
              <a:rPr lang="de-DE" sz="1800" b="1" dirty="0" smtClean="0"/>
              <a:t>Windparklärm </a:t>
            </a:r>
            <a:r>
              <a:rPr lang="de-DE" sz="1800" b="1" dirty="0"/>
              <a:t>stellt eine Belästigung für die Anwohner dar, urteilt der High Court</a:t>
            </a:r>
            <a:endParaRPr lang="de-DE" sz="1800" dirty="0"/>
          </a:p>
          <a:p>
            <a:pPr marL="0" indent="0">
              <a:buNone/>
            </a:pPr>
            <a:endParaRPr lang="de-DE" dirty="0"/>
          </a:p>
        </p:txBody>
      </p:sp>
      <p:sp>
        <p:nvSpPr>
          <p:cNvPr id="5" name="Textfeld 4"/>
          <p:cNvSpPr txBox="1"/>
          <p:nvPr/>
        </p:nvSpPr>
        <p:spPr>
          <a:xfrm>
            <a:off x="1547664" y="4876006"/>
            <a:ext cx="7560840" cy="230832"/>
          </a:xfrm>
          <a:prstGeom prst="rect">
            <a:avLst/>
          </a:prstGeom>
          <a:solidFill>
            <a:schemeClr val="bg1"/>
          </a:solidFill>
        </p:spPr>
        <p:txBody>
          <a:bodyPr wrap="square" rtlCol="0">
            <a:spAutoFit/>
          </a:bodyPr>
          <a:lstStyle/>
          <a:p>
            <a:r>
              <a:rPr lang="de-DE" sz="900" dirty="0"/>
              <a:t>https://www.irishtimes.com/business/2024/03/08/neighbours-entitled-to-damages-for-unreasonable-interference-from-wind-farm-noise-high-court-rules/</a:t>
            </a: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99" t="22244" r="6634" b="55791"/>
          <a:stretch/>
        </p:blipFill>
        <p:spPr bwMode="auto">
          <a:xfrm>
            <a:off x="4710853" y="227133"/>
            <a:ext cx="4253634" cy="61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a:xfrm>
            <a:off x="35496" y="123479"/>
            <a:ext cx="4608512" cy="43204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Rechtsprechung in Irland</a:t>
            </a:r>
            <a:endParaRPr lang="de-DE" sz="2000" b="1" dirty="0"/>
          </a:p>
        </p:txBody>
      </p:sp>
      <p:cxnSp>
        <p:nvCxnSpPr>
          <p:cNvPr id="9" name="Gerade Verbindung 8"/>
          <p:cNvCxnSpPr/>
          <p:nvPr/>
        </p:nvCxnSpPr>
        <p:spPr>
          <a:xfrm>
            <a:off x="117848" y="627534"/>
            <a:ext cx="4556603"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hteck 10"/>
          <p:cNvSpPr/>
          <p:nvPr/>
        </p:nvSpPr>
        <p:spPr>
          <a:xfrm>
            <a:off x="395536" y="879562"/>
            <a:ext cx="7776864" cy="324036"/>
          </a:xfrm>
          <a:prstGeom prst="rect">
            <a:avLst/>
          </a:prstGeom>
          <a:solidFill>
            <a:schemeClr val="accent6">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72" t="13006" r="21066" b="79563"/>
          <a:stretch/>
        </p:blipFill>
        <p:spPr bwMode="auto">
          <a:xfrm>
            <a:off x="4710854" y="43446"/>
            <a:ext cx="4253634" cy="296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feld 11"/>
          <p:cNvSpPr txBox="1"/>
          <p:nvPr/>
        </p:nvSpPr>
        <p:spPr>
          <a:xfrm>
            <a:off x="96707" y="1131590"/>
            <a:ext cx="8889455" cy="3323987"/>
          </a:xfrm>
          <a:prstGeom prst="rect">
            <a:avLst/>
          </a:prstGeom>
          <a:noFill/>
        </p:spPr>
        <p:txBody>
          <a:bodyPr wrap="square" rtlCol="0">
            <a:spAutoFit/>
          </a:bodyPr>
          <a:lstStyle/>
          <a:p>
            <a:pPr marL="171450" lvl="0" indent="-171450">
              <a:buFont typeface="Arial" panose="020B0604020202020204" pitchFamily="34" charset="0"/>
              <a:buChar char="•"/>
            </a:pPr>
            <a:endParaRPr lang="de-DE" sz="1200" dirty="0" smtClean="0"/>
          </a:p>
          <a:p>
            <a:r>
              <a:rPr lang="de-DE" sz="1200" dirty="0" smtClean="0"/>
              <a:t>Der Richter führt aus:</a:t>
            </a:r>
          </a:p>
          <a:p>
            <a:endParaRPr lang="de-DE" sz="600" dirty="0" smtClean="0"/>
          </a:p>
          <a:p>
            <a:pPr marL="171450" indent="-171450">
              <a:buFont typeface="Arial" panose="020B0604020202020204" pitchFamily="34" charset="0"/>
              <a:buChar char="•"/>
            </a:pPr>
            <a:r>
              <a:rPr lang="de-DE" sz="1200" dirty="0" smtClean="0"/>
              <a:t>die verhandelten Fälle (geklagt haben zwei Ehepaare) </a:t>
            </a:r>
            <a:r>
              <a:rPr lang="de-DE" sz="1200" dirty="0"/>
              <a:t>seien die ersten privaten </a:t>
            </a:r>
            <a:r>
              <a:rPr lang="de-DE" sz="1200" dirty="0" smtClean="0"/>
              <a:t>Belästigungsklagen </a:t>
            </a:r>
          </a:p>
          <a:p>
            <a:pPr indent="180975"/>
            <a:r>
              <a:rPr lang="de-DE" sz="1200" dirty="0" smtClean="0"/>
              <a:t>durch </a:t>
            </a:r>
            <a:r>
              <a:rPr lang="de-DE" sz="1200" dirty="0"/>
              <a:t>den Lärm von Windkraftanlagen, die in Irland oder Großbritannien </a:t>
            </a:r>
            <a:r>
              <a:rPr lang="de-DE" sz="1200" dirty="0" smtClean="0"/>
              <a:t>liefen</a:t>
            </a:r>
            <a:endParaRPr lang="de-DE" sz="1200" dirty="0"/>
          </a:p>
          <a:p>
            <a:pPr marL="171450" lvl="0" indent="-171450">
              <a:buFont typeface="Arial" panose="020B0604020202020204" pitchFamily="34" charset="0"/>
              <a:buChar char="•"/>
            </a:pPr>
            <a:endParaRPr lang="de-DE" sz="600" dirty="0" smtClean="0"/>
          </a:p>
          <a:p>
            <a:pPr marL="171450" lvl="0" indent="-171450">
              <a:buFont typeface="Arial" panose="020B0604020202020204" pitchFamily="34" charset="0"/>
              <a:buChar char="•"/>
            </a:pPr>
            <a:r>
              <a:rPr lang="de-DE" sz="1200" dirty="0"/>
              <a:t>L</a:t>
            </a:r>
            <a:r>
              <a:rPr lang="de-DE" sz="1200" dirty="0" smtClean="0"/>
              <a:t>ärmpegel </a:t>
            </a:r>
            <a:r>
              <a:rPr lang="de-DE" sz="1200" dirty="0"/>
              <a:t>des </a:t>
            </a:r>
            <a:r>
              <a:rPr lang="de-DE" sz="1200" b="1" dirty="0" err="1"/>
              <a:t>Ballyduff</a:t>
            </a:r>
            <a:r>
              <a:rPr lang="de-DE" sz="1200" b="1" dirty="0"/>
              <a:t>-Windparks mit zwei Turbinen </a:t>
            </a:r>
            <a:r>
              <a:rPr lang="de-DE" sz="1200" dirty="0"/>
              <a:t>in </a:t>
            </a:r>
            <a:r>
              <a:rPr lang="de-DE" sz="1200" dirty="0" err="1"/>
              <a:t>Kilcomb</a:t>
            </a:r>
            <a:r>
              <a:rPr lang="de-DE" sz="1200" dirty="0"/>
              <a:t> in der Nähe von </a:t>
            </a:r>
            <a:r>
              <a:rPr lang="de-DE" sz="1200" dirty="0" err="1" smtClean="0"/>
              <a:t>Enniscorthy</a:t>
            </a:r>
            <a:endParaRPr lang="de-DE" sz="1200" dirty="0" smtClean="0"/>
          </a:p>
          <a:p>
            <a:pPr indent="180975"/>
            <a:r>
              <a:rPr lang="de-DE" sz="1200" b="1" dirty="0" smtClean="0"/>
              <a:t>in </a:t>
            </a:r>
            <a:r>
              <a:rPr lang="de-DE" sz="1200" b="1" dirty="0"/>
              <a:t>der Grafschaft </a:t>
            </a:r>
            <a:r>
              <a:rPr lang="de-DE" sz="1200" b="1" dirty="0" err="1"/>
              <a:t>Wexford</a:t>
            </a:r>
            <a:r>
              <a:rPr lang="de-DE" sz="1200" b="1" dirty="0"/>
              <a:t> </a:t>
            </a:r>
            <a:r>
              <a:rPr lang="de-DE" sz="1200" dirty="0"/>
              <a:t>einen </a:t>
            </a:r>
            <a:r>
              <a:rPr lang="de-DE" sz="1200" b="1" dirty="0"/>
              <a:t>"unangemessenen Eingriff" in die Nutzung der Grundstücke </a:t>
            </a:r>
            <a:endParaRPr lang="de-DE" sz="1200" b="1" dirty="0" smtClean="0"/>
          </a:p>
          <a:p>
            <a:pPr indent="180975"/>
            <a:r>
              <a:rPr lang="de-DE" sz="1200" b="1" dirty="0" smtClean="0"/>
              <a:t>zweier </a:t>
            </a:r>
            <a:r>
              <a:rPr lang="de-DE" sz="1200" b="1" dirty="0"/>
              <a:t>Paare </a:t>
            </a:r>
            <a:r>
              <a:rPr lang="de-DE" sz="1200" b="1" dirty="0" smtClean="0"/>
              <a:t>darstellt</a:t>
            </a:r>
            <a:endParaRPr lang="de-DE" sz="1200" dirty="0" smtClean="0"/>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smtClean="0"/>
              <a:t>der </a:t>
            </a:r>
            <a:r>
              <a:rPr lang="de-DE" sz="1200" dirty="0"/>
              <a:t>Lärmpegel von Windparks zu bestimmten Tageszeiten eine Belästigung für die Anwohner darstellt</a:t>
            </a:r>
            <a:endParaRPr lang="de-DE" sz="1200" dirty="0" smtClean="0"/>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smtClean="0"/>
              <a:t>der Lärm sei eine </a:t>
            </a:r>
            <a:r>
              <a:rPr lang="de-DE" sz="1200" dirty="0"/>
              <a:t>"unangemessene Beeinträchtigung" der Nutzung ihres </a:t>
            </a:r>
            <a:r>
              <a:rPr lang="de-DE" sz="1200" dirty="0" smtClean="0"/>
              <a:t>Eigentums </a:t>
            </a:r>
            <a:r>
              <a:rPr lang="de-DE" sz="1200" dirty="0"/>
              <a:t>und </a:t>
            </a:r>
            <a:r>
              <a:rPr lang="de-DE" sz="1200" dirty="0" smtClean="0"/>
              <a:t>stelle </a:t>
            </a:r>
            <a:r>
              <a:rPr lang="de-DE" sz="1200" dirty="0"/>
              <a:t>daher Anspruch auf Schadenersatz </a:t>
            </a:r>
            <a:r>
              <a:rPr lang="de-DE" sz="1200" dirty="0" smtClean="0"/>
              <a:t>dar</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a:t>Lärmpegel, die diese Eigenschaften regelmäßig und dauerhaft aufweisen, seien "unangemessen und </a:t>
            </a:r>
            <a:r>
              <a:rPr lang="de-DE" sz="1200" dirty="0" smtClean="0"/>
              <a:t>außergewöhnlich“</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smtClean="0"/>
              <a:t>der </a:t>
            </a:r>
            <a:r>
              <a:rPr lang="de-DE" sz="1200" dirty="0"/>
              <a:t>Lärm stelle für die Kläger jedoch abends und an Wochenenden "eine Belästigung" dar, wenn man vernünftigerweise erwarten könne, Erholung im Garten oder Ruhe in der eigenen Wohnung zu </a:t>
            </a:r>
            <a:r>
              <a:rPr lang="de-DE" sz="1200" dirty="0" smtClean="0"/>
              <a:t>genießen</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a:t>d</a:t>
            </a:r>
            <a:r>
              <a:rPr lang="de-DE" sz="1200" dirty="0" smtClean="0"/>
              <a:t>ies alles gelte, obwohl die angeklagte Betreiberfirma </a:t>
            </a:r>
            <a:r>
              <a:rPr lang="de-DE" sz="1200" dirty="0"/>
              <a:t>nicht gegen die Bedingungen der Baugenehmigung für den Windpark verstoßen </a:t>
            </a:r>
            <a:r>
              <a:rPr lang="de-DE" sz="1200" dirty="0" smtClean="0"/>
              <a:t>hatte</a:t>
            </a:r>
            <a:endParaRPr lang="de-DE" sz="1200" dirty="0"/>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7861" y="1275606"/>
            <a:ext cx="2420643" cy="1609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feld 14"/>
          <p:cNvSpPr txBox="1"/>
          <p:nvPr/>
        </p:nvSpPr>
        <p:spPr>
          <a:xfrm>
            <a:off x="179512" y="4526743"/>
            <a:ext cx="8802508" cy="277255"/>
          </a:xfrm>
          <a:prstGeom prst="rect">
            <a:avLst/>
          </a:prstGeom>
          <a:solidFill>
            <a:schemeClr val="accent3">
              <a:lumMod val="40000"/>
              <a:lumOff val="60000"/>
            </a:schemeClr>
          </a:solidFill>
        </p:spPr>
        <p:txBody>
          <a:bodyPr wrap="square" rtlCol="0">
            <a:spAutoFit/>
          </a:bodyPr>
          <a:lstStyle/>
          <a:p>
            <a:pPr marL="171450" indent="-171450" algn="ctr">
              <a:lnSpc>
                <a:spcPts val="1480"/>
              </a:lnSpc>
              <a:buFont typeface="Wingdings" panose="05000000000000000000" pitchFamily="2" charset="2"/>
              <a:buChar char="Ø"/>
              <a:tabLst>
                <a:tab pos="266700" algn="l"/>
              </a:tabLst>
            </a:pPr>
            <a:r>
              <a:rPr lang="de-DE" sz="1200" dirty="0"/>
              <a:t>Es wird davon ausgegangen, dass die Entscheidung des Gerichts Auswirkungen auf den Betrieb von Windkraftanlagen </a:t>
            </a:r>
            <a:r>
              <a:rPr lang="de-DE" sz="1200" dirty="0" smtClean="0"/>
              <a:t>hat</a:t>
            </a:r>
            <a:endParaRPr lang="de-DE" sz="1200" dirty="0"/>
          </a:p>
        </p:txBody>
      </p:sp>
    </p:spTree>
    <p:extLst>
      <p:ext uri="{BB962C8B-B14F-4D97-AF65-F5344CB8AC3E}">
        <p14:creationId xmlns:p14="http://schemas.microsoft.com/office/powerpoint/2010/main" val="2580421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938" t="26222" r="36625" b="26000"/>
          <a:stretch/>
        </p:blipFill>
        <p:spPr bwMode="auto">
          <a:xfrm>
            <a:off x="35497" y="-20538"/>
            <a:ext cx="4320480" cy="2447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55672" y="2283718"/>
            <a:ext cx="4300304" cy="369332"/>
          </a:xfrm>
          <a:prstGeom prst="rect">
            <a:avLst/>
          </a:prstGeom>
          <a:noFill/>
        </p:spPr>
        <p:txBody>
          <a:bodyPr wrap="square" rtlCol="0">
            <a:spAutoFit/>
          </a:bodyPr>
          <a:lstStyle/>
          <a:p>
            <a:pPr lvl="0"/>
            <a:r>
              <a:rPr lang="de-DE" sz="900" dirty="0"/>
              <a:t>https://www.agrarheute.com/land-leben/rentiere-statt-windkraft-151-windraeder-muessen-weg-586411</a:t>
            </a:r>
          </a:p>
        </p:txBody>
      </p:sp>
      <p:pic>
        <p:nvPicPr>
          <p:cNvPr id="1638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562" t="25167" r="40000" b="44115"/>
          <a:stretch/>
        </p:blipFill>
        <p:spPr bwMode="auto">
          <a:xfrm>
            <a:off x="4355976" y="-20538"/>
            <a:ext cx="4824536" cy="1875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562" t="57258" r="40000" b="20555"/>
          <a:stretch/>
        </p:blipFill>
        <p:spPr bwMode="auto">
          <a:xfrm>
            <a:off x="4355976" y="1491630"/>
            <a:ext cx="4824536" cy="1354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hteck 5"/>
          <p:cNvSpPr/>
          <p:nvPr/>
        </p:nvSpPr>
        <p:spPr>
          <a:xfrm>
            <a:off x="4693238" y="2499742"/>
            <a:ext cx="400599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4427984" y="2684408"/>
            <a:ext cx="50405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4067944" y="4359411"/>
            <a:ext cx="5076056" cy="707886"/>
          </a:xfrm>
          <a:prstGeom prst="rect">
            <a:avLst/>
          </a:prstGeom>
        </p:spPr>
        <p:txBody>
          <a:bodyPr wrap="square">
            <a:spAutoFit/>
          </a:bodyPr>
          <a:lstStyle/>
          <a:p>
            <a:pPr marL="171450" indent="-171450">
              <a:buFont typeface="Arial" panose="020B0604020202020204" pitchFamily="34" charset="0"/>
              <a:buChar char="•"/>
            </a:pPr>
            <a:r>
              <a:rPr lang="de-DE" sz="1000" dirty="0"/>
              <a:t>Rentiere sind keine Fans von Windrädern. </a:t>
            </a:r>
            <a:r>
              <a:rPr lang="de-DE" sz="1000" b="1" dirty="0"/>
              <a:t>Zu laut, zu irritierend sind die technischen Anlagen</a:t>
            </a:r>
            <a:r>
              <a:rPr lang="de-DE" sz="1000" dirty="0"/>
              <a:t>, die auf der norwegischen Halbinsel Fosen in den Himmel ragen.  </a:t>
            </a:r>
            <a:endParaRPr lang="de-DE" sz="1000" dirty="0" smtClean="0"/>
          </a:p>
          <a:p>
            <a:pPr marL="171450" indent="-171450">
              <a:buFont typeface="Arial" panose="020B0604020202020204" pitchFamily="34" charset="0"/>
              <a:buChar char="•"/>
            </a:pPr>
            <a:r>
              <a:rPr lang="de-DE" sz="1000" dirty="0" smtClean="0"/>
              <a:t>Ihren </a:t>
            </a:r>
            <a:r>
              <a:rPr lang="de-DE" sz="1000" dirty="0"/>
              <a:t>Rentierherden wurden wichtige Weideflächen im Winter genommen. Die Tiere </a:t>
            </a:r>
            <a:r>
              <a:rPr lang="de-DE" sz="1000" b="1" dirty="0"/>
              <a:t>meiden die Windräder auf eine Entfernung von zehn Kilometer</a:t>
            </a:r>
            <a:r>
              <a:rPr lang="de-DE" sz="1000" dirty="0"/>
              <a:t>.</a:t>
            </a:r>
          </a:p>
        </p:txBody>
      </p:sp>
      <p:pic>
        <p:nvPicPr>
          <p:cNvPr id="1638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3302" t="29482" r="36752" b="27084"/>
          <a:stretch/>
        </p:blipFill>
        <p:spPr bwMode="auto">
          <a:xfrm>
            <a:off x="124976" y="2715766"/>
            <a:ext cx="3870960" cy="2367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750" t="28667" r="29437" b="35666"/>
          <a:stretch/>
        </p:blipFill>
        <p:spPr bwMode="auto">
          <a:xfrm>
            <a:off x="4139952" y="2944172"/>
            <a:ext cx="3372766" cy="1415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7751" t="15334" r="76249" b="78111"/>
          <a:stretch/>
        </p:blipFill>
        <p:spPr bwMode="auto">
          <a:xfrm>
            <a:off x="7508154" y="2944172"/>
            <a:ext cx="1466880" cy="338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feld 12"/>
          <p:cNvSpPr txBox="1"/>
          <p:nvPr/>
        </p:nvSpPr>
        <p:spPr>
          <a:xfrm>
            <a:off x="7508154" y="3467125"/>
            <a:ext cx="1517556" cy="646331"/>
          </a:xfrm>
          <a:prstGeom prst="rect">
            <a:avLst/>
          </a:prstGeom>
          <a:noFill/>
        </p:spPr>
        <p:txBody>
          <a:bodyPr wrap="square" rtlCol="0">
            <a:spAutoFit/>
          </a:bodyPr>
          <a:lstStyle/>
          <a:p>
            <a:pPr lvl="0"/>
            <a:r>
              <a:rPr lang="de-DE" sz="900" dirty="0"/>
              <a:t>https://www.derstandard.de/story/2000144268756/der-kampf-der-indigenen-sami-gegen-windmuehlen</a:t>
            </a:r>
          </a:p>
        </p:txBody>
      </p:sp>
      <p:sp>
        <p:nvSpPr>
          <p:cNvPr id="14" name="Rechteck 13"/>
          <p:cNvSpPr/>
          <p:nvPr/>
        </p:nvSpPr>
        <p:spPr>
          <a:xfrm>
            <a:off x="4260936" y="4851273"/>
            <a:ext cx="347941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8244408" y="4659982"/>
            <a:ext cx="50405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58208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57200" y="133971"/>
            <a:ext cx="8229600" cy="63757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wirtschaftliche Betrachtung – Immobilien Wertverlust</a:t>
            </a:r>
            <a:endParaRPr lang="de-DE" sz="2000" b="1" dirty="0"/>
          </a:p>
        </p:txBody>
      </p:sp>
      <p:cxnSp>
        <p:nvCxnSpPr>
          <p:cNvPr id="3" name="Gerade Verbindung 2"/>
          <p:cNvCxnSpPr/>
          <p:nvPr/>
        </p:nvCxnSpPr>
        <p:spPr>
          <a:xfrm>
            <a:off x="549896" y="627534"/>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250" t="21889" r="27563" b="5667"/>
          <a:stretch/>
        </p:blipFill>
        <p:spPr bwMode="auto">
          <a:xfrm>
            <a:off x="5580112" y="1131590"/>
            <a:ext cx="3510502" cy="33123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chteck 5"/>
          <p:cNvSpPr/>
          <p:nvPr/>
        </p:nvSpPr>
        <p:spPr>
          <a:xfrm>
            <a:off x="107504" y="843558"/>
            <a:ext cx="5544616" cy="3985706"/>
          </a:xfrm>
          <a:prstGeom prst="rect">
            <a:avLst/>
          </a:prstGeom>
        </p:spPr>
        <p:txBody>
          <a:bodyPr wrap="square">
            <a:spAutoFit/>
          </a:bodyPr>
          <a:lstStyle/>
          <a:p>
            <a:pPr marL="171450" indent="-171450">
              <a:buFont typeface="Arial" panose="020B0604020202020204" pitchFamily="34" charset="0"/>
              <a:buChar char="•"/>
            </a:pPr>
            <a:r>
              <a:rPr lang="de-DE" sz="1200" dirty="0"/>
              <a:t>a</a:t>
            </a:r>
            <a:r>
              <a:rPr lang="de-DE" sz="1200" dirty="0" smtClean="0"/>
              <a:t>uch hier ist die Datenlage dünn</a:t>
            </a:r>
          </a:p>
          <a:p>
            <a:pPr marL="171450" indent="-171450">
              <a:buFont typeface="Arial" panose="020B0604020202020204" pitchFamily="34" charset="0"/>
              <a:buChar char="•"/>
            </a:pPr>
            <a:r>
              <a:rPr lang="de-DE" sz="1200" dirty="0" smtClean="0"/>
              <a:t>Ausnahme bildet Studie :</a:t>
            </a:r>
          </a:p>
          <a:p>
            <a:pPr>
              <a:tabLst>
                <a:tab pos="182563" algn="l"/>
              </a:tabLst>
            </a:pPr>
            <a:r>
              <a:rPr lang="de-DE" sz="1200" dirty="0"/>
              <a:t>	</a:t>
            </a:r>
            <a:r>
              <a:rPr lang="de-DE" sz="1400" b="1" dirty="0" smtClean="0"/>
              <a:t>„</a:t>
            </a:r>
            <a:r>
              <a:rPr lang="de-DE" sz="1400" b="1" dirty="0" err="1" smtClean="0"/>
              <a:t>Local</a:t>
            </a:r>
            <a:r>
              <a:rPr lang="de-DE" sz="1400" b="1" dirty="0" smtClean="0"/>
              <a:t> </a:t>
            </a:r>
            <a:r>
              <a:rPr lang="de-DE" sz="1400" b="1" dirty="0" err="1" smtClean="0"/>
              <a:t>Cost</a:t>
            </a:r>
            <a:r>
              <a:rPr lang="de-DE" sz="1400" b="1" dirty="0" smtClean="0"/>
              <a:t> </a:t>
            </a:r>
            <a:r>
              <a:rPr lang="de-DE" sz="1400" b="1" dirty="0" err="1" smtClean="0"/>
              <a:t>for</a:t>
            </a:r>
            <a:r>
              <a:rPr lang="de-DE" sz="1400" b="1" dirty="0" smtClean="0"/>
              <a:t> Global </a:t>
            </a:r>
            <a:r>
              <a:rPr lang="de-DE" sz="1400" b="1" dirty="0" err="1" smtClean="0"/>
              <a:t>Benefit</a:t>
            </a:r>
            <a:r>
              <a:rPr lang="de-DE" sz="1400" b="1" dirty="0" smtClean="0"/>
              <a:t>: The Case </a:t>
            </a:r>
            <a:r>
              <a:rPr lang="de-DE" sz="1400" b="1" dirty="0" err="1" smtClean="0"/>
              <a:t>of</a:t>
            </a:r>
            <a:r>
              <a:rPr lang="de-DE" sz="1400" b="1" dirty="0" smtClean="0"/>
              <a:t> Wind </a:t>
            </a:r>
            <a:r>
              <a:rPr lang="de-DE" sz="1400" b="1" dirty="0" err="1" smtClean="0"/>
              <a:t>Turbines</a:t>
            </a:r>
            <a:r>
              <a:rPr lang="de-DE" sz="1400" b="1" dirty="0" smtClean="0"/>
              <a:t>“</a:t>
            </a:r>
          </a:p>
          <a:p>
            <a:pPr marL="171450" indent="-171450">
              <a:buFont typeface="Arial" panose="020B0604020202020204" pitchFamily="34" charset="0"/>
              <a:buChar char="•"/>
            </a:pPr>
            <a:r>
              <a:rPr lang="de-DE" sz="1200" dirty="0"/>
              <a:t>b</a:t>
            </a:r>
            <a:r>
              <a:rPr lang="de-DE" sz="1200" dirty="0" smtClean="0"/>
              <a:t>eteiligt: Leibnitz-Institut für Wirtschaftsforschung, Department </a:t>
            </a:r>
            <a:r>
              <a:rPr lang="de-DE" sz="1200" dirty="0" err="1" smtClean="0"/>
              <a:t>of</a:t>
            </a:r>
            <a:r>
              <a:rPr lang="de-DE" sz="1200" dirty="0" smtClean="0"/>
              <a:t> Economics der Universität Essen und Department </a:t>
            </a:r>
            <a:r>
              <a:rPr lang="de-DE" sz="1200" dirty="0" err="1" smtClean="0"/>
              <a:t>of</a:t>
            </a:r>
            <a:r>
              <a:rPr lang="de-DE" sz="1200" dirty="0" smtClean="0"/>
              <a:t> </a:t>
            </a:r>
            <a:r>
              <a:rPr lang="de-DE" sz="1200" dirty="0" smtClean="0"/>
              <a:t>Economics der </a:t>
            </a:r>
            <a:r>
              <a:rPr lang="de-DE" sz="1200" dirty="0" smtClean="0"/>
              <a:t>Ruhr Universität Bochum</a:t>
            </a:r>
          </a:p>
          <a:p>
            <a:endParaRPr lang="de-DE" sz="1100" dirty="0"/>
          </a:p>
          <a:p>
            <a:pPr marL="171450" indent="-171450">
              <a:buFont typeface="Arial" panose="020B0604020202020204" pitchFamily="34" charset="0"/>
              <a:buChar char="•"/>
            </a:pPr>
            <a:r>
              <a:rPr lang="de-DE" sz="1200" dirty="0" smtClean="0"/>
              <a:t>zwischen 2007 und 2015 knapp </a:t>
            </a:r>
            <a:r>
              <a:rPr lang="de-DE" sz="1200" b="1" dirty="0" smtClean="0"/>
              <a:t>drei Millionen Datensätze ausgewertet</a:t>
            </a:r>
          </a:p>
          <a:p>
            <a:pPr marL="171450" indent="-171450">
              <a:buFont typeface="Arial" panose="020B0604020202020204" pitchFamily="34" charset="0"/>
              <a:buChar char="•"/>
            </a:pPr>
            <a:r>
              <a:rPr lang="de-DE" sz="1200" dirty="0" smtClean="0"/>
              <a:t>berücksichtigt wurden: die Eigenschaften der Immobilie, die Lage und die Entfernung zur nächsten Windkraftanlage berücksichtigt</a:t>
            </a:r>
          </a:p>
          <a:p>
            <a:endParaRPr lang="de-DE" sz="1100" dirty="0"/>
          </a:p>
          <a:p>
            <a:r>
              <a:rPr lang="de-DE" sz="1200" b="1" dirty="0"/>
              <a:t>Die Studie kommt zu dem Ergebnis, dass Windkraftanlagen in der Umgebung dazu führen, dass Immobilien an Wert verlieren</a:t>
            </a:r>
            <a:r>
              <a:rPr lang="de-DE" sz="1200" b="1" dirty="0" smtClean="0"/>
              <a:t>.</a:t>
            </a:r>
          </a:p>
          <a:p>
            <a:endParaRPr lang="de-DE" sz="1200" b="1" dirty="0" smtClean="0"/>
          </a:p>
          <a:p>
            <a:pPr marL="171450" indent="-171450">
              <a:buFont typeface="Arial" panose="020B0604020202020204" pitchFamily="34" charset="0"/>
              <a:buChar char="•"/>
            </a:pPr>
            <a:r>
              <a:rPr lang="de-DE" sz="1200" dirty="0"/>
              <a:t>d</a:t>
            </a:r>
            <a:r>
              <a:rPr lang="de-DE" sz="1200" dirty="0" smtClean="0"/>
              <a:t>er Effekt </a:t>
            </a:r>
            <a:r>
              <a:rPr lang="de-DE" sz="1200" b="1" dirty="0" smtClean="0"/>
              <a:t>verliert sich erst ab einem Abstand von 8-9 km </a:t>
            </a:r>
            <a:r>
              <a:rPr lang="de-DE" sz="1200" dirty="0" smtClean="0"/>
              <a:t>zur Windkraftanlagen</a:t>
            </a:r>
            <a:endParaRPr lang="de-DE" sz="1200" dirty="0"/>
          </a:p>
          <a:p>
            <a:pPr marL="171450" indent="-171450">
              <a:buFont typeface="Arial" panose="020B0604020202020204" pitchFamily="34" charset="0"/>
              <a:buChar char="•"/>
            </a:pPr>
            <a:r>
              <a:rPr lang="de-DE" sz="1200" dirty="0"/>
              <a:t>d</a:t>
            </a:r>
            <a:r>
              <a:rPr lang="de-DE" sz="1200" dirty="0" smtClean="0"/>
              <a:t>en </a:t>
            </a:r>
            <a:r>
              <a:rPr lang="de-DE" sz="1200" dirty="0"/>
              <a:t>Wertverlust der Immobilien führen die Forscher auf die negativen Auswirkungen von Windkrafträdern auf ihre Umgebung </a:t>
            </a:r>
            <a:r>
              <a:rPr lang="de-DE" sz="1200" dirty="0" smtClean="0"/>
              <a:t>zurück (es werden </a:t>
            </a:r>
            <a:r>
              <a:rPr lang="de-DE" sz="1200" dirty="0"/>
              <a:t>hier die Emissionen der Windkraftanlagen und die Störung des Landschaftsbildes </a:t>
            </a:r>
            <a:r>
              <a:rPr lang="de-DE" sz="1200" dirty="0" smtClean="0"/>
              <a:t>genannt</a:t>
            </a:r>
            <a:r>
              <a:rPr lang="de-DE" sz="1200" dirty="0"/>
              <a:t>)</a:t>
            </a:r>
            <a:endParaRPr lang="de-DE" sz="1200" dirty="0" smtClean="0"/>
          </a:p>
          <a:p>
            <a:pPr marL="171450" indent="-171450">
              <a:buFont typeface="Arial" panose="020B0604020202020204" pitchFamily="34" charset="0"/>
              <a:buChar char="•"/>
            </a:pPr>
            <a:endParaRPr lang="de-DE" sz="1200" dirty="0"/>
          </a:p>
          <a:p>
            <a:pPr marL="171450" indent="-171450">
              <a:buFont typeface="Arial" panose="020B0604020202020204" pitchFamily="34" charset="0"/>
              <a:buChar char="•"/>
            </a:pPr>
            <a:r>
              <a:rPr lang="de-DE" sz="1400" dirty="0"/>
              <a:t>a</a:t>
            </a:r>
            <a:r>
              <a:rPr lang="de-DE" sz="1400" dirty="0" smtClean="0"/>
              <a:t>m </a:t>
            </a:r>
            <a:r>
              <a:rPr lang="de-DE" sz="1400" dirty="0"/>
              <a:t>stärksten betroffen seien alte Häuser in ländlichen Gebieten. </a:t>
            </a:r>
            <a:endParaRPr lang="de-DE" sz="1400" dirty="0" smtClean="0"/>
          </a:p>
          <a:p>
            <a:pPr marL="171450" indent="-171450">
              <a:buFont typeface="Arial" panose="020B0604020202020204" pitchFamily="34" charset="0"/>
              <a:buChar char="•"/>
            </a:pPr>
            <a:r>
              <a:rPr lang="de-DE" sz="1400" dirty="0"/>
              <a:t>h</a:t>
            </a:r>
            <a:r>
              <a:rPr lang="de-DE" sz="1400" dirty="0" smtClean="0"/>
              <a:t>ier wurde ein </a:t>
            </a:r>
            <a:r>
              <a:rPr lang="de-DE" sz="1400" b="1" dirty="0" smtClean="0"/>
              <a:t>Wertverlust </a:t>
            </a:r>
            <a:r>
              <a:rPr lang="de-DE" sz="1400" b="1" dirty="0"/>
              <a:t>von bis zu 23 Prozent </a:t>
            </a:r>
            <a:r>
              <a:rPr lang="de-DE" sz="1400" dirty="0" smtClean="0"/>
              <a:t>ausgewiesen</a:t>
            </a:r>
            <a:endParaRPr lang="de-DE" sz="1400" dirty="0"/>
          </a:p>
          <a:p>
            <a:endParaRPr lang="de-DE" sz="1100" dirty="0" smtClean="0"/>
          </a:p>
        </p:txBody>
      </p:sp>
      <p:sp>
        <p:nvSpPr>
          <p:cNvPr id="7" name="Textfeld 6"/>
          <p:cNvSpPr txBox="1"/>
          <p:nvPr/>
        </p:nvSpPr>
        <p:spPr>
          <a:xfrm>
            <a:off x="6444208" y="4713848"/>
            <a:ext cx="2592288" cy="230832"/>
          </a:xfrm>
          <a:prstGeom prst="rect">
            <a:avLst/>
          </a:prstGeom>
          <a:noFill/>
        </p:spPr>
        <p:txBody>
          <a:bodyPr wrap="square" rtlCol="0">
            <a:spAutoFit/>
          </a:bodyPr>
          <a:lstStyle/>
          <a:p>
            <a:pPr lvl="0"/>
            <a:r>
              <a:rPr lang="de-DE" sz="900" dirty="0"/>
              <a:t>https://www.econstor.eu/handle/10419/203583</a:t>
            </a:r>
          </a:p>
        </p:txBody>
      </p:sp>
    </p:spTree>
    <p:extLst>
      <p:ext uri="{BB962C8B-B14F-4D97-AF65-F5344CB8AC3E}">
        <p14:creationId xmlns:p14="http://schemas.microsoft.com/office/powerpoint/2010/main" val="34682347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
        <p:nvSpPr>
          <p:cNvPr id="7" name="Rechteck 6"/>
          <p:cNvSpPr/>
          <p:nvPr/>
        </p:nvSpPr>
        <p:spPr>
          <a:xfrm>
            <a:off x="899592" y="1563638"/>
            <a:ext cx="7344816" cy="432048"/>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936693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7504" y="843558"/>
            <a:ext cx="8410921" cy="1200329"/>
          </a:xfrm>
          <a:prstGeom prst="rect">
            <a:avLst/>
          </a:prstGeom>
          <a:noFill/>
        </p:spPr>
        <p:txBody>
          <a:bodyPr wrap="square" rtlCol="0">
            <a:spAutoFit/>
          </a:bodyPr>
          <a:lstStyle/>
          <a:p>
            <a:pPr marL="171450" lvl="0" indent="-171450">
              <a:buFont typeface="Arial" panose="020B0604020202020204" pitchFamily="34" charset="0"/>
              <a:buChar char="•"/>
            </a:pPr>
            <a:r>
              <a:rPr lang="de-DE" sz="1200" dirty="0" smtClean="0"/>
              <a:t>Anwendung: </a:t>
            </a:r>
          </a:p>
          <a:p>
            <a:pPr marL="358775" lvl="0" indent="-176213">
              <a:buFont typeface="Arial" panose="020B0604020202020204" pitchFamily="34" charset="0"/>
              <a:buChar char="•"/>
            </a:pPr>
            <a:r>
              <a:rPr lang="de-DE" sz="1200" dirty="0" smtClean="0"/>
              <a:t>Isoliergas in </a:t>
            </a:r>
            <a:r>
              <a:rPr lang="de-DE" sz="1200" dirty="0"/>
              <a:t>Schaltanlagen </a:t>
            </a:r>
            <a:r>
              <a:rPr lang="de-DE" sz="1200" dirty="0" smtClean="0"/>
              <a:t>(</a:t>
            </a:r>
            <a:r>
              <a:rPr lang="de-DE" sz="1200" dirty="0"/>
              <a:t>insb. wenn es auf Größe ankommt) </a:t>
            </a:r>
            <a:endParaRPr lang="de-DE" sz="1200" dirty="0" smtClean="0"/>
          </a:p>
          <a:p>
            <a:pPr marL="358775" lvl="0" indent="-176213">
              <a:buFont typeface="Arial" panose="020B0604020202020204" pitchFamily="34" charset="0"/>
              <a:buChar char="•"/>
            </a:pPr>
            <a:r>
              <a:rPr lang="de-DE" sz="1200" dirty="0" smtClean="0"/>
              <a:t>in </a:t>
            </a:r>
            <a:r>
              <a:rPr lang="de-DE" sz="1200" dirty="0"/>
              <a:t>optischen Glasfaserkabeln, </a:t>
            </a:r>
            <a:endParaRPr lang="de-DE" sz="1200" dirty="0" smtClean="0"/>
          </a:p>
          <a:p>
            <a:pPr marL="358775" lvl="0" indent="-176213">
              <a:buFont typeface="Arial" panose="020B0604020202020204" pitchFamily="34" charset="0"/>
              <a:buChar char="•"/>
            </a:pPr>
            <a:r>
              <a:rPr lang="de-DE" sz="1200" dirty="0" smtClean="0"/>
              <a:t>in </a:t>
            </a:r>
            <a:r>
              <a:rPr lang="de-DE" sz="1200" dirty="0"/>
              <a:t>der Halbleiterindustrie (</a:t>
            </a:r>
            <a:r>
              <a:rPr lang="de-DE" sz="1200" dirty="0" err="1"/>
              <a:t>Ätzgas</a:t>
            </a:r>
            <a:r>
              <a:rPr lang="de-DE" sz="1200" dirty="0"/>
              <a:t>) </a:t>
            </a:r>
            <a:endParaRPr lang="de-DE" sz="1200" dirty="0" smtClean="0"/>
          </a:p>
          <a:p>
            <a:pPr marL="358775" lvl="0" indent="-176213">
              <a:buFont typeface="Arial" panose="020B0604020202020204" pitchFamily="34" charset="0"/>
              <a:buChar char="•"/>
            </a:pPr>
            <a:r>
              <a:rPr lang="de-DE" sz="1200" dirty="0" smtClean="0"/>
              <a:t>in </a:t>
            </a:r>
            <a:r>
              <a:rPr lang="de-DE" sz="1200" dirty="0"/>
              <a:t>Elektroindustrie (</a:t>
            </a:r>
            <a:r>
              <a:rPr lang="de-DE" sz="1200" dirty="0" err="1"/>
              <a:t>Prüfgas</a:t>
            </a:r>
            <a:r>
              <a:rPr lang="de-DE" sz="1200" dirty="0"/>
              <a:t> in Routinetests</a:t>
            </a:r>
            <a:r>
              <a:rPr lang="de-DE" sz="1200" dirty="0" smtClean="0"/>
              <a:t>)</a:t>
            </a:r>
          </a:p>
          <a:p>
            <a:pPr marL="180975" lvl="0" indent="174625"/>
            <a:r>
              <a:rPr lang="de-DE" sz="1200" dirty="0" smtClean="0"/>
              <a:t>(</a:t>
            </a:r>
            <a:r>
              <a:rPr lang="de-DE" sz="1200" dirty="0"/>
              <a:t>früher  </a:t>
            </a:r>
            <a:r>
              <a:rPr lang="de-DE" sz="1200" dirty="0" smtClean="0"/>
              <a:t>Schallschutzfenstern</a:t>
            </a:r>
            <a:r>
              <a:rPr lang="de-DE" sz="1200" dirty="0"/>
              <a:t>, </a:t>
            </a:r>
            <a:r>
              <a:rPr lang="de-DE" sz="1200" dirty="0" smtClean="0"/>
              <a:t>1990 </a:t>
            </a:r>
            <a:r>
              <a:rPr lang="de-DE" sz="1200" dirty="0"/>
              <a:t>stark reduziert, </a:t>
            </a:r>
            <a:r>
              <a:rPr lang="de-DE" sz="1200" dirty="0" smtClean="0"/>
              <a:t>2006 </a:t>
            </a:r>
            <a:r>
              <a:rPr lang="de-DE" sz="1200" dirty="0"/>
              <a:t>verboten</a:t>
            </a:r>
            <a:r>
              <a:rPr lang="de-DE" sz="1200" dirty="0" smtClean="0"/>
              <a:t>)</a:t>
            </a:r>
            <a:endParaRPr lang="de-DE" sz="1200" dirty="0"/>
          </a:p>
        </p:txBody>
      </p:sp>
      <p:sp>
        <p:nvSpPr>
          <p:cNvPr id="3" name="Titel 1"/>
          <p:cNvSpPr txBox="1">
            <a:spLocks/>
          </p:cNvSpPr>
          <p:nvPr/>
        </p:nvSpPr>
        <p:spPr>
          <a:xfrm>
            <a:off x="158824" y="267494"/>
            <a:ext cx="8229600" cy="504056"/>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800" b="1" dirty="0" smtClean="0"/>
              <a:t>SF6 </a:t>
            </a:r>
            <a:r>
              <a:rPr lang="de-DE" sz="2800" b="1" dirty="0"/>
              <a:t>(</a:t>
            </a:r>
            <a:r>
              <a:rPr lang="de-DE" sz="2800" b="1" dirty="0" err="1"/>
              <a:t>Schwefelhexafluorid</a:t>
            </a:r>
            <a:r>
              <a:rPr lang="de-DE" sz="2800" b="1" dirty="0"/>
              <a:t>)</a:t>
            </a:r>
          </a:p>
        </p:txBody>
      </p:sp>
      <p:cxnSp>
        <p:nvCxnSpPr>
          <p:cNvPr id="4" name="Gerade Verbindung 3"/>
          <p:cNvCxnSpPr/>
          <p:nvPr/>
        </p:nvCxnSpPr>
        <p:spPr>
          <a:xfrm>
            <a:off x="251520" y="771550"/>
            <a:ext cx="432130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5" name="AutoShape 2" descr="https://www.tech-for-future.de/wordpress/wp-content/uploads/2020/12/Potential-von-Treibhausgasen-GTP100.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6" name="AutoShape 4" descr="https://www.tech-for-future.de/wordpress/wp-content/uploads/2020/12/Potential-von-Treibhausgasen-GTP100.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29"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937" t="30333" r="28663" b="10333"/>
          <a:stretch/>
        </p:blipFill>
        <p:spPr bwMode="auto">
          <a:xfrm>
            <a:off x="4860032" y="69446"/>
            <a:ext cx="4139952" cy="221427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feld 7"/>
          <p:cNvSpPr txBox="1"/>
          <p:nvPr/>
        </p:nvSpPr>
        <p:spPr>
          <a:xfrm>
            <a:off x="6444208" y="2052886"/>
            <a:ext cx="2376264" cy="230832"/>
          </a:xfrm>
          <a:prstGeom prst="rect">
            <a:avLst/>
          </a:prstGeom>
          <a:solidFill>
            <a:schemeClr val="bg1"/>
          </a:solidFill>
        </p:spPr>
        <p:txBody>
          <a:bodyPr wrap="square" rtlCol="0">
            <a:spAutoFit/>
          </a:bodyPr>
          <a:lstStyle/>
          <a:p>
            <a:r>
              <a:rPr lang="de-DE" sz="900" dirty="0"/>
              <a:t>https://www.tech-for-future.de/co2-methan/</a:t>
            </a:r>
          </a:p>
        </p:txBody>
      </p:sp>
      <p:sp>
        <p:nvSpPr>
          <p:cNvPr id="7" name="Rechteck 6"/>
          <p:cNvSpPr/>
          <p:nvPr/>
        </p:nvSpPr>
        <p:spPr>
          <a:xfrm>
            <a:off x="107504" y="3435846"/>
            <a:ext cx="4248472" cy="830997"/>
          </a:xfrm>
          <a:prstGeom prst="rect">
            <a:avLst/>
          </a:prstGeom>
        </p:spPr>
        <p:txBody>
          <a:bodyPr wrap="square">
            <a:spAutoFit/>
          </a:bodyPr>
          <a:lstStyle/>
          <a:p>
            <a:pPr marL="171450" indent="-171450">
              <a:buFont typeface="Arial" panose="020B0604020202020204" pitchFamily="34" charset="0"/>
              <a:buChar char="•"/>
            </a:pPr>
            <a:r>
              <a:rPr lang="de-DE" sz="1200" b="1" dirty="0"/>
              <a:t>Deutschland ist in Europa mit Abstand </a:t>
            </a:r>
            <a:r>
              <a:rPr lang="de-DE" sz="1200" b="1" dirty="0" smtClean="0"/>
              <a:t>größter </a:t>
            </a:r>
            <a:r>
              <a:rPr lang="de-DE" sz="1200" b="1" dirty="0"/>
              <a:t>Emittent</a:t>
            </a:r>
          </a:p>
          <a:p>
            <a:pPr marL="171450" indent="-171450">
              <a:buFont typeface="Arial" panose="020B0604020202020204" pitchFamily="34" charset="0"/>
              <a:buChar char="•"/>
            </a:pPr>
            <a:r>
              <a:rPr lang="de-DE" sz="1200" dirty="0" err="1" smtClean="0"/>
              <a:t>Nordex</a:t>
            </a:r>
            <a:r>
              <a:rPr lang="de-DE" sz="1200" dirty="0" smtClean="0"/>
              <a:t> </a:t>
            </a:r>
            <a:r>
              <a:rPr lang="de-DE" sz="1200" dirty="0"/>
              <a:t>und </a:t>
            </a:r>
            <a:r>
              <a:rPr lang="de-DE" sz="1200" dirty="0" err="1"/>
              <a:t>Vestas</a:t>
            </a:r>
            <a:r>
              <a:rPr lang="de-DE" sz="1200" dirty="0"/>
              <a:t> </a:t>
            </a:r>
            <a:r>
              <a:rPr lang="de-DE" sz="1200" dirty="0" smtClean="0"/>
              <a:t>sagen es </a:t>
            </a:r>
            <a:r>
              <a:rPr lang="de-DE" sz="1200" dirty="0"/>
              <a:t>gäbe derzeit keine Alternative</a:t>
            </a:r>
          </a:p>
          <a:p>
            <a:pPr marL="171450" indent="-171450">
              <a:buFont typeface="Arial" panose="020B0604020202020204" pitchFamily="34" charset="0"/>
              <a:buChar char="•"/>
            </a:pPr>
            <a:r>
              <a:rPr lang="de-DE" sz="1200" dirty="0"/>
              <a:t>Alternativen gibt es </a:t>
            </a:r>
            <a:r>
              <a:rPr lang="de-DE" sz="1200" dirty="0" smtClean="0"/>
              <a:t>sehr </a:t>
            </a:r>
            <a:r>
              <a:rPr lang="de-DE" sz="1200" dirty="0"/>
              <a:t>wohl </a:t>
            </a:r>
            <a:endParaRPr lang="de-DE" sz="1200" dirty="0" smtClean="0"/>
          </a:p>
          <a:p>
            <a:pPr>
              <a:tabLst>
                <a:tab pos="182563" algn="l"/>
              </a:tabLst>
            </a:pPr>
            <a:r>
              <a:rPr lang="de-DE" sz="1200" dirty="0" smtClean="0"/>
              <a:t>	(z.B. Hochspannungsschalter </a:t>
            </a:r>
            <a:r>
              <a:rPr lang="de-DE" sz="1200" dirty="0"/>
              <a:t>in Vakuumröhren</a:t>
            </a:r>
            <a:r>
              <a:rPr lang="de-DE" sz="1200" dirty="0" smtClean="0"/>
              <a:t>)</a:t>
            </a:r>
            <a:endParaRPr lang="de-DE" sz="1200" dirty="0"/>
          </a:p>
        </p:txBody>
      </p:sp>
      <p:sp>
        <p:nvSpPr>
          <p:cNvPr id="10" name="Textfeld 9"/>
          <p:cNvSpPr txBox="1"/>
          <p:nvPr/>
        </p:nvSpPr>
        <p:spPr>
          <a:xfrm>
            <a:off x="112832" y="2931790"/>
            <a:ext cx="8410921" cy="461665"/>
          </a:xfrm>
          <a:prstGeom prst="rect">
            <a:avLst/>
          </a:prstGeom>
          <a:noFill/>
        </p:spPr>
        <p:txBody>
          <a:bodyPr wrap="square" rtlCol="0">
            <a:spAutoFit/>
          </a:bodyPr>
          <a:lstStyle/>
          <a:p>
            <a:pPr marL="171450" lvl="0" indent="-171450">
              <a:buFont typeface="Arial" panose="020B0604020202020204" pitchFamily="34" charset="0"/>
              <a:buChar char="•"/>
            </a:pPr>
            <a:r>
              <a:rPr lang="de-DE" sz="1200" dirty="0" smtClean="0"/>
              <a:t>bereits </a:t>
            </a:r>
            <a:r>
              <a:rPr lang="de-DE" sz="1200" dirty="0"/>
              <a:t>seit Kyoto-Protokoll 1997 steht Ziel der </a:t>
            </a:r>
            <a:r>
              <a:rPr lang="de-DE" sz="1200" dirty="0" smtClean="0"/>
              <a:t>Emissionsreduktion</a:t>
            </a:r>
            <a:endParaRPr lang="de-DE" sz="1200" dirty="0"/>
          </a:p>
          <a:p>
            <a:pPr marL="171450" lvl="0" indent="-171450">
              <a:buFont typeface="Arial" panose="020B0604020202020204" pitchFamily="34" charset="0"/>
              <a:buChar char="•"/>
            </a:pPr>
            <a:r>
              <a:rPr lang="de-DE" sz="1200" dirty="0"/>
              <a:t>die in Dt. verbaute Menge und die Menge für den Export steigt an </a:t>
            </a:r>
          </a:p>
        </p:txBody>
      </p:sp>
      <p:pic>
        <p:nvPicPr>
          <p:cNvPr id="11" name="Grafik 10"/>
          <p:cNvPicPr/>
          <p:nvPr/>
        </p:nvPicPr>
        <p:blipFill rotWithShape="1">
          <a:blip r:embed="rId3">
            <a:extLst>
              <a:ext uri="{28A0092B-C50C-407E-A947-70E740481C1C}">
                <a14:useLocalDpi xmlns:a14="http://schemas.microsoft.com/office/drawing/2010/main" val="0"/>
              </a:ext>
            </a:extLst>
          </a:blip>
          <a:srcRect l="26914" t="29478" r="27039" b="10204"/>
          <a:stretch/>
        </p:blipFill>
        <p:spPr bwMode="auto">
          <a:xfrm>
            <a:off x="4860032" y="2355726"/>
            <a:ext cx="3710940" cy="2734310"/>
          </a:xfrm>
          <a:prstGeom prst="rect">
            <a:avLst/>
          </a:prstGeom>
          <a:ln>
            <a:noFill/>
          </a:ln>
          <a:extLst>
            <a:ext uri="{53640926-AAD7-44D8-BBD7-CCE9431645EC}">
              <a14:shadowObscured xmlns:a14="http://schemas.microsoft.com/office/drawing/2010/main"/>
            </a:ext>
          </a:extLst>
        </p:spPr>
      </p:pic>
      <p:sp>
        <p:nvSpPr>
          <p:cNvPr id="12" name="Textfeld 11"/>
          <p:cNvSpPr txBox="1"/>
          <p:nvPr/>
        </p:nvSpPr>
        <p:spPr>
          <a:xfrm>
            <a:off x="6516216" y="3978811"/>
            <a:ext cx="2646548" cy="230832"/>
          </a:xfrm>
          <a:prstGeom prst="rect">
            <a:avLst/>
          </a:prstGeom>
          <a:solidFill>
            <a:schemeClr val="bg1"/>
          </a:solidFill>
        </p:spPr>
        <p:txBody>
          <a:bodyPr wrap="square" rtlCol="0">
            <a:spAutoFit/>
          </a:bodyPr>
          <a:lstStyle/>
          <a:p>
            <a:r>
              <a:rPr lang="de-DE" sz="900" dirty="0"/>
              <a:t>Quelle wissenschaftliche Dienst deutsche </a:t>
            </a:r>
            <a:r>
              <a:rPr lang="de-DE" sz="900" dirty="0" smtClean="0"/>
              <a:t>Bundestag</a:t>
            </a:r>
            <a:endParaRPr lang="de-DE" sz="900" dirty="0"/>
          </a:p>
        </p:txBody>
      </p:sp>
      <p:sp>
        <p:nvSpPr>
          <p:cNvPr id="14" name="Textfeld 13"/>
          <p:cNvSpPr txBox="1"/>
          <p:nvPr/>
        </p:nvSpPr>
        <p:spPr>
          <a:xfrm>
            <a:off x="124763" y="2139702"/>
            <a:ext cx="8410921" cy="646331"/>
          </a:xfrm>
          <a:prstGeom prst="rect">
            <a:avLst/>
          </a:prstGeom>
          <a:noFill/>
        </p:spPr>
        <p:txBody>
          <a:bodyPr wrap="square" rtlCol="0">
            <a:spAutoFit/>
          </a:bodyPr>
          <a:lstStyle/>
          <a:p>
            <a:pPr marL="171450" lvl="0" indent="-171450">
              <a:buFont typeface="Arial" panose="020B0604020202020204" pitchFamily="34" charset="0"/>
              <a:buChar char="•"/>
            </a:pPr>
            <a:r>
              <a:rPr lang="de-DE" sz="1200" dirty="0" smtClean="0"/>
              <a:t>Eigenschaften als Treibhausgas:</a:t>
            </a:r>
          </a:p>
          <a:p>
            <a:pPr marL="358775" lvl="1" indent="-176213">
              <a:buFont typeface="Arial" panose="020B0604020202020204" pitchFamily="34" charset="0"/>
              <a:buChar char="•"/>
            </a:pPr>
            <a:r>
              <a:rPr lang="de-DE" sz="1200" dirty="0" smtClean="0"/>
              <a:t>SF6 </a:t>
            </a:r>
            <a:r>
              <a:rPr lang="de-DE" sz="1200" dirty="0"/>
              <a:t>ist </a:t>
            </a:r>
            <a:r>
              <a:rPr lang="de-DE" sz="1200" b="1" dirty="0"/>
              <a:t>23.500 mal stärkeres Treibhausgas als Kohlendioxid</a:t>
            </a:r>
          </a:p>
          <a:p>
            <a:pPr marL="358775" lvl="1" indent="-176213">
              <a:buFont typeface="Arial" panose="020B0604020202020204" pitchFamily="34" charset="0"/>
              <a:buChar char="•"/>
            </a:pPr>
            <a:r>
              <a:rPr lang="de-DE" sz="1200" dirty="0"/>
              <a:t>hat in der </a:t>
            </a:r>
            <a:r>
              <a:rPr lang="de-DE" sz="1200" dirty="0" smtClean="0"/>
              <a:t>Atmosphäre </a:t>
            </a:r>
            <a:r>
              <a:rPr lang="de-DE" sz="1200" dirty="0"/>
              <a:t>eine </a:t>
            </a:r>
            <a:r>
              <a:rPr lang="de-DE" sz="1200" b="1" dirty="0"/>
              <a:t>Lebensdauer von ca.  3.200 Jahren</a:t>
            </a:r>
            <a:r>
              <a:rPr lang="de-DE" sz="1200" b="1" dirty="0" smtClean="0"/>
              <a:t>!!</a:t>
            </a:r>
            <a:endParaRPr lang="de-DE" sz="1200" b="1" dirty="0"/>
          </a:p>
        </p:txBody>
      </p:sp>
    </p:spTree>
    <p:extLst>
      <p:ext uri="{BB962C8B-B14F-4D97-AF65-F5344CB8AC3E}">
        <p14:creationId xmlns:p14="http://schemas.microsoft.com/office/powerpoint/2010/main" val="2894299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p:cNvSpPr txBox="1"/>
          <p:nvPr/>
        </p:nvSpPr>
        <p:spPr>
          <a:xfrm>
            <a:off x="395536" y="3468945"/>
            <a:ext cx="8136904" cy="830997"/>
          </a:xfrm>
          <a:prstGeom prst="rect">
            <a:avLst/>
          </a:prstGeom>
          <a:noFill/>
        </p:spPr>
        <p:txBody>
          <a:bodyPr wrap="square" rtlCol="0">
            <a:spAutoFit/>
          </a:bodyPr>
          <a:lstStyle/>
          <a:p>
            <a:pPr fontAlgn="auto"/>
            <a:r>
              <a:rPr lang="de-DE" sz="1200" b="1" dirty="0" smtClean="0"/>
              <a:t>Substanzen </a:t>
            </a:r>
            <a:r>
              <a:rPr lang="de-DE" sz="1200" b="1" dirty="0"/>
              <a:t>können sich in der Nahrungskette anreichern</a:t>
            </a:r>
          </a:p>
          <a:p>
            <a:pPr marL="171450" indent="-171450" fontAlgn="auto">
              <a:buFont typeface="Arial" panose="020B0604020202020204" pitchFamily="34" charset="0"/>
              <a:buChar char="•"/>
            </a:pPr>
            <a:r>
              <a:rPr lang="de-DE" sz="1200" dirty="0"/>
              <a:t>Die Substanzen stammen der Studie zufolge vor allem aus Rostschutzmitteln sowie Ölen und Schmierstoffen. </a:t>
            </a:r>
            <a:endParaRPr lang="de-DE" sz="1200" dirty="0" smtClean="0"/>
          </a:p>
          <a:p>
            <a:pPr marL="171450" indent="-171450" fontAlgn="auto">
              <a:buFont typeface="Arial" panose="020B0604020202020204" pitchFamily="34" charset="0"/>
              <a:buChar char="•"/>
            </a:pPr>
            <a:r>
              <a:rPr lang="de-DE" sz="1200" dirty="0" smtClean="0"/>
              <a:t>Darunter </a:t>
            </a:r>
            <a:r>
              <a:rPr lang="de-DE" sz="1200" dirty="0"/>
              <a:t>sind Stoffe, die giftig, krebserregend oder schwer abbaubar sind. Auch können sie zum Teil den Körper hormonell beeinflussen und sich in der Nahrungskette </a:t>
            </a:r>
            <a:r>
              <a:rPr lang="de-DE" sz="1200" dirty="0" smtClean="0"/>
              <a:t>anreichern</a:t>
            </a:r>
            <a:endParaRPr lang="de-DE" sz="1200" dirty="0"/>
          </a:p>
        </p:txBody>
      </p:sp>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6076" b="5010"/>
          <a:stretch/>
        </p:blipFill>
        <p:spPr bwMode="auto">
          <a:xfrm>
            <a:off x="192429" y="529643"/>
            <a:ext cx="4451579" cy="2834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2627784" y="4371950"/>
            <a:ext cx="6624736" cy="646331"/>
          </a:xfrm>
          <a:prstGeom prst="rect">
            <a:avLst/>
          </a:prstGeom>
          <a:noFill/>
        </p:spPr>
        <p:txBody>
          <a:bodyPr wrap="square" rtlCol="0">
            <a:spAutoFit/>
          </a:bodyPr>
          <a:lstStyle/>
          <a:p>
            <a:pPr lvl="0"/>
            <a:endParaRPr lang="de-DE" sz="900" dirty="0" smtClean="0"/>
          </a:p>
          <a:p>
            <a:pPr marL="171450" lvl="0" indent="-171450">
              <a:buFont typeface="Arial" panose="020B0604020202020204" pitchFamily="34" charset="0"/>
              <a:buChar char="•"/>
            </a:pPr>
            <a:r>
              <a:rPr lang="de-DE" sz="900" dirty="0"/>
              <a:t>https://</a:t>
            </a:r>
            <a:r>
              <a:rPr lang="de-DE" sz="900" dirty="0" smtClean="0"/>
              <a:t>www.ardmediathek.de/video/hallo-niedersachsen/offshore-windparks-verschmutzung-durch-chemische-emissionen/ndr/Y3JpZDovL25kci5kZS84NTk2NjRlOS1jMTI4LTQ5MjItYTNiZi1iOTUwNWE0YjQ2Nzc</a:t>
            </a:r>
          </a:p>
          <a:p>
            <a:pPr marL="171450" lvl="0" indent="-171450">
              <a:buFont typeface="Arial" panose="020B0604020202020204" pitchFamily="34" charset="0"/>
              <a:buChar char="•"/>
            </a:pPr>
            <a:r>
              <a:rPr lang="de-DE" sz="900" dirty="0" smtClean="0"/>
              <a:t>https</a:t>
            </a:r>
            <a:r>
              <a:rPr lang="de-DE" sz="900" dirty="0"/>
              <a:t>://www.ndr.de/nachrichten/info/schadstoffe-koennten-durch-windparks-ins-meer-gelangen,windparkschadstoffe-100.html</a:t>
            </a:r>
          </a:p>
        </p:txBody>
      </p:sp>
      <p:sp>
        <p:nvSpPr>
          <p:cNvPr id="8" name="Textfeld 7"/>
          <p:cNvSpPr txBox="1"/>
          <p:nvPr/>
        </p:nvSpPr>
        <p:spPr>
          <a:xfrm>
            <a:off x="4644008" y="470738"/>
            <a:ext cx="4499992" cy="2893100"/>
          </a:xfrm>
          <a:prstGeom prst="rect">
            <a:avLst/>
          </a:prstGeom>
          <a:noFill/>
        </p:spPr>
        <p:txBody>
          <a:bodyPr wrap="square" rtlCol="0">
            <a:spAutoFit/>
          </a:bodyPr>
          <a:lstStyle/>
          <a:p>
            <a:pPr marL="171450" indent="-171450">
              <a:buFont typeface="Arial" panose="020B0604020202020204" pitchFamily="34" charset="0"/>
              <a:buChar char="•"/>
            </a:pPr>
            <a:r>
              <a:rPr lang="de-DE" sz="1200" b="1" dirty="0"/>
              <a:t>In Nord- und Ostsee wächst die Zahl der Windparks immer weiter. Doch ob und wie schädlich die Windanlagen für die Umwelt sind, ist bislang wenig erforscht. </a:t>
            </a:r>
            <a:endParaRPr lang="de-DE" sz="1200" b="1" dirty="0" smtClean="0"/>
          </a:p>
          <a:p>
            <a:pPr marL="171450" indent="-171450">
              <a:buFont typeface="Arial" panose="020B0604020202020204" pitchFamily="34" charset="0"/>
              <a:buChar char="•"/>
            </a:pPr>
            <a:r>
              <a:rPr lang="de-DE" sz="1200" dirty="0" smtClean="0"/>
              <a:t>Ein </a:t>
            </a:r>
            <a:r>
              <a:rPr lang="de-DE" sz="1200" dirty="0"/>
              <a:t>internationales Forschungsteam hat nun 228 chemische Stoffe identifiziert.</a:t>
            </a:r>
            <a:endParaRPr lang="de-DE" sz="1200" dirty="0" smtClean="0"/>
          </a:p>
          <a:p>
            <a:pPr marL="171450" indent="-171450">
              <a:buFont typeface="Arial" panose="020B0604020202020204" pitchFamily="34" charset="0"/>
              <a:buChar char="•"/>
            </a:pPr>
            <a:r>
              <a:rPr lang="de-DE" sz="1200" dirty="0" smtClean="0"/>
              <a:t>Davon </a:t>
            </a:r>
            <a:r>
              <a:rPr lang="de-DE" sz="1200" dirty="0"/>
              <a:t>gelten 62 als besonders gefährlich für die Umwelt und stehen auf Listen der Europäischen Chemikalienagentur (ECHA) oder der Europäischen Wasserrichtlinie. </a:t>
            </a:r>
            <a:endParaRPr lang="de-DE" sz="1200" dirty="0" smtClean="0"/>
          </a:p>
          <a:p>
            <a:pPr marL="171450" indent="-171450">
              <a:buFont typeface="Arial" panose="020B0604020202020204" pitchFamily="34" charset="0"/>
              <a:buChar char="•"/>
            </a:pPr>
            <a:r>
              <a:rPr lang="de-DE" sz="1200" dirty="0" smtClean="0"/>
              <a:t>Das teilte das Bundesamt für Seeschifffahrt und Hydrographie (BSH) mit Sitz in Hamburg mit.</a:t>
            </a:r>
          </a:p>
          <a:p>
            <a:pPr marL="171450" indent="-171450">
              <a:buFont typeface="Arial" panose="020B0604020202020204" pitchFamily="34" charset="0"/>
              <a:buChar char="•"/>
            </a:pPr>
            <a:r>
              <a:rPr lang="de-DE" sz="1200" dirty="0" smtClean="0"/>
              <a:t>Es führte die Untersuchung gemeinsam mit dem französischen Forschungsinstitut für die Nutzung der Meere (IFREMER) und dem belgischen Forschungsinstitut für Agrar-, Fischerei und Lebensmittelforschung (ILVO) die Untersuchung durch</a:t>
            </a:r>
          </a:p>
          <a:p>
            <a:endParaRPr lang="de-DE" sz="1400" dirty="0"/>
          </a:p>
        </p:txBody>
      </p:sp>
      <p:pic>
        <p:nvPicPr>
          <p:cNvPr id="2053"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381" t="52459" r="41537" b="38689"/>
          <a:stretch/>
        </p:blipFill>
        <p:spPr bwMode="auto">
          <a:xfrm>
            <a:off x="1801443" y="2453461"/>
            <a:ext cx="2691010" cy="334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7245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
        <p:nvSpPr>
          <p:cNvPr id="7" name="Rechteck 6"/>
          <p:cNvSpPr/>
          <p:nvPr/>
        </p:nvSpPr>
        <p:spPr>
          <a:xfrm>
            <a:off x="899592" y="1995686"/>
            <a:ext cx="7344816" cy="432048"/>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895198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57200" y="133971"/>
            <a:ext cx="8229600" cy="63757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Energetische Betrachtung</a:t>
            </a:r>
            <a:endParaRPr lang="de-DE" sz="2000" b="1" dirty="0"/>
          </a:p>
        </p:txBody>
      </p:sp>
      <p:cxnSp>
        <p:nvCxnSpPr>
          <p:cNvPr id="3" name="Gerade Verbindung 2"/>
          <p:cNvCxnSpPr/>
          <p:nvPr/>
        </p:nvCxnSpPr>
        <p:spPr>
          <a:xfrm>
            <a:off x="549896" y="627534"/>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Textfeld 3"/>
          <p:cNvSpPr txBox="1"/>
          <p:nvPr/>
        </p:nvSpPr>
        <p:spPr>
          <a:xfrm>
            <a:off x="1043609" y="4876006"/>
            <a:ext cx="2880320" cy="230832"/>
          </a:xfrm>
          <a:prstGeom prst="rect">
            <a:avLst/>
          </a:prstGeom>
          <a:noFill/>
        </p:spPr>
        <p:txBody>
          <a:bodyPr wrap="square" rtlCol="0">
            <a:spAutoFit/>
          </a:bodyPr>
          <a:lstStyle/>
          <a:p>
            <a:pPr lvl="0"/>
            <a:r>
              <a:rPr lang="de-DE" sz="900" dirty="0"/>
              <a:t>https://www.mpg.de/9379767/windenergie-wind-strom</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62" t="19777" r="48187" b="23778"/>
          <a:stretch/>
        </p:blipFill>
        <p:spPr bwMode="auto">
          <a:xfrm>
            <a:off x="1669504" y="771550"/>
            <a:ext cx="5638800" cy="3870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hteck 5"/>
          <p:cNvSpPr/>
          <p:nvPr/>
        </p:nvSpPr>
        <p:spPr>
          <a:xfrm>
            <a:off x="1800632" y="1995686"/>
            <a:ext cx="536365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1763688" y="2211710"/>
            <a:ext cx="4968552"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1800632" y="2427734"/>
            <a:ext cx="1259200"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579223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57200" y="133971"/>
            <a:ext cx="8229600" cy="63757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Energetische Betrachtung</a:t>
            </a:r>
            <a:endParaRPr lang="de-DE" sz="2000" b="1" dirty="0"/>
          </a:p>
        </p:txBody>
      </p:sp>
      <p:cxnSp>
        <p:nvCxnSpPr>
          <p:cNvPr id="3" name="Gerade Verbindung 2"/>
          <p:cNvCxnSpPr/>
          <p:nvPr/>
        </p:nvCxnSpPr>
        <p:spPr>
          <a:xfrm>
            <a:off x="549896"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Textfeld 3"/>
          <p:cNvSpPr txBox="1"/>
          <p:nvPr/>
        </p:nvSpPr>
        <p:spPr>
          <a:xfrm>
            <a:off x="4215579" y="1618803"/>
            <a:ext cx="4748909" cy="1384995"/>
          </a:xfrm>
          <a:prstGeom prst="rect">
            <a:avLst/>
          </a:prstGeom>
          <a:noFill/>
        </p:spPr>
        <p:txBody>
          <a:bodyPr wrap="square" rtlCol="0">
            <a:spAutoFit/>
          </a:bodyPr>
          <a:lstStyle/>
          <a:p>
            <a:pPr marL="285750" indent="-285750">
              <a:buFont typeface="Wingdings" panose="05000000000000000000" pitchFamily="2" charset="2"/>
              <a:buChar char="Ø"/>
            </a:pPr>
            <a:r>
              <a:rPr lang="de-DE" sz="1400" dirty="0"/>
              <a:t>e</a:t>
            </a:r>
            <a:r>
              <a:rPr lang="de-DE" sz="1400" dirty="0" smtClean="0"/>
              <a:t>ine höhere Turbinendichte reduziert die Windgeschwindigkeit und senkt damit die Stromausbeute pro Turbine</a:t>
            </a:r>
          </a:p>
          <a:p>
            <a:pPr marL="285750" indent="-285750">
              <a:buFont typeface="Wingdings" panose="05000000000000000000" pitchFamily="2" charset="2"/>
              <a:buChar char="Ø"/>
              <a:tabLst>
                <a:tab pos="266700" algn="l"/>
              </a:tabLst>
            </a:pPr>
            <a:r>
              <a:rPr lang="de-DE" sz="1400" dirty="0" smtClean="0"/>
              <a:t>dies führt dazu, dass Windturbinen in großen Windparks erheblich weniger Energie erzeugen können, als eine isoliert stehende Turbine</a:t>
            </a:r>
          </a:p>
        </p:txBody>
      </p:sp>
      <p:graphicFrame>
        <p:nvGraphicFramePr>
          <p:cNvPr id="5" name="Tabelle 4"/>
          <p:cNvGraphicFramePr>
            <a:graphicFrameLocks noGrp="1"/>
          </p:cNvGraphicFramePr>
          <p:nvPr>
            <p:extLst>
              <p:ext uri="{D42A27DB-BD31-4B8C-83A1-F6EECF244321}">
                <p14:modId xmlns:p14="http://schemas.microsoft.com/office/powerpoint/2010/main" val="2454285352"/>
              </p:ext>
            </p:extLst>
          </p:nvPr>
        </p:nvGraphicFramePr>
        <p:xfrm>
          <a:off x="534457" y="1823071"/>
          <a:ext cx="3480048" cy="1479024"/>
        </p:xfrm>
        <a:graphic>
          <a:graphicData uri="http://schemas.openxmlformats.org/drawingml/2006/table">
            <a:tbl>
              <a:tblPr firstRow="1" bandRow="1">
                <a:tableStyleId>{5C22544A-7EE6-4342-B048-85BDC9FD1C3A}</a:tableStyleId>
              </a:tblPr>
              <a:tblGrid>
                <a:gridCol w="1405653"/>
                <a:gridCol w="2074395"/>
              </a:tblGrid>
              <a:tr h="241176">
                <a:tc>
                  <a:txBody>
                    <a:bodyPr/>
                    <a:lstStyle/>
                    <a:p>
                      <a:r>
                        <a:rPr lang="de-DE" sz="1200" dirty="0" smtClean="0"/>
                        <a:t>Installierte Leistung </a:t>
                      </a:r>
                    </a:p>
                    <a:p>
                      <a:r>
                        <a:rPr lang="de-DE" sz="1200" dirty="0" smtClean="0"/>
                        <a:t>in Watt pro m²</a:t>
                      </a:r>
                      <a:endParaRPr lang="de-DE" sz="1200" dirty="0"/>
                    </a:p>
                  </a:txBody>
                  <a:tcPr/>
                </a:tc>
                <a:tc>
                  <a:txBody>
                    <a:bodyPr/>
                    <a:lstStyle/>
                    <a:p>
                      <a:r>
                        <a:rPr lang="de-DE" sz="1200" b="1" dirty="0" smtClean="0"/>
                        <a:t>Produzierte</a:t>
                      </a:r>
                      <a:r>
                        <a:rPr lang="de-DE" sz="1200" b="1" baseline="0" dirty="0" smtClean="0"/>
                        <a:t> Leistung</a:t>
                      </a:r>
                    </a:p>
                    <a:p>
                      <a:r>
                        <a:rPr lang="de-DE" sz="1200" b="1" baseline="0" dirty="0" smtClean="0"/>
                        <a:t>in Prozent der Nennleistung</a:t>
                      </a:r>
                      <a:endParaRPr lang="de-DE" sz="1200" b="1" dirty="0"/>
                    </a:p>
                  </a:txBody>
                  <a:tcPr/>
                </a:tc>
              </a:tr>
              <a:tr h="262880">
                <a:tc>
                  <a:txBody>
                    <a:bodyPr/>
                    <a:lstStyle/>
                    <a:p>
                      <a:pPr algn="ctr"/>
                      <a:r>
                        <a:rPr lang="de-DE" sz="1200" dirty="0" smtClean="0"/>
                        <a:t>0,3 Watt</a:t>
                      </a:r>
                      <a:endParaRPr lang="de-DE" sz="1200" dirty="0"/>
                    </a:p>
                  </a:txBody>
                  <a:tcPr/>
                </a:tc>
                <a:tc>
                  <a:txBody>
                    <a:bodyPr/>
                    <a:lstStyle/>
                    <a:p>
                      <a:pPr algn="ctr"/>
                      <a:r>
                        <a:rPr lang="de-DE" sz="1200" dirty="0" smtClean="0"/>
                        <a:t>40%</a:t>
                      </a:r>
                      <a:endParaRPr lang="de-DE" sz="1200" dirty="0"/>
                    </a:p>
                  </a:txBody>
                  <a:tcPr/>
                </a:tc>
              </a:tr>
              <a:tr h="276592">
                <a:tc>
                  <a:txBody>
                    <a:bodyPr/>
                    <a:lstStyle/>
                    <a:p>
                      <a:pPr algn="ctr"/>
                      <a:r>
                        <a:rPr lang="de-DE" sz="1200" dirty="0" smtClean="0"/>
                        <a:t>0,6 Watt</a:t>
                      </a:r>
                      <a:endParaRPr lang="de-DE" sz="1200" dirty="0"/>
                    </a:p>
                  </a:txBody>
                  <a:tcPr/>
                </a:tc>
                <a:tc>
                  <a:txBody>
                    <a:bodyPr/>
                    <a:lstStyle/>
                    <a:p>
                      <a:pPr algn="ctr"/>
                      <a:r>
                        <a:rPr lang="de-DE" sz="1200" dirty="0" smtClean="0"/>
                        <a:t>Ausbeute nur etwas geringer</a:t>
                      </a:r>
                      <a:endParaRPr lang="de-DE" sz="1200" dirty="0"/>
                    </a:p>
                  </a:txBody>
                  <a:tcPr/>
                </a:tc>
              </a:tr>
              <a:tr h="288032">
                <a:tc>
                  <a:txBody>
                    <a:bodyPr/>
                    <a:lstStyle/>
                    <a:p>
                      <a:pPr algn="ctr"/>
                      <a:r>
                        <a:rPr lang="de-DE" sz="1200" dirty="0" smtClean="0"/>
                        <a:t>10,0 Watt</a:t>
                      </a:r>
                      <a:endParaRPr lang="de-DE" sz="1200" dirty="0"/>
                    </a:p>
                  </a:txBody>
                  <a:tcPr/>
                </a:tc>
                <a:tc>
                  <a:txBody>
                    <a:bodyPr/>
                    <a:lstStyle/>
                    <a:p>
                      <a:pPr algn="ctr"/>
                      <a:r>
                        <a:rPr lang="de-DE" sz="1200" dirty="0" smtClean="0"/>
                        <a:t>11%</a:t>
                      </a:r>
                      <a:endParaRPr lang="de-DE" sz="1200" dirty="0"/>
                    </a:p>
                  </a:txBody>
                  <a:tcPr/>
                </a:tc>
              </a:tr>
            </a:tbl>
          </a:graphicData>
        </a:graphic>
      </p:graphicFrame>
      <p:sp>
        <p:nvSpPr>
          <p:cNvPr id="6" name="Textfeld 5"/>
          <p:cNvSpPr txBox="1"/>
          <p:nvPr/>
        </p:nvSpPr>
        <p:spPr>
          <a:xfrm>
            <a:off x="549896" y="699542"/>
            <a:ext cx="8198568" cy="892552"/>
          </a:xfrm>
          <a:prstGeom prst="rect">
            <a:avLst/>
          </a:prstGeom>
          <a:noFill/>
        </p:spPr>
        <p:txBody>
          <a:bodyPr wrap="square" rtlCol="0">
            <a:spAutoFit/>
          </a:bodyPr>
          <a:lstStyle/>
          <a:p>
            <a:r>
              <a:rPr lang="de-DE" sz="1400" b="1" dirty="0" smtClean="0"/>
              <a:t>Max-Planck-Institut untersucht mit internationalem Team</a:t>
            </a:r>
            <a:r>
              <a:rPr lang="de-DE" sz="1400" dirty="0" smtClean="0"/>
              <a:t> </a:t>
            </a:r>
            <a:r>
              <a:rPr lang="de-DE" sz="1400" b="1" dirty="0" smtClean="0"/>
              <a:t>im windreichen Bundesstaat Kansas </a:t>
            </a:r>
          </a:p>
          <a:p>
            <a:r>
              <a:rPr lang="de-DE" sz="1400" dirty="0" smtClean="0"/>
              <a:t>die Auswirkungen der Windanlagendichte auf Stromausbeute der einzelnen Turbinen</a:t>
            </a:r>
          </a:p>
          <a:p>
            <a:r>
              <a:rPr lang="de-DE" sz="1200" dirty="0" smtClean="0"/>
              <a:t>(in Kansas gut halb so groß wie Deutschland waren zum Zeitpunkt der Untersuchung, Windkraftanlagen mit 2,7 Gigawatt Windkraft-Leistung installiert)</a:t>
            </a:r>
          </a:p>
        </p:txBody>
      </p:sp>
      <p:sp>
        <p:nvSpPr>
          <p:cNvPr id="7" name="Textfeld 6"/>
          <p:cNvSpPr txBox="1"/>
          <p:nvPr/>
        </p:nvSpPr>
        <p:spPr>
          <a:xfrm>
            <a:off x="597249" y="3561859"/>
            <a:ext cx="7135287" cy="954107"/>
          </a:xfrm>
          <a:prstGeom prst="rect">
            <a:avLst/>
          </a:prstGeom>
          <a:noFill/>
        </p:spPr>
        <p:txBody>
          <a:bodyPr wrap="none" rtlCol="0">
            <a:spAutoFit/>
          </a:bodyPr>
          <a:lstStyle/>
          <a:p>
            <a:r>
              <a:rPr lang="de-DE" sz="1200" dirty="0" smtClean="0"/>
              <a:t>Die Forscher </a:t>
            </a:r>
            <a:r>
              <a:rPr lang="de-DE" sz="1200" b="1" dirty="0" smtClean="0"/>
              <a:t>berechneten, dass sich im windreichen Kansas max. 1,1 Watt/m² Strom erzeugen ließe </a:t>
            </a:r>
          </a:p>
          <a:p>
            <a:r>
              <a:rPr lang="de-DE" sz="1200" b="1" dirty="0" smtClean="0"/>
              <a:t>(wofür allerdings 10 Watt Leistung installiert werden müssten)</a:t>
            </a:r>
          </a:p>
          <a:p>
            <a:endParaRPr lang="de-DE" sz="600" dirty="0" smtClean="0"/>
          </a:p>
          <a:p>
            <a:r>
              <a:rPr lang="de-DE" sz="1200" dirty="0" smtClean="0"/>
              <a:t>das Umweltbundesamt hält es jedoch für möglich, Windkraftanlagen mit in Summe 1200 Gigawatt zu errichten,</a:t>
            </a:r>
          </a:p>
          <a:p>
            <a:r>
              <a:rPr lang="de-DE" sz="1200" dirty="0" smtClean="0"/>
              <a:t>auf 14% der Fläche des Landes, dies entspräche 23 Watt/m² installierter Leistung und soll 6,7 Watt/m² liefen ??</a:t>
            </a:r>
          </a:p>
        </p:txBody>
      </p:sp>
      <p:sp>
        <p:nvSpPr>
          <p:cNvPr id="8" name="Textfeld 7"/>
          <p:cNvSpPr txBox="1"/>
          <p:nvPr/>
        </p:nvSpPr>
        <p:spPr>
          <a:xfrm>
            <a:off x="2173611" y="4596829"/>
            <a:ext cx="3982565" cy="307777"/>
          </a:xfrm>
          <a:prstGeom prst="rect">
            <a:avLst/>
          </a:prstGeom>
          <a:solidFill>
            <a:schemeClr val="accent3">
              <a:lumMod val="20000"/>
              <a:lumOff val="80000"/>
            </a:schemeClr>
          </a:solidFill>
        </p:spPr>
        <p:txBody>
          <a:bodyPr wrap="none" rtlCol="0">
            <a:spAutoFit/>
          </a:bodyPr>
          <a:lstStyle/>
          <a:p>
            <a:r>
              <a:rPr lang="de-DE" sz="1400" dirty="0" smtClean="0"/>
              <a:t>Anmerkung: Solaranlagen liefern 20 Watt/m² Strom </a:t>
            </a:r>
          </a:p>
        </p:txBody>
      </p:sp>
      <p:sp>
        <p:nvSpPr>
          <p:cNvPr id="9" name="Textfeld 8"/>
          <p:cNvSpPr txBox="1"/>
          <p:nvPr/>
        </p:nvSpPr>
        <p:spPr>
          <a:xfrm>
            <a:off x="5806480" y="4861198"/>
            <a:ext cx="2880320" cy="230832"/>
          </a:xfrm>
          <a:prstGeom prst="rect">
            <a:avLst/>
          </a:prstGeom>
          <a:noFill/>
        </p:spPr>
        <p:txBody>
          <a:bodyPr wrap="square" rtlCol="0">
            <a:spAutoFit/>
          </a:bodyPr>
          <a:lstStyle/>
          <a:p>
            <a:pPr lvl="0"/>
            <a:r>
              <a:rPr lang="de-DE" sz="900" dirty="0"/>
              <a:t>https://www.mpg.de/9379767/windenergie-wind-strom</a:t>
            </a:r>
          </a:p>
        </p:txBody>
      </p:sp>
      <p:sp>
        <p:nvSpPr>
          <p:cNvPr id="10" name="Textfeld 9"/>
          <p:cNvSpPr txBox="1"/>
          <p:nvPr/>
        </p:nvSpPr>
        <p:spPr>
          <a:xfrm>
            <a:off x="4236900" y="3159808"/>
            <a:ext cx="4655580" cy="284693"/>
          </a:xfrm>
          <a:prstGeom prst="rect">
            <a:avLst/>
          </a:prstGeom>
          <a:solidFill>
            <a:schemeClr val="accent3">
              <a:lumMod val="40000"/>
              <a:lumOff val="60000"/>
            </a:schemeClr>
          </a:solidFill>
        </p:spPr>
        <p:txBody>
          <a:bodyPr wrap="square" rtlCol="0">
            <a:spAutoFit/>
          </a:bodyPr>
          <a:lstStyle/>
          <a:p>
            <a:pPr>
              <a:lnSpc>
                <a:spcPts val="1480"/>
              </a:lnSpc>
              <a:tabLst>
                <a:tab pos="266700" algn="l"/>
              </a:tabLst>
            </a:pPr>
            <a:r>
              <a:rPr lang="de-DE" sz="1200" dirty="0" smtClean="0">
                <a:sym typeface="Wingdings"/>
              </a:rPr>
              <a:t> </a:t>
            </a:r>
            <a:r>
              <a:rPr lang="de-DE" sz="1200" dirty="0" smtClean="0"/>
              <a:t>bei 0,3 Watt/m² = 300.000 Watt </a:t>
            </a:r>
            <a:r>
              <a:rPr lang="de-DE" sz="1200" dirty="0"/>
              <a:t>/km² </a:t>
            </a:r>
            <a:r>
              <a:rPr lang="de-DE" sz="1200" dirty="0" smtClean="0"/>
              <a:t>= 300 </a:t>
            </a:r>
            <a:r>
              <a:rPr lang="de-DE" sz="1200" dirty="0"/>
              <a:t>kW/km² </a:t>
            </a:r>
            <a:r>
              <a:rPr lang="de-DE" sz="1200" dirty="0" smtClean="0"/>
              <a:t>= 0,3 MW/km²</a:t>
            </a:r>
          </a:p>
        </p:txBody>
      </p:sp>
    </p:spTree>
    <p:extLst>
      <p:ext uri="{BB962C8B-B14F-4D97-AF65-F5344CB8AC3E}">
        <p14:creationId xmlns:p14="http://schemas.microsoft.com/office/powerpoint/2010/main" val="15627652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txBox="1">
            <a:spLocks/>
          </p:cNvSpPr>
          <p:nvPr/>
        </p:nvSpPr>
        <p:spPr>
          <a:xfrm>
            <a:off x="35496" y="123478"/>
            <a:ext cx="9073008" cy="504056"/>
          </a:xfrm>
          <a:prstGeom prst="rect">
            <a:avLst/>
          </a:prstGeom>
        </p:spPr>
        <p:txBody>
          <a:bodyP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err="1" smtClean="0"/>
              <a:t>Betzsches</a:t>
            </a:r>
            <a:r>
              <a:rPr lang="de-DE" sz="2800" b="1" dirty="0" smtClean="0"/>
              <a:t> Gesetz, Leistungsbeiwert und Energieabschwächung des Windes </a:t>
            </a:r>
            <a:endParaRPr lang="de-DE" sz="2800" b="1" dirty="0"/>
          </a:p>
        </p:txBody>
      </p:sp>
      <p:cxnSp>
        <p:nvCxnSpPr>
          <p:cNvPr id="3" name="Gerade Verbindung 2"/>
          <p:cNvCxnSpPr/>
          <p:nvPr/>
        </p:nvCxnSpPr>
        <p:spPr>
          <a:xfrm>
            <a:off x="158824" y="555526"/>
            <a:ext cx="8840779"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160" t="26558" r="28932" b="11803"/>
          <a:stretch/>
        </p:blipFill>
        <p:spPr bwMode="auto">
          <a:xfrm>
            <a:off x="6118494" y="684202"/>
            <a:ext cx="2845994" cy="2103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s://www.vdi-nachrichten.com/wp-content/uploads/2023/01/Vattenfall_Horns-rev-wind-farm-06-1-970x728.jpg"/>
          <p:cNvPicPr>
            <a:picLocks noChangeAspect="1" noChangeArrowheads="1"/>
          </p:cNvPicPr>
          <p:nvPr/>
        </p:nvPicPr>
        <p:blipFill rotWithShape="1">
          <a:blip r:embed="rId3">
            <a:extLst>
              <a:ext uri="{28A0092B-C50C-407E-A947-70E740481C1C}">
                <a14:useLocalDpi xmlns:a14="http://schemas.microsoft.com/office/drawing/2010/main" val="0"/>
              </a:ext>
            </a:extLst>
          </a:blip>
          <a:srcRect t="9313" b="30260"/>
          <a:stretch/>
        </p:blipFill>
        <p:spPr bwMode="auto">
          <a:xfrm>
            <a:off x="4452364" y="2859782"/>
            <a:ext cx="4547239" cy="2062239"/>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5"/>
          <p:cNvSpPr/>
          <p:nvPr/>
        </p:nvSpPr>
        <p:spPr>
          <a:xfrm>
            <a:off x="323528" y="807073"/>
            <a:ext cx="5112568" cy="1107996"/>
          </a:xfrm>
          <a:prstGeom prst="rect">
            <a:avLst/>
          </a:prstGeom>
        </p:spPr>
        <p:txBody>
          <a:bodyPr wrap="square">
            <a:spAutoFit/>
          </a:bodyPr>
          <a:lstStyle/>
          <a:p>
            <a:r>
              <a:rPr lang="de-DE" sz="1200" b="1" dirty="0" err="1" smtClean="0"/>
              <a:t>Betzsche</a:t>
            </a:r>
            <a:r>
              <a:rPr lang="de-DE" sz="1200" b="1" dirty="0" smtClean="0"/>
              <a:t> </a:t>
            </a:r>
            <a:r>
              <a:rPr lang="de-DE" sz="1200" b="1" dirty="0"/>
              <a:t>Gesetz</a:t>
            </a:r>
            <a:r>
              <a:rPr lang="de-DE" sz="1200" dirty="0"/>
              <a:t> besagt, dass </a:t>
            </a:r>
            <a:r>
              <a:rPr lang="de-DE" sz="1200" dirty="0" smtClean="0"/>
              <a:t>eine Windkraftanlage</a:t>
            </a:r>
            <a:r>
              <a:rPr lang="de-DE" sz="1200" dirty="0"/>
              <a:t> maximal </a:t>
            </a:r>
            <a:r>
              <a:rPr lang="de-DE" sz="1200" b="1" dirty="0" smtClean="0"/>
              <a:t>knapp </a:t>
            </a:r>
            <a:r>
              <a:rPr lang="de-DE" sz="1200" b="1" dirty="0"/>
              <a:t>60 </a:t>
            </a:r>
            <a:r>
              <a:rPr lang="de-DE" sz="1200" b="1" dirty="0" smtClean="0"/>
              <a:t>Prozent der mechanische Windleistung in </a:t>
            </a:r>
            <a:r>
              <a:rPr lang="de-DE" sz="1200" b="1" dirty="0"/>
              <a:t>Nutzleistung </a:t>
            </a:r>
            <a:r>
              <a:rPr lang="de-DE" sz="1200" dirty="0"/>
              <a:t>umwandeln </a:t>
            </a:r>
            <a:r>
              <a:rPr lang="de-DE" sz="1200" dirty="0" smtClean="0"/>
              <a:t>kann. </a:t>
            </a:r>
          </a:p>
          <a:p>
            <a:r>
              <a:rPr lang="de-DE" sz="1200" dirty="0" smtClean="0"/>
              <a:t>Der Faktor wird auch Leistungsbeiwert oder Erntegrad genannt. </a:t>
            </a:r>
          </a:p>
          <a:p>
            <a:endParaRPr lang="de-DE" sz="600" dirty="0" smtClean="0"/>
          </a:p>
          <a:p>
            <a:r>
              <a:rPr lang="de-DE" sz="1200" dirty="0" smtClean="0"/>
              <a:t>Der </a:t>
            </a:r>
            <a:r>
              <a:rPr lang="de-DE" sz="1200" dirty="0"/>
              <a:t>Grund für die Begrenzung </a:t>
            </a:r>
            <a:r>
              <a:rPr lang="de-DE" sz="1200" dirty="0" smtClean="0"/>
              <a:t>ist</a:t>
            </a:r>
            <a:r>
              <a:rPr lang="de-DE" sz="1200" dirty="0"/>
              <a:t>:</a:t>
            </a:r>
            <a:endParaRPr lang="de-DE" sz="1200" dirty="0" smtClean="0"/>
          </a:p>
          <a:p>
            <a:pPr marL="171450" indent="-171450">
              <a:buFont typeface="Arial" panose="020B0604020202020204" pitchFamily="34" charset="0"/>
              <a:buChar char="•"/>
            </a:pPr>
            <a:endParaRPr lang="de-DE" sz="1200" dirty="0"/>
          </a:p>
        </p:txBody>
      </p:sp>
      <p:pic>
        <p:nvPicPr>
          <p:cNvPr id="1030" name="Picture 6" descr="https://upload.wikimedia.org/wikipedia/commons/thumb/8/81/Betz-tube.svg/220px-Betz-tube.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1635646"/>
            <a:ext cx="1665926" cy="976839"/>
          </a:xfrm>
          <a:prstGeom prst="rect">
            <a:avLst/>
          </a:prstGeom>
          <a:noFill/>
          <a:extLst>
            <a:ext uri="{909E8E84-426E-40DD-AFC4-6F175D3DCCD1}">
              <a14:hiddenFill xmlns:a14="http://schemas.microsoft.com/office/drawing/2010/main">
                <a:solidFill>
                  <a:srgbClr val="FFFFFF"/>
                </a:solidFill>
              </a14:hiddenFill>
            </a:ext>
          </a:extLst>
        </p:spPr>
      </p:pic>
      <p:sp>
        <p:nvSpPr>
          <p:cNvPr id="8" name="Rechteck 7"/>
          <p:cNvSpPr/>
          <p:nvPr/>
        </p:nvSpPr>
        <p:spPr>
          <a:xfrm>
            <a:off x="323528" y="1779662"/>
            <a:ext cx="3981128" cy="1846659"/>
          </a:xfrm>
          <a:prstGeom prst="rect">
            <a:avLst/>
          </a:prstGeom>
        </p:spPr>
        <p:txBody>
          <a:bodyPr wrap="square">
            <a:spAutoFit/>
          </a:bodyPr>
          <a:lstStyle/>
          <a:p>
            <a:r>
              <a:rPr lang="de-DE" sz="1200" dirty="0" smtClean="0"/>
              <a:t>1.) dass </a:t>
            </a:r>
            <a:r>
              <a:rPr lang="de-DE" sz="1200" dirty="0"/>
              <a:t>die Energieabgabe mit einer Verringerung der Strömungsgeschwindigkeit und einem </a:t>
            </a:r>
            <a:r>
              <a:rPr lang="de-DE" sz="1200" dirty="0" err="1"/>
              <a:t>Luftstau</a:t>
            </a:r>
            <a:r>
              <a:rPr lang="de-DE" sz="1200" dirty="0"/>
              <a:t> einhergeht, der einen Teil der heranströmenden Luft der Rotorfläche ausweichen lässt. </a:t>
            </a:r>
            <a:endParaRPr lang="de-DE" sz="1200" dirty="0" smtClean="0"/>
          </a:p>
          <a:p>
            <a:endParaRPr lang="de-DE" sz="600" dirty="0" smtClean="0"/>
          </a:p>
          <a:p>
            <a:r>
              <a:rPr lang="de-DE" sz="1200" dirty="0" smtClean="0"/>
              <a:t>2.) zudem </a:t>
            </a:r>
            <a:r>
              <a:rPr lang="de-DE" sz="1200" dirty="0"/>
              <a:t>wäre eine vollständige Entnahme der Energie damit verbunden, </a:t>
            </a:r>
            <a:r>
              <a:rPr lang="de-DE" sz="1200" b="1" dirty="0"/>
              <a:t>dass die Luft stehen </a:t>
            </a:r>
            <a:r>
              <a:rPr lang="de-DE" sz="1200" b="1" dirty="0" smtClean="0"/>
              <a:t>bliebe</a:t>
            </a:r>
          </a:p>
          <a:p>
            <a:pPr marL="171450" indent="-171450">
              <a:buFont typeface="Wingdings" panose="05000000000000000000" pitchFamily="2" charset="2"/>
              <a:buChar char="Ø"/>
            </a:pPr>
            <a:r>
              <a:rPr lang="de-DE" sz="1200" dirty="0" smtClean="0"/>
              <a:t>Daher </a:t>
            </a:r>
            <a:r>
              <a:rPr lang="de-DE" sz="1200" dirty="0"/>
              <a:t>gibt es ein Optimum hinsichtlich Energieentnahme und Abführung der dadurch verlangsamten Luft.</a:t>
            </a:r>
          </a:p>
          <a:p>
            <a:pPr marL="171450" indent="-171450">
              <a:buFont typeface="Arial" panose="020B0604020202020204" pitchFamily="34" charset="0"/>
              <a:buChar char="•"/>
            </a:pPr>
            <a:endParaRPr lang="de-DE" sz="1200" dirty="0"/>
          </a:p>
        </p:txBody>
      </p:sp>
      <p:sp>
        <p:nvSpPr>
          <p:cNvPr id="11" name="Textfeld 10"/>
          <p:cNvSpPr txBox="1"/>
          <p:nvPr/>
        </p:nvSpPr>
        <p:spPr>
          <a:xfrm>
            <a:off x="281675" y="4861198"/>
            <a:ext cx="2490125" cy="230832"/>
          </a:xfrm>
          <a:prstGeom prst="rect">
            <a:avLst/>
          </a:prstGeom>
          <a:noFill/>
        </p:spPr>
        <p:txBody>
          <a:bodyPr wrap="square" rtlCol="0">
            <a:spAutoFit/>
          </a:bodyPr>
          <a:lstStyle/>
          <a:p>
            <a:pPr lvl="0"/>
            <a:r>
              <a:rPr lang="de-DE" sz="900" dirty="0"/>
              <a:t>https://de.wikipedia.org/wiki/Betzsches_Gesetz</a:t>
            </a:r>
            <a:endParaRPr lang="de-DE" sz="900" dirty="0" smtClean="0"/>
          </a:p>
        </p:txBody>
      </p:sp>
      <p:sp>
        <p:nvSpPr>
          <p:cNvPr id="12" name="Rechteck 11"/>
          <p:cNvSpPr/>
          <p:nvPr/>
        </p:nvSpPr>
        <p:spPr>
          <a:xfrm>
            <a:off x="4499992" y="4731990"/>
            <a:ext cx="3817071" cy="184666"/>
          </a:xfrm>
          <a:prstGeom prst="rect">
            <a:avLst/>
          </a:prstGeom>
        </p:spPr>
        <p:txBody>
          <a:bodyPr wrap="none">
            <a:spAutoFit/>
          </a:bodyPr>
          <a:lstStyle/>
          <a:p>
            <a:r>
              <a:rPr lang="de-DE" sz="600" dirty="0">
                <a:solidFill>
                  <a:schemeClr val="bg1"/>
                </a:solidFill>
              </a:rPr>
              <a:t>https://www.vdi-nachrichten.com/technik/energie/wind-auch-offshore-beeinflussen-windparks-klima-und-umwelt/</a:t>
            </a:r>
          </a:p>
        </p:txBody>
      </p:sp>
      <p:sp>
        <p:nvSpPr>
          <p:cNvPr id="13" name="Rechteck 12"/>
          <p:cNvSpPr/>
          <p:nvPr/>
        </p:nvSpPr>
        <p:spPr>
          <a:xfrm>
            <a:off x="6036879" y="658892"/>
            <a:ext cx="2135521" cy="184666"/>
          </a:xfrm>
          <a:prstGeom prst="rect">
            <a:avLst/>
          </a:prstGeom>
        </p:spPr>
        <p:txBody>
          <a:bodyPr wrap="none">
            <a:spAutoFit/>
          </a:bodyPr>
          <a:lstStyle/>
          <a:p>
            <a:r>
              <a:rPr lang="de-DE" sz="600" dirty="0"/>
              <a:t>https://gunt.de/images/download/windturbines_german.pdf/</a:t>
            </a:r>
          </a:p>
        </p:txBody>
      </p:sp>
      <p:sp>
        <p:nvSpPr>
          <p:cNvPr id="14" name="Textfeld 13"/>
          <p:cNvSpPr txBox="1"/>
          <p:nvPr/>
        </p:nvSpPr>
        <p:spPr>
          <a:xfrm>
            <a:off x="192857" y="3647366"/>
            <a:ext cx="4014865" cy="669414"/>
          </a:xfrm>
          <a:prstGeom prst="rect">
            <a:avLst/>
          </a:prstGeom>
          <a:solidFill>
            <a:schemeClr val="accent3">
              <a:lumMod val="40000"/>
              <a:lumOff val="60000"/>
            </a:schemeClr>
          </a:solidFill>
        </p:spPr>
        <p:txBody>
          <a:bodyPr wrap="square" rtlCol="0">
            <a:spAutoFit/>
          </a:bodyPr>
          <a:lstStyle/>
          <a:p>
            <a:pPr marL="171450" indent="-171450">
              <a:lnSpc>
                <a:spcPts val="1480"/>
              </a:lnSpc>
              <a:buFont typeface="Wingdings" panose="05000000000000000000" pitchFamily="2" charset="2"/>
              <a:buChar char="Ø"/>
              <a:tabLst>
                <a:tab pos="266700" algn="l"/>
              </a:tabLst>
            </a:pPr>
            <a:r>
              <a:rPr lang="de-DE" sz="1200" b="1" dirty="0"/>
              <a:t>b</a:t>
            </a:r>
            <a:r>
              <a:rPr lang="de-DE" sz="1200" b="1" dirty="0" smtClean="0"/>
              <a:t>ei einem Erntegrad von ca. 50% ist die Energieentnahme auf jeden Fall relevant</a:t>
            </a:r>
          </a:p>
          <a:p>
            <a:pPr marL="171450" indent="-171450">
              <a:lnSpc>
                <a:spcPts val="1480"/>
              </a:lnSpc>
              <a:buFont typeface="Wingdings" panose="05000000000000000000" pitchFamily="2" charset="2"/>
              <a:buChar char="Ø"/>
              <a:tabLst>
                <a:tab pos="266700" algn="l"/>
              </a:tabLst>
            </a:pPr>
            <a:r>
              <a:rPr lang="de-DE" sz="1200" b="1" dirty="0" smtClean="0"/>
              <a:t>dies illustriert die Endlichkeit der Ressource Wind</a:t>
            </a:r>
            <a:endParaRPr lang="de-DE" sz="1200" dirty="0"/>
          </a:p>
        </p:txBody>
      </p:sp>
    </p:spTree>
    <p:extLst>
      <p:ext uri="{BB962C8B-B14F-4D97-AF65-F5344CB8AC3E}">
        <p14:creationId xmlns:p14="http://schemas.microsoft.com/office/powerpoint/2010/main" val="729059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rade Verbindung 4"/>
          <p:cNvCxnSpPr/>
          <p:nvPr/>
        </p:nvCxnSpPr>
        <p:spPr>
          <a:xfrm>
            <a:off x="549896" y="627534"/>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hteck 1"/>
          <p:cNvSpPr/>
          <p:nvPr/>
        </p:nvSpPr>
        <p:spPr>
          <a:xfrm>
            <a:off x="5796136" y="934144"/>
            <a:ext cx="3150096" cy="3077766"/>
          </a:xfrm>
          <a:prstGeom prst="rect">
            <a:avLst/>
          </a:prstGeom>
        </p:spPr>
        <p:txBody>
          <a:bodyPr wrap="square">
            <a:spAutoFit/>
          </a:bodyPr>
          <a:lstStyle/>
          <a:p>
            <a:r>
              <a:rPr lang="de-DE" sz="1400" dirty="0" smtClean="0"/>
              <a:t>Ergebnisse:</a:t>
            </a:r>
          </a:p>
          <a:p>
            <a:pPr marL="285750" indent="-285750">
              <a:buFont typeface="Arial" panose="020B0604020202020204" pitchFamily="34" charset="0"/>
              <a:buChar char="•"/>
            </a:pPr>
            <a:r>
              <a:rPr lang="de-DE" sz="1200" dirty="0"/>
              <a:t>d</a:t>
            </a:r>
            <a:r>
              <a:rPr lang="de-DE" sz="1200" dirty="0" smtClean="0"/>
              <a:t>as entwickelte Modell zeigt, dass in Atmosphäre ca. 2 Watt/m² Energie erzeugt werden</a:t>
            </a:r>
          </a:p>
          <a:p>
            <a:pPr>
              <a:tabLst>
                <a:tab pos="266700" algn="l"/>
              </a:tabLst>
            </a:pPr>
            <a:r>
              <a:rPr lang="de-DE" sz="1100" dirty="0" smtClean="0"/>
              <a:t>	(</a:t>
            </a:r>
            <a:r>
              <a:rPr lang="de-DE" sz="1100" dirty="0" err="1" smtClean="0"/>
              <a:t>Anmerk</a:t>
            </a:r>
            <a:r>
              <a:rPr lang="de-DE" sz="1100" dirty="0" smtClean="0"/>
              <a:t>.: vereinfacht: atmosphärische 	Wärmekraftmaschine)</a:t>
            </a:r>
          </a:p>
          <a:p>
            <a:pPr marL="285750" indent="-285750">
              <a:buFont typeface="Arial" panose="020B0604020202020204" pitchFamily="34" charset="0"/>
              <a:buChar char="•"/>
            </a:pPr>
            <a:r>
              <a:rPr lang="de-DE" sz="1200" dirty="0"/>
              <a:t>d</a:t>
            </a:r>
            <a:r>
              <a:rPr lang="de-DE" sz="1200" dirty="0" smtClean="0"/>
              <a:t>och diese zwei Watt können nicht komplett gewonnen werden</a:t>
            </a:r>
          </a:p>
          <a:p>
            <a:pPr marL="285750" indent="-285750">
              <a:buFont typeface="Arial" panose="020B0604020202020204" pitchFamily="34" charset="0"/>
              <a:buChar char="•"/>
            </a:pPr>
            <a:r>
              <a:rPr lang="de-DE" sz="1200" dirty="0" smtClean="0"/>
              <a:t>Ergebnis: theoretisch können global ca. 0,5 Watt/m² aus Luft entzogen werden (dies ist Grenze für große Windparks)</a:t>
            </a:r>
          </a:p>
          <a:p>
            <a:pPr marL="285750" indent="-285750">
              <a:buFont typeface="Arial" panose="020B0604020202020204" pitchFamily="34" charset="0"/>
              <a:buChar char="•"/>
            </a:pPr>
            <a:r>
              <a:rPr lang="de-DE" sz="1200" b="1" dirty="0"/>
              <a:t>d</a:t>
            </a:r>
            <a:r>
              <a:rPr lang="de-DE" sz="1200" b="1" dirty="0" smtClean="0"/>
              <a:t>iese Tatsachen werden leider in Potentialanalysen immer wieder ignoriert</a:t>
            </a:r>
          </a:p>
          <a:p>
            <a:pPr marL="285750" indent="-285750">
              <a:buFont typeface="Arial" panose="020B0604020202020204" pitchFamily="34" charset="0"/>
              <a:buChar char="•"/>
            </a:pPr>
            <a:endParaRPr lang="de-DE" sz="800" dirty="0"/>
          </a:p>
          <a:p>
            <a:pPr marL="285750" indent="-285750">
              <a:buFont typeface="Arial" panose="020B0604020202020204" pitchFamily="34" charset="0"/>
              <a:buChar char="•"/>
            </a:pPr>
            <a:r>
              <a:rPr lang="de-DE" sz="1200" dirty="0"/>
              <a:t>g</a:t>
            </a:r>
            <a:r>
              <a:rPr lang="de-DE" sz="1200" dirty="0" smtClean="0"/>
              <a:t>ünstiger sind kleine Windräder verteilt auf große Fläche</a:t>
            </a:r>
            <a:endParaRPr lang="de-DE" sz="1200" dirty="0"/>
          </a:p>
        </p:txBody>
      </p:sp>
      <p:sp>
        <p:nvSpPr>
          <p:cNvPr id="7" name="Textfeld 6"/>
          <p:cNvSpPr txBox="1"/>
          <p:nvPr/>
        </p:nvSpPr>
        <p:spPr>
          <a:xfrm>
            <a:off x="6147048" y="4002618"/>
            <a:ext cx="2880320" cy="369332"/>
          </a:xfrm>
          <a:prstGeom prst="rect">
            <a:avLst/>
          </a:prstGeom>
          <a:noFill/>
        </p:spPr>
        <p:txBody>
          <a:bodyPr wrap="square" rtlCol="0">
            <a:spAutoFit/>
          </a:bodyPr>
          <a:lstStyle/>
          <a:p>
            <a:pPr lvl="0"/>
            <a:r>
              <a:rPr lang="de-DE" sz="900" dirty="0"/>
              <a:t>https://www.mdr.de/wissen/energiewende-potenzial-und-grenzen-der-windkraft-100.html</a:t>
            </a:r>
          </a:p>
        </p:txBody>
      </p:sp>
      <p:sp>
        <p:nvSpPr>
          <p:cNvPr id="8" name="Textfeld 7"/>
          <p:cNvSpPr txBox="1"/>
          <p:nvPr/>
        </p:nvSpPr>
        <p:spPr>
          <a:xfrm>
            <a:off x="179512" y="4074626"/>
            <a:ext cx="5256584" cy="369332"/>
          </a:xfrm>
          <a:prstGeom prst="rect">
            <a:avLst/>
          </a:prstGeom>
          <a:noFill/>
        </p:spPr>
        <p:txBody>
          <a:bodyPr wrap="square" rtlCol="0">
            <a:spAutoFit/>
          </a:bodyPr>
          <a:lstStyle/>
          <a:p>
            <a:pPr lvl="0"/>
            <a:r>
              <a:rPr lang="de-DE" sz="900" dirty="0"/>
              <a:t>https://www.schweizerbart.de/papers/metz/detail/30/97450/Physical_limits_of_wind_energy_within_the_atmosphe?af=crossref</a:t>
            </a:r>
          </a:p>
        </p:txBody>
      </p:sp>
      <p:sp>
        <p:nvSpPr>
          <p:cNvPr id="9" name="Rechteck 8"/>
          <p:cNvSpPr/>
          <p:nvPr/>
        </p:nvSpPr>
        <p:spPr>
          <a:xfrm>
            <a:off x="6121112" y="1131590"/>
            <a:ext cx="2411328"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6121112" y="1347614"/>
            <a:ext cx="2771368"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6121112" y="1563638"/>
            <a:ext cx="613390" cy="216024"/>
          </a:xfrm>
          <a:prstGeom prst="rect">
            <a:avLst/>
          </a:prstGeom>
          <a:solidFill>
            <a:schemeClr val="accent6">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1375" t="36834" r="20882" b="51298"/>
          <a:stretch/>
        </p:blipFill>
        <p:spPr bwMode="auto">
          <a:xfrm>
            <a:off x="107503" y="1121998"/>
            <a:ext cx="5688633" cy="657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el 1"/>
          <p:cNvSpPr txBox="1">
            <a:spLocks/>
          </p:cNvSpPr>
          <p:nvPr/>
        </p:nvSpPr>
        <p:spPr>
          <a:xfrm>
            <a:off x="457200" y="133971"/>
            <a:ext cx="8229600" cy="63757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Energetische Betrachtung</a:t>
            </a:r>
            <a:endParaRPr lang="de-DE" sz="2000" b="1" dirty="0"/>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1375" t="24455" r="20882" b="67487"/>
          <a:stretch/>
        </p:blipFill>
        <p:spPr bwMode="auto">
          <a:xfrm>
            <a:off x="107503" y="685066"/>
            <a:ext cx="5688633" cy="446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487" t="50262" r="67673" b="46333"/>
          <a:stretch/>
        </p:blipFill>
        <p:spPr bwMode="auto">
          <a:xfrm>
            <a:off x="323528" y="1851670"/>
            <a:ext cx="870857" cy="188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598" t="55841" r="39116" b="37662"/>
          <a:stretch/>
        </p:blipFill>
        <p:spPr bwMode="auto">
          <a:xfrm>
            <a:off x="2267744" y="1738419"/>
            <a:ext cx="3384376" cy="331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020" t="63568" r="26308" b="6657"/>
          <a:stretch/>
        </p:blipFill>
        <p:spPr bwMode="auto">
          <a:xfrm>
            <a:off x="370359" y="2075072"/>
            <a:ext cx="5281761" cy="1936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feld 15"/>
          <p:cNvSpPr txBox="1"/>
          <p:nvPr/>
        </p:nvSpPr>
        <p:spPr>
          <a:xfrm>
            <a:off x="179512" y="4525246"/>
            <a:ext cx="8802508" cy="477054"/>
          </a:xfrm>
          <a:prstGeom prst="rect">
            <a:avLst/>
          </a:prstGeom>
          <a:solidFill>
            <a:schemeClr val="accent3">
              <a:lumMod val="40000"/>
              <a:lumOff val="60000"/>
            </a:schemeClr>
          </a:solidFill>
        </p:spPr>
        <p:txBody>
          <a:bodyPr wrap="square" rtlCol="0">
            <a:spAutoFit/>
          </a:bodyPr>
          <a:lstStyle/>
          <a:p>
            <a:pPr marL="171450" indent="-171450">
              <a:lnSpc>
                <a:spcPts val="1480"/>
              </a:lnSpc>
              <a:buFont typeface="Wingdings" panose="05000000000000000000" pitchFamily="2" charset="2"/>
              <a:buChar char="Ø"/>
              <a:tabLst>
                <a:tab pos="266700" algn="l"/>
              </a:tabLst>
            </a:pPr>
            <a:r>
              <a:rPr lang="de-DE" sz="1200" b="1" dirty="0" smtClean="0"/>
              <a:t>Wind ist eine endliche Ressource </a:t>
            </a:r>
            <a:r>
              <a:rPr lang="de-DE" sz="1100" dirty="0" smtClean="0"/>
              <a:t>(weniger als 1% der gesamten absorbierten Sonneneinstrahlung wird in kinetische Energie Wind umgewandelt) </a:t>
            </a:r>
          </a:p>
          <a:p>
            <a:pPr marL="171450" indent="-171450">
              <a:lnSpc>
                <a:spcPts val="1480"/>
              </a:lnSpc>
              <a:buFont typeface="Wingdings" panose="05000000000000000000" pitchFamily="2" charset="2"/>
              <a:buChar char="Ø"/>
              <a:tabLst>
                <a:tab pos="266700" algn="l"/>
              </a:tabLst>
            </a:pPr>
            <a:r>
              <a:rPr lang="de-DE" sz="1200" b="1" dirty="0" smtClean="0"/>
              <a:t>Wind hat eine klimatische Bedeutung</a:t>
            </a:r>
            <a:r>
              <a:rPr lang="de-DE" sz="1200" dirty="0" smtClean="0"/>
              <a:t>, welche bedacht werden muss</a:t>
            </a:r>
            <a:endParaRPr lang="de-DE" sz="1200" dirty="0"/>
          </a:p>
        </p:txBody>
      </p:sp>
      <p:cxnSp>
        <p:nvCxnSpPr>
          <p:cNvPr id="6" name="Gerade Verbindung 5"/>
          <p:cNvCxnSpPr/>
          <p:nvPr/>
        </p:nvCxnSpPr>
        <p:spPr>
          <a:xfrm>
            <a:off x="323528" y="4074626"/>
            <a:ext cx="5328592"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p:nvCxnSpPr>
        <p:spPr>
          <a:xfrm>
            <a:off x="5868144" y="3939902"/>
            <a:ext cx="3078088"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22783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438" t="34223" r="21687" b="5889"/>
          <a:stretch/>
        </p:blipFill>
        <p:spPr bwMode="auto">
          <a:xfrm>
            <a:off x="4273976" y="1491630"/>
            <a:ext cx="4906536" cy="3248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4211960" y="4774168"/>
            <a:ext cx="4851708" cy="369332"/>
          </a:xfrm>
          <a:prstGeom prst="rect">
            <a:avLst/>
          </a:prstGeom>
          <a:noFill/>
        </p:spPr>
        <p:txBody>
          <a:bodyPr wrap="square" rtlCol="0">
            <a:spAutoFit/>
          </a:bodyPr>
          <a:lstStyle/>
          <a:p>
            <a:pPr lvl="0"/>
            <a:r>
              <a:rPr lang="de-DE" sz="900" dirty="0"/>
              <a:t>https://www.windguard.de/veroeffentlichungen.html?file=files/cto_layout/img/unternehmen/veroeffentlichungen/2020/Volllaststunden%20von%20Windenergieanlagen%20an%20Land%202020.pdf</a:t>
            </a:r>
          </a:p>
        </p:txBody>
      </p:sp>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189" t="20777" r="24999" b="43025"/>
          <a:stretch/>
        </p:blipFill>
        <p:spPr bwMode="auto">
          <a:xfrm>
            <a:off x="4390296" y="51470"/>
            <a:ext cx="3240360" cy="144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189" t="78090" r="39737" b="8973"/>
          <a:stretch/>
        </p:blipFill>
        <p:spPr bwMode="auto">
          <a:xfrm>
            <a:off x="6838568" y="934242"/>
            <a:ext cx="2197928" cy="514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el 1"/>
          <p:cNvSpPr txBox="1">
            <a:spLocks/>
          </p:cNvSpPr>
          <p:nvPr/>
        </p:nvSpPr>
        <p:spPr>
          <a:xfrm>
            <a:off x="35496" y="123478"/>
            <a:ext cx="4238128" cy="504056"/>
          </a:xfrm>
          <a:prstGeom prst="rect">
            <a:avLst/>
          </a:prstGeom>
        </p:spPr>
        <p:txBody>
          <a:bodyP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800" b="1" dirty="0" smtClean="0"/>
              <a:t>Abnahme der spezifischen Nennleistung von WKA</a:t>
            </a:r>
          </a:p>
          <a:p>
            <a:pPr algn="l"/>
            <a:r>
              <a:rPr lang="de-DE" sz="2800" b="1" dirty="0" smtClean="0"/>
              <a:t>als Ausdruck der Schwächung der Windenergie</a:t>
            </a:r>
            <a:endParaRPr lang="de-DE" sz="2800" b="1" dirty="0"/>
          </a:p>
        </p:txBody>
      </p:sp>
      <p:cxnSp>
        <p:nvCxnSpPr>
          <p:cNvPr id="7" name="Gerade Verbindung 6"/>
          <p:cNvCxnSpPr/>
          <p:nvPr/>
        </p:nvCxnSpPr>
        <p:spPr>
          <a:xfrm>
            <a:off x="158824" y="627534"/>
            <a:ext cx="390912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hteck 3"/>
          <p:cNvSpPr/>
          <p:nvPr/>
        </p:nvSpPr>
        <p:spPr>
          <a:xfrm>
            <a:off x="158824" y="1149588"/>
            <a:ext cx="3981128" cy="2862322"/>
          </a:xfrm>
          <a:prstGeom prst="rect">
            <a:avLst/>
          </a:prstGeom>
        </p:spPr>
        <p:txBody>
          <a:bodyPr wrap="square">
            <a:spAutoFit/>
          </a:bodyPr>
          <a:lstStyle/>
          <a:p>
            <a:pPr marL="171450" indent="-171450">
              <a:buFont typeface="Arial" panose="020B0604020202020204" pitchFamily="34" charset="0"/>
              <a:buChar char="•"/>
            </a:pPr>
            <a:r>
              <a:rPr lang="de-DE" sz="1200" dirty="0" smtClean="0"/>
              <a:t>die </a:t>
            </a:r>
            <a:r>
              <a:rPr lang="de-DE" sz="1200" dirty="0"/>
              <a:t>spezifische Nennleistung </a:t>
            </a:r>
            <a:r>
              <a:rPr lang="de-DE" sz="1200" dirty="0" smtClean="0"/>
              <a:t>ist </a:t>
            </a:r>
            <a:r>
              <a:rPr lang="de-DE" sz="1200" dirty="0"/>
              <a:t>das </a:t>
            </a:r>
            <a:r>
              <a:rPr lang="de-DE" sz="1200" b="1" dirty="0"/>
              <a:t>Verhältnis aus Anlagennennleistung zu der überstrichenen </a:t>
            </a:r>
            <a:r>
              <a:rPr lang="de-DE" sz="1200" b="1" dirty="0" smtClean="0"/>
              <a:t>Rotorfläche</a:t>
            </a:r>
          </a:p>
          <a:p>
            <a:pPr marL="171450" indent="-171450">
              <a:buFont typeface="Arial" panose="020B0604020202020204" pitchFamily="34" charset="0"/>
              <a:buChar char="•"/>
            </a:pPr>
            <a:endParaRPr lang="de-DE" sz="1200" dirty="0" smtClean="0"/>
          </a:p>
          <a:p>
            <a:pPr marL="171450" indent="-171450">
              <a:buFont typeface="Arial" panose="020B0604020202020204" pitchFamily="34" charset="0"/>
              <a:buChar char="•"/>
            </a:pPr>
            <a:r>
              <a:rPr lang="de-DE" sz="1200" dirty="0" smtClean="0"/>
              <a:t>diese </a:t>
            </a:r>
            <a:r>
              <a:rPr lang="de-DE" sz="1200" dirty="0"/>
              <a:t>hat sich 2012 bis 2019 beständig verschlechtert </a:t>
            </a:r>
          </a:p>
          <a:p>
            <a:pPr marL="171450" indent="-171450">
              <a:buFont typeface="Arial" panose="020B0604020202020204" pitchFamily="34" charset="0"/>
              <a:buChar char="•"/>
            </a:pPr>
            <a:r>
              <a:rPr lang="de-DE" sz="1200" dirty="0" smtClean="0"/>
              <a:t>ist </a:t>
            </a:r>
            <a:r>
              <a:rPr lang="de-DE" sz="1200" dirty="0"/>
              <a:t>in drei von vier Regionen zwischen 2012 und 2019 </a:t>
            </a:r>
            <a:r>
              <a:rPr lang="de-DE" sz="1200" b="1" dirty="0"/>
              <a:t>um etwa 30% </a:t>
            </a:r>
            <a:r>
              <a:rPr lang="de-DE" sz="1200" b="1" dirty="0" smtClean="0"/>
              <a:t>gefallen)</a:t>
            </a:r>
            <a:endParaRPr lang="de-DE" sz="1200" dirty="0"/>
          </a:p>
          <a:p>
            <a:pPr marL="171450" indent="-171450">
              <a:buFont typeface="Arial" panose="020B0604020202020204" pitchFamily="34" charset="0"/>
              <a:buChar char="•"/>
            </a:pPr>
            <a:r>
              <a:rPr lang="de-DE" sz="1200" dirty="0"/>
              <a:t>u</a:t>
            </a:r>
            <a:r>
              <a:rPr lang="de-DE" sz="1200" dirty="0" smtClean="0"/>
              <a:t>nd dies</a:t>
            </a:r>
            <a:r>
              <a:rPr lang="de-DE" sz="1200" dirty="0"/>
              <a:t>, obwohl Windenergie seit 20 Jahren </a:t>
            </a:r>
            <a:r>
              <a:rPr lang="de-DE" sz="1200" dirty="0" smtClean="0"/>
              <a:t>„immer effektiver“ </a:t>
            </a:r>
            <a:r>
              <a:rPr lang="de-DE" sz="1200" dirty="0"/>
              <a:t>und inzwischen aus Höhen deutlich über 200 m abgeschöpft </a:t>
            </a:r>
            <a:r>
              <a:rPr lang="de-DE" sz="1200" dirty="0" smtClean="0"/>
              <a:t>wird</a:t>
            </a:r>
          </a:p>
          <a:p>
            <a:pPr marL="171450" indent="-171450">
              <a:buFont typeface="Arial" panose="020B0604020202020204" pitchFamily="34" charset="0"/>
              <a:buChar char="•"/>
            </a:pPr>
            <a:endParaRPr lang="de-DE" sz="1200" dirty="0"/>
          </a:p>
          <a:p>
            <a:pPr marL="171450" indent="-171450">
              <a:buFont typeface="Arial" panose="020B0604020202020204" pitchFamily="34" charset="0"/>
              <a:buChar char="•"/>
            </a:pPr>
            <a:r>
              <a:rPr lang="de-DE" sz="1200" dirty="0"/>
              <a:t>d</a:t>
            </a:r>
            <a:r>
              <a:rPr lang="de-DE" sz="1200" dirty="0" smtClean="0"/>
              <a:t>er Zusammenhang zwischen der rückläufigen Nennleistung </a:t>
            </a:r>
            <a:r>
              <a:rPr lang="de-DE" sz="1200" dirty="0"/>
              <a:t>und der massiv betriebenen Abschöpfung von Windenergie aus der Atmosphäre </a:t>
            </a:r>
            <a:r>
              <a:rPr lang="de-DE" sz="1200" dirty="0" smtClean="0"/>
              <a:t>ist mehr als naheliegen</a:t>
            </a:r>
            <a:endParaRPr lang="de-DE" sz="1200" dirty="0"/>
          </a:p>
          <a:p>
            <a:pPr marL="171450" indent="-171450">
              <a:buFont typeface="Arial" panose="020B0604020202020204" pitchFamily="34" charset="0"/>
              <a:buChar char="•"/>
            </a:pPr>
            <a:endParaRPr lang="de-DE" sz="1200" dirty="0"/>
          </a:p>
        </p:txBody>
      </p:sp>
    </p:spTree>
    <p:extLst>
      <p:ext uri="{BB962C8B-B14F-4D97-AF65-F5344CB8AC3E}">
        <p14:creationId xmlns:p14="http://schemas.microsoft.com/office/powerpoint/2010/main" val="1228935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375" t="24455" r="20882" b="41101"/>
          <a:stretch/>
        </p:blipFill>
        <p:spPr bwMode="auto">
          <a:xfrm>
            <a:off x="251520" y="51470"/>
            <a:ext cx="4464495" cy="149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061" t="38667" r="51625" b="19887"/>
          <a:stretch/>
        </p:blipFill>
        <p:spPr bwMode="auto">
          <a:xfrm>
            <a:off x="120078" y="1923679"/>
            <a:ext cx="3463189" cy="210730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7988" t="22223" r="21375" b="18224"/>
          <a:stretch/>
        </p:blipFill>
        <p:spPr bwMode="auto">
          <a:xfrm>
            <a:off x="3707904" y="1059582"/>
            <a:ext cx="5378626" cy="29713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feld 6"/>
          <p:cNvSpPr txBox="1"/>
          <p:nvPr/>
        </p:nvSpPr>
        <p:spPr>
          <a:xfrm>
            <a:off x="3851920" y="4154909"/>
            <a:ext cx="4968552" cy="577081"/>
          </a:xfrm>
          <a:prstGeom prst="rect">
            <a:avLst/>
          </a:prstGeom>
          <a:noFill/>
        </p:spPr>
        <p:txBody>
          <a:bodyPr wrap="square" rtlCol="0">
            <a:spAutoFit/>
          </a:bodyPr>
          <a:lstStyle/>
          <a:p>
            <a:r>
              <a:rPr lang="en-US" sz="1050" dirty="0"/>
              <a:t>Figure 9: Comparing wind energy to bioenergy and solar energy in terms of their total conversion efficiency from the source of solar radiation to renewable energy in form of electricity.</a:t>
            </a:r>
            <a:endParaRPr lang="de-DE" sz="1050" dirty="0"/>
          </a:p>
        </p:txBody>
      </p:sp>
      <p:sp>
        <p:nvSpPr>
          <p:cNvPr id="11" name="Textfeld 10"/>
          <p:cNvSpPr txBox="1"/>
          <p:nvPr/>
        </p:nvSpPr>
        <p:spPr>
          <a:xfrm>
            <a:off x="50094" y="4154909"/>
            <a:ext cx="3564397" cy="577081"/>
          </a:xfrm>
          <a:prstGeom prst="rect">
            <a:avLst/>
          </a:prstGeom>
          <a:noFill/>
        </p:spPr>
        <p:txBody>
          <a:bodyPr wrap="square" rtlCol="0">
            <a:spAutoFit/>
          </a:bodyPr>
          <a:lstStyle/>
          <a:p>
            <a:r>
              <a:rPr lang="en-US" sz="1050" dirty="0"/>
              <a:t>Figure 1: Schematic diagram of the different energy forms involved when solar radiation is converted to wind and renewable energy. Numbers provided are derived in the text.</a:t>
            </a:r>
            <a:endParaRPr lang="de-DE" sz="1050" dirty="0"/>
          </a:p>
        </p:txBody>
      </p:sp>
      <p:sp>
        <p:nvSpPr>
          <p:cNvPr id="12" name="Textfeld 11"/>
          <p:cNvSpPr txBox="1"/>
          <p:nvPr/>
        </p:nvSpPr>
        <p:spPr>
          <a:xfrm>
            <a:off x="2843808" y="4861198"/>
            <a:ext cx="6624736" cy="230832"/>
          </a:xfrm>
          <a:prstGeom prst="rect">
            <a:avLst/>
          </a:prstGeom>
          <a:noFill/>
        </p:spPr>
        <p:txBody>
          <a:bodyPr wrap="square" rtlCol="0">
            <a:spAutoFit/>
          </a:bodyPr>
          <a:lstStyle/>
          <a:p>
            <a:pPr lvl="0"/>
            <a:r>
              <a:rPr lang="de-DE" sz="900" dirty="0"/>
              <a:t>https://www.schweizerbart.de/papers/metz/detail/30/97450/Physical_limits_of_wind_energy_within_the_atmosphe?af=crossref</a:t>
            </a:r>
          </a:p>
        </p:txBody>
      </p:sp>
    </p:spTree>
    <p:extLst>
      <p:ext uri="{BB962C8B-B14F-4D97-AF65-F5344CB8AC3E}">
        <p14:creationId xmlns:p14="http://schemas.microsoft.com/office/powerpoint/2010/main" val="806851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txBox="1">
            <a:spLocks/>
          </p:cNvSpPr>
          <p:nvPr/>
        </p:nvSpPr>
        <p:spPr>
          <a:xfrm>
            <a:off x="457200" y="133971"/>
            <a:ext cx="8229600" cy="63757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wirtschaftliche Betrachtung</a:t>
            </a:r>
            <a:endParaRPr lang="de-DE" sz="2000" b="1" dirty="0"/>
          </a:p>
        </p:txBody>
      </p:sp>
      <p:cxnSp>
        <p:nvCxnSpPr>
          <p:cNvPr id="3" name="Gerade Verbindung 2"/>
          <p:cNvCxnSpPr/>
          <p:nvPr/>
        </p:nvCxnSpPr>
        <p:spPr>
          <a:xfrm>
            <a:off x="549896" y="627534"/>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904" t="13667" r="29626" b="18666"/>
          <a:stretch/>
        </p:blipFill>
        <p:spPr bwMode="auto">
          <a:xfrm>
            <a:off x="792480" y="843558"/>
            <a:ext cx="3911690" cy="3870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323528" y="4803998"/>
            <a:ext cx="5760640" cy="230832"/>
          </a:xfrm>
          <a:prstGeom prst="rect">
            <a:avLst/>
          </a:prstGeom>
          <a:noFill/>
        </p:spPr>
        <p:txBody>
          <a:bodyPr wrap="square" rtlCol="0">
            <a:spAutoFit/>
          </a:bodyPr>
          <a:lstStyle/>
          <a:p>
            <a:r>
              <a:rPr lang="de-DE" sz="900" dirty="0"/>
              <a:t>https://www.nzz.ch/visuals/windkraft-in-deutschland-grosse-versprechen-kleine-ertraege-ld.1710681</a:t>
            </a:r>
          </a:p>
        </p:txBody>
      </p:sp>
      <p:sp>
        <p:nvSpPr>
          <p:cNvPr id="6" name="Rechteck 5"/>
          <p:cNvSpPr/>
          <p:nvPr/>
        </p:nvSpPr>
        <p:spPr>
          <a:xfrm>
            <a:off x="4860032" y="771550"/>
            <a:ext cx="4283968" cy="4154984"/>
          </a:xfrm>
          <a:prstGeom prst="rect">
            <a:avLst/>
          </a:prstGeom>
        </p:spPr>
        <p:txBody>
          <a:bodyPr wrap="square">
            <a:spAutoFit/>
          </a:bodyPr>
          <a:lstStyle/>
          <a:p>
            <a:pPr marL="266700" indent="-266700">
              <a:buFont typeface="Arial" panose="020B0604020202020204" pitchFamily="34" charset="0"/>
              <a:buChar char="•"/>
            </a:pPr>
            <a:r>
              <a:rPr lang="de-DE" sz="1400" dirty="0" smtClean="0"/>
              <a:t>NZZ hat Auslastung anhand von Wetterdaten </a:t>
            </a:r>
            <a:r>
              <a:rPr lang="de-DE" sz="1400" b="1" dirty="0" smtClean="0"/>
              <a:t>simuliert</a:t>
            </a:r>
            <a:r>
              <a:rPr lang="de-DE" sz="1400" dirty="0" smtClean="0"/>
              <a:t> (</a:t>
            </a:r>
            <a:r>
              <a:rPr lang="de-DE" sz="1400" dirty="0" err="1" smtClean="0"/>
              <a:t>Abregelungen</a:t>
            </a:r>
            <a:r>
              <a:rPr lang="de-DE" sz="1400" dirty="0" smtClean="0"/>
              <a:t> wegen Lärm, Umweltvorschrift, Überprodukt. etc. wurden nicht berücksichtigt) -&gt; </a:t>
            </a:r>
            <a:r>
              <a:rPr lang="de-DE" sz="1400" b="1" dirty="0" smtClean="0"/>
              <a:t>real dürfte es noch schlechter sein</a:t>
            </a:r>
          </a:p>
          <a:p>
            <a:endParaRPr lang="de-DE" sz="600" dirty="0" smtClean="0"/>
          </a:p>
          <a:p>
            <a:r>
              <a:rPr lang="de-DE" sz="1400" dirty="0" smtClean="0"/>
              <a:t>Ergebnis:</a:t>
            </a:r>
          </a:p>
          <a:p>
            <a:pPr marL="266700" indent="-266700">
              <a:buFont typeface="Arial" panose="020B0604020202020204" pitchFamily="34" charset="0"/>
              <a:buChar char="•"/>
            </a:pPr>
            <a:r>
              <a:rPr lang="de-DE" sz="1400" b="1" dirty="0"/>
              <a:t>n</a:t>
            </a:r>
            <a:r>
              <a:rPr lang="de-DE" sz="1400" b="1" dirty="0" smtClean="0"/>
              <a:t>ur 15% der Anlagen haben Auslastung &gt;30%</a:t>
            </a:r>
          </a:p>
          <a:p>
            <a:pPr marL="266700" indent="-266700">
              <a:tabLst>
                <a:tab pos="266700" algn="l"/>
              </a:tabLst>
            </a:pPr>
            <a:r>
              <a:rPr lang="de-DE" sz="1400" dirty="0" smtClean="0"/>
              <a:t>	(83% davon befinden sich im äußersten Norden)</a:t>
            </a:r>
          </a:p>
          <a:p>
            <a:pPr marL="266700" indent="-266700">
              <a:buFont typeface="Arial" panose="020B0604020202020204" pitchFamily="34" charset="0"/>
              <a:buChar char="•"/>
            </a:pPr>
            <a:r>
              <a:rPr lang="de-DE" sz="1400" dirty="0" smtClean="0"/>
              <a:t>ca. 25% haben Auslastung von &lt;20%</a:t>
            </a:r>
          </a:p>
          <a:p>
            <a:pPr marL="266700" indent="-266700">
              <a:buFont typeface="Arial" panose="020B0604020202020204" pitchFamily="34" charset="0"/>
              <a:buChar char="•"/>
            </a:pPr>
            <a:r>
              <a:rPr lang="de-DE" sz="1400" dirty="0"/>
              <a:t>i</a:t>
            </a:r>
            <a:r>
              <a:rPr lang="de-DE" sz="1400" dirty="0" smtClean="0"/>
              <a:t>m Bundesdurchschnitt beträgt die Auslastung 24%</a:t>
            </a:r>
          </a:p>
          <a:p>
            <a:pPr marL="266700" indent="-266700">
              <a:buFont typeface="Wingdings" panose="05000000000000000000" pitchFamily="2" charset="2"/>
              <a:buChar char="Ø"/>
            </a:pPr>
            <a:r>
              <a:rPr lang="de-DE" sz="1400" b="1" dirty="0" smtClean="0"/>
              <a:t>die meisten Anlagen überleben nur durch das dt. Fördersystem </a:t>
            </a:r>
            <a:r>
              <a:rPr lang="de-DE" sz="1400" dirty="0" smtClean="0"/>
              <a:t>(belohnt auch schlechte Standorte)</a:t>
            </a:r>
          </a:p>
          <a:p>
            <a:pPr marL="266700" indent="-266700">
              <a:buFont typeface="Arial" panose="020B0604020202020204" pitchFamily="34" charset="0"/>
              <a:buChar char="•"/>
            </a:pPr>
            <a:endParaRPr lang="de-DE" sz="600" dirty="0" smtClean="0"/>
          </a:p>
          <a:p>
            <a:pPr marL="266700" indent="-266700">
              <a:buFont typeface="Arial" panose="020B0604020202020204" pitchFamily="34" charset="0"/>
              <a:buChar char="•"/>
            </a:pPr>
            <a:r>
              <a:rPr lang="de-DE" sz="1400" dirty="0" smtClean="0"/>
              <a:t>lt. Berechnungen dt. Windenergie-Institut waren 2003 aufgrund damaliger Einspeisevergütungen Anlagen mit 23% Auslastung rentabel</a:t>
            </a:r>
          </a:p>
          <a:p>
            <a:pPr marL="266700" indent="-266700">
              <a:buFont typeface="Arial" panose="020B0604020202020204" pitchFamily="34" charset="0"/>
              <a:buChar char="•"/>
            </a:pPr>
            <a:endParaRPr lang="de-DE" sz="600" dirty="0" smtClean="0"/>
          </a:p>
          <a:p>
            <a:pPr marL="266700" indent="-266700">
              <a:buFont typeface="Arial" panose="020B0604020202020204" pitchFamily="34" charset="0"/>
              <a:buChar char="•"/>
            </a:pPr>
            <a:r>
              <a:rPr lang="de-DE" sz="1400" dirty="0" smtClean="0"/>
              <a:t>2022 geht Stuttgarter Lehrstuhl bei aktuellen Markt-Prämienmodell von einem Rentabilität ab einer Auslastung von 30% aus</a:t>
            </a:r>
          </a:p>
        </p:txBody>
      </p:sp>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659" t="26777" r="12466" b="17888"/>
          <a:stretch/>
        </p:blipFill>
        <p:spPr bwMode="auto">
          <a:xfrm>
            <a:off x="0" y="843558"/>
            <a:ext cx="1536987" cy="2091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36512" y="828750"/>
            <a:ext cx="1530523" cy="230832"/>
          </a:xfrm>
          <a:prstGeom prst="rect">
            <a:avLst/>
          </a:prstGeom>
          <a:noFill/>
        </p:spPr>
        <p:txBody>
          <a:bodyPr wrap="square" rtlCol="0">
            <a:spAutoFit/>
          </a:bodyPr>
          <a:lstStyle/>
          <a:p>
            <a:r>
              <a:rPr lang="de-DE" sz="900" dirty="0" smtClean="0">
                <a:solidFill>
                  <a:schemeClr val="bg1"/>
                </a:solidFill>
              </a:rPr>
              <a:t>Stromverbrauch</a:t>
            </a:r>
            <a:endParaRPr lang="de-DE" sz="900" dirty="0">
              <a:solidFill>
                <a:schemeClr val="bg1"/>
              </a:solidFill>
            </a:endParaRPr>
          </a:p>
        </p:txBody>
      </p:sp>
    </p:spTree>
    <p:extLst>
      <p:ext uri="{BB962C8B-B14F-4D97-AF65-F5344CB8AC3E}">
        <p14:creationId xmlns:p14="http://schemas.microsoft.com/office/powerpoint/2010/main" val="935448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2" descr="https://www.wetter-atlas.de/media/niederschlag/durchschnitt/europa_niederschlag.png?ezimgfmt=rs:680x450/rscb1/ng:webp/ngcb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AutoShape 4" descr="https://www.wetter-atlas.de/media/niederschlag/durchschnitt/europa_niederschlag.png?ezimgfmt=rs:680x450/rscb1/ng:webp/ngcb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4" name="AutoShape 6" descr="https://www.wetter-atlas.de/media/niederschlag/durchschnitt/europa_niederschlag.png?ezimgfmt=rs:680x450/rscb1/ng:webp/ngcb1"/>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9" name="Rechteck 8"/>
          <p:cNvSpPr/>
          <p:nvPr/>
        </p:nvSpPr>
        <p:spPr>
          <a:xfrm>
            <a:off x="460374" y="699542"/>
            <a:ext cx="6847929" cy="461665"/>
          </a:xfrm>
          <a:prstGeom prst="rect">
            <a:avLst/>
          </a:prstGeom>
        </p:spPr>
        <p:txBody>
          <a:bodyPr wrap="square">
            <a:spAutoFit/>
          </a:bodyPr>
          <a:lstStyle/>
          <a:p>
            <a:pPr marL="171450" indent="-171450">
              <a:buFont typeface="Arial" panose="020B0604020202020204" pitchFamily="34" charset="0"/>
              <a:buChar char="•"/>
            </a:pPr>
            <a:r>
              <a:rPr lang="de-DE" sz="1200" dirty="0"/>
              <a:t>Die Windleistung wächst demnach mit der dritten Potenz der </a:t>
            </a:r>
            <a:r>
              <a:rPr lang="de-DE" sz="1200" dirty="0" smtClean="0"/>
              <a:t>Windgeschwindigkeit </a:t>
            </a:r>
          </a:p>
          <a:p>
            <a:pPr marL="171450" indent="-171450">
              <a:buFont typeface="Wingdings" panose="05000000000000000000" pitchFamily="2" charset="2"/>
              <a:buChar char="Ø"/>
            </a:pPr>
            <a:r>
              <a:rPr lang="de-DE" sz="1200" dirty="0" smtClean="0"/>
              <a:t>bei Halbierung der </a:t>
            </a:r>
            <a:r>
              <a:rPr lang="de-DE" sz="1200" dirty="0"/>
              <a:t>Windgeschwindigkeit </a:t>
            </a:r>
            <a:r>
              <a:rPr lang="de-DE" sz="1200" dirty="0" smtClean="0"/>
              <a:t>verbleibt ein Achtel an Windleistung</a:t>
            </a:r>
            <a:endParaRPr lang="de-DE" sz="1200" dirty="0"/>
          </a:p>
        </p:txBody>
      </p:sp>
      <p:pic>
        <p:nvPicPr>
          <p:cNvPr id="3083" name="Picture 1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776" t="19563" r="36742" b="8088"/>
          <a:stretch/>
        </p:blipFill>
        <p:spPr bwMode="auto">
          <a:xfrm>
            <a:off x="35496" y="1897263"/>
            <a:ext cx="4437322" cy="3035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4" name="Picture 1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76" t="19782" r="36742" b="8196"/>
          <a:stretch/>
        </p:blipFill>
        <p:spPr bwMode="auto">
          <a:xfrm>
            <a:off x="4572000" y="1897264"/>
            <a:ext cx="4457521" cy="3035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feld 12"/>
          <p:cNvSpPr txBox="1"/>
          <p:nvPr/>
        </p:nvSpPr>
        <p:spPr>
          <a:xfrm>
            <a:off x="4385237" y="4912668"/>
            <a:ext cx="4435235" cy="230832"/>
          </a:xfrm>
          <a:prstGeom prst="rect">
            <a:avLst/>
          </a:prstGeom>
          <a:noFill/>
        </p:spPr>
        <p:txBody>
          <a:bodyPr wrap="square" lIns="0" rIns="0" rtlCol="0">
            <a:spAutoFit/>
          </a:bodyPr>
          <a:lstStyle/>
          <a:p>
            <a:pPr algn="r"/>
            <a:r>
              <a:rPr lang="de-DE" sz="900" dirty="0"/>
              <a:t>https://globalwindatlas.info/en/</a:t>
            </a:r>
          </a:p>
        </p:txBody>
      </p:sp>
      <p:sp>
        <p:nvSpPr>
          <p:cNvPr id="14" name="Textfeld 13"/>
          <p:cNvSpPr txBox="1"/>
          <p:nvPr/>
        </p:nvSpPr>
        <p:spPr>
          <a:xfrm>
            <a:off x="0" y="123478"/>
            <a:ext cx="9144000" cy="461665"/>
          </a:xfrm>
          <a:prstGeom prst="rect">
            <a:avLst/>
          </a:prstGeom>
          <a:noFill/>
        </p:spPr>
        <p:txBody>
          <a:bodyPr wrap="square" rtlCol="0">
            <a:spAutoFit/>
          </a:bodyPr>
          <a:lstStyle/>
          <a:p>
            <a:pPr algn="ctr"/>
            <a:r>
              <a:rPr lang="de-DE" sz="2400" b="1" dirty="0" smtClean="0"/>
              <a:t>Zusammenhang Windgeschwindigkeit - Windenergie</a:t>
            </a:r>
            <a:endParaRPr lang="de-DE" sz="2400" b="1" dirty="0"/>
          </a:p>
        </p:txBody>
      </p:sp>
      <p:cxnSp>
        <p:nvCxnSpPr>
          <p:cNvPr id="15" name="Gerade Verbindung 14"/>
          <p:cNvCxnSpPr/>
          <p:nvPr/>
        </p:nvCxnSpPr>
        <p:spPr>
          <a:xfrm>
            <a:off x="467544" y="555526"/>
            <a:ext cx="820891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feld 15"/>
          <p:cNvSpPr txBox="1"/>
          <p:nvPr/>
        </p:nvSpPr>
        <p:spPr>
          <a:xfrm>
            <a:off x="1148085" y="1194306"/>
            <a:ext cx="8248451" cy="369332"/>
          </a:xfrm>
          <a:prstGeom prst="rect">
            <a:avLst/>
          </a:prstGeom>
          <a:noFill/>
        </p:spPr>
        <p:txBody>
          <a:bodyPr wrap="square" lIns="0" rIns="0" rtlCol="0">
            <a:spAutoFit/>
          </a:bodyPr>
          <a:lstStyle/>
          <a:p>
            <a:r>
              <a:rPr lang="de-DE" sz="900" dirty="0"/>
              <a:t>https://home.uni-leipzig.de/</a:t>
            </a:r>
            <a:r>
              <a:rPr lang="de-DE" sz="900" dirty="0" err="1"/>
              <a:t>energy</a:t>
            </a:r>
            <a:r>
              <a:rPr lang="de-DE" sz="900" dirty="0"/>
              <a:t>/energie-</a:t>
            </a:r>
            <a:r>
              <a:rPr lang="de-DE" sz="900" dirty="0" err="1"/>
              <a:t>grundlagen</a:t>
            </a:r>
            <a:r>
              <a:rPr lang="de-DE" sz="900" dirty="0"/>
              <a:t>/15.html#:~:</a:t>
            </a:r>
            <a:r>
              <a:rPr lang="de-DE" sz="900" dirty="0" err="1"/>
              <a:t>text</a:t>
            </a:r>
            <a:r>
              <a:rPr lang="de-DE" sz="900" dirty="0"/>
              <a:t>=Physik%20der%20Windturbine&amp;text=Die%20Windleistung%20wächst%20demnach%20mit</a:t>
            </a:r>
            <a:r>
              <a:rPr lang="de-DE" sz="900" dirty="0" smtClean="0"/>
              <a:t>, Windgeschwindigkeit%20ergibt%20die%20achtfache%20Windleistung</a:t>
            </a:r>
            <a:r>
              <a:rPr lang="de-DE" sz="900" dirty="0"/>
              <a:t>./</a:t>
            </a:r>
          </a:p>
        </p:txBody>
      </p:sp>
      <p:sp>
        <p:nvSpPr>
          <p:cNvPr id="17" name="Rechteck 16"/>
          <p:cNvSpPr/>
          <p:nvPr/>
        </p:nvSpPr>
        <p:spPr>
          <a:xfrm>
            <a:off x="2051720" y="1609102"/>
            <a:ext cx="5112568" cy="276999"/>
          </a:xfrm>
          <a:prstGeom prst="rect">
            <a:avLst/>
          </a:prstGeom>
          <a:solidFill>
            <a:schemeClr val="accent3">
              <a:lumMod val="40000"/>
              <a:lumOff val="60000"/>
            </a:schemeClr>
          </a:solidFill>
        </p:spPr>
        <p:txBody>
          <a:bodyPr wrap="square">
            <a:spAutoFit/>
          </a:bodyPr>
          <a:lstStyle/>
          <a:p>
            <a:pPr algn="ctr"/>
            <a:r>
              <a:rPr lang="de-DE" sz="1200" b="1" dirty="0" smtClean="0"/>
              <a:t>Beispiel Region Berlin </a:t>
            </a:r>
            <a:r>
              <a:rPr lang="de-DE" sz="1200" dirty="0" smtClean="0"/>
              <a:t>(Betrachtung in 150 m Höhe)</a:t>
            </a:r>
            <a:endParaRPr lang="de-DE" sz="1200" dirty="0"/>
          </a:p>
        </p:txBody>
      </p:sp>
    </p:spTree>
    <p:extLst>
      <p:ext uri="{BB962C8B-B14F-4D97-AF65-F5344CB8AC3E}">
        <p14:creationId xmlns:p14="http://schemas.microsoft.com/office/powerpoint/2010/main" val="2851527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1"/>
          <p:cNvSpPr txBox="1">
            <a:spLocks/>
          </p:cNvSpPr>
          <p:nvPr/>
        </p:nvSpPr>
        <p:spPr>
          <a:xfrm>
            <a:off x="408901" y="123479"/>
            <a:ext cx="8229600" cy="4110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a:t>b</a:t>
            </a:r>
            <a:r>
              <a:rPr lang="de-DE" sz="2000" b="1" dirty="0" smtClean="0"/>
              <a:t>ezahlt wird fiktiver Strom - Referenzertragsmodell</a:t>
            </a:r>
            <a:endParaRPr lang="de-DE" sz="2000" b="1" dirty="0"/>
          </a:p>
        </p:txBody>
      </p:sp>
      <p:cxnSp>
        <p:nvCxnSpPr>
          <p:cNvPr id="5" name="Gerade Verbindung 4"/>
          <p:cNvCxnSpPr/>
          <p:nvPr/>
        </p:nvCxnSpPr>
        <p:spPr>
          <a:xfrm>
            <a:off x="323528" y="534540"/>
            <a:ext cx="856895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215516" y="699542"/>
            <a:ext cx="8712968" cy="1384995"/>
          </a:xfrm>
          <a:prstGeom prst="rect">
            <a:avLst/>
          </a:prstGeom>
        </p:spPr>
        <p:txBody>
          <a:bodyPr wrap="square">
            <a:spAutoFit/>
          </a:bodyPr>
          <a:lstStyle/>
          <a:p>
            <a:pPr marL="285750" indent="-285750">
              <a:buFont typeface="Arial" panose="020B0604020202020204" pitchFamily="34" charset="0"/>
              <a:buChar char="•"/>
            </a:pPr>
            <a:endParaRPr lang="de-DE" sz="1400" dirty="0" smtClean="0"/>
          </a:p>
          <a:p>
            <a:pPr marL="285750" indent="-285750">
              <a:buFont typeface="Arial" panose="020B0604020202020204" pitchFamily="34" charset="0"/>
              <a:buChar char="•"/>
            </a:pPr>
            <a:endParaRPr lang="de-DE" sz="1400" dirty="0"/>
          </a:p>
          <a:p>
            <a:pPr marL="285750" indent="-285750">
              <a:buFont typeface="Arial" panose="020B0604020202020204" pitchFamily="34" charset="0"/>
              <a:buChar char="•"/>
            </a:pPr>
            <a:endParaRPr lang="de-DE" sz="1400" dirty="0" smtClean="0"/>
          </a:p>
          <a:p>
            <a:endParaRPr lang="de-DE" sz="1400" dirty="0" smtClean="0"/>
          </a:p>
          <a:p>
            <a:endParaRPr lang="de-DE" sz="1400" dirty="0"/>
          </a:p>
          <a:p>
            <a:endParaRPr lang="de-DE" sz="1400" dirty="0" smtClean="0"/>
          </a:p>
        </p:txBody>
      </p:sp>
      <p:sp>
        <p:nvSpPr>
          <p:cNvPr id="7" name="Textfeld 6"/>
          <p:cNvSpPr txBox="1"/>
          <p:nvPr/>
        </p:nvSpPr>
        <p:spPr>
          <a:xfrm>
            <a:off x="202050" y="2922498"/>
            <a:ext cx="8378588" cy="1231106"/>
          </a:xfrm>
          <a:prstGeom prst="rect">
            <a:avLst/>
          </a:prstGeom>
          <a:noFill/>
        </p:spPr>
        <p:txBody>
          <a:bodyPr wrap="square" rtlCol="0">
            <a:spAutoFit/>
          </a:bodyPr>
          <a:lstStyle/>
          <a:p>
            <a:r>
              <a:rPr lang="de-DE" sz="1400" b="1" dirty="0" smtClean="0"/>
              <a:t>Referenzertrag:</a:t>
            </a:r>
          </a:p>
          <a:p>
            <a:pPr marL="180975" indent="-180975">
              <a:buFont typeface="Arial" panose="020B0604020202020204" pitchFamily="34" charset="0"/>
              <a:buChar char="•"/>
            </a:pPr>
            <a:r>
              <a:rPr lang="de-DE" sz="1200" dirty="0" smtClean="0"/>
              <a:t>ist eine typenspezifischen Leistungskennzahl einer WKA </a:t>
            </a:r>
          </a:p>
          <a:p>
            <a:pPr marL="180975" indent="-180975">
              <a:buFont typeface="Arial" panose="020B0604020202020204" pitchFamily="34" charset="0"/>
              <a:buChar char="•"/>
            </a:pPr>
            <a:r>
              <a:rPr lang="de-DE" sz="1200" dirty="0" smtClean="0"/>
              <a:t>Strommenge die dieser WKA-Typ in einer bestimmten Narbenhöhe </a:t>
            </a:r>
            <a:r>
              <a:rPr lang="de-DE" sz="1200" b="1" dirty="0" smtClean="0"/>
              <a:t>an einem Referenzstandort rechnerisch </a:t>
            </a:r>
            <a:r>
              <a:rPr lang="de-DE" sz="1200" dirty="0" smtClean="0"/>
              <a:t>auf Basis einer vermessenen Leistungskennlinie in 5 Betriebsjahren </a:t>
            </a:r>
            <a:r>
              <a:rPr lang="de-DE" sz="1200" b="1" dirty="0" smtClean="0"/>
              <a:t>erbringen würde</a:t>
            </a:r>
          </a:p>
          <a:p>
            <a:pPr marL="180975" indent="-180975">
              <a:buFont typeface="Arial" panose="020B0604020202020204" pitchFamily="34" charset="0"/>
              <a:buChar char="•"/>
            </a:pPr>
            <a:r>
              <a:rPr lang="de-DE" sz="1200" dirty="0"/>
              <a:t>w</a:t>
            </a:r>
            <a:r>
              <a:rPr lang="de-DE" sz="1200" dirty="0" smtClean="0"/>
              <a:t>ird vor Inbetriebnahme einer WKA </a:t>
            </a:r>
            <a:r>
              <a:rPr lang="de-DE" sz="1200" b="1" dirty="0" smtClean="0"/>
              <a:t>gutachterlich ermittelt</a:t>
            </a:r>
          </a:p>
          <a:p>
            <a:pPr marL="180975" indent="-180975">
              <a:buFont typeface="Arial" panose="020B0604020202020204" pitchFamily="34" charset="0"/>
              <a:buChar char="•"/>
            </a:pPr>
            <a:r>
              <a:rPr lang="de-DE" sz="1200" dirty="0"/>
              <a:t>d</a:t>
            </a:r>
            <a:r>
              <a:rPr lang="de-DE" sz="1200" dirty="0" smtClean="0"/>
              <a:t>ient als  Bemessungsgrundlage  zur Ermittlung der prozentualen Standortgüte</a:t>
            </a:r>
          </a:p>
        </p:txBody>
      </p:sp>
      <p:sp>
        <p:nvSpPr>
          <p:cNvPr id="9" name="Textfeld 8"/>
          <p:cNvSpPr txBox="1"/>
          <p:nvPr/>
        </p:nvSpPr>
        <p:spPr>
          <a:xfrm>
            <a:off x="179512" y="4117598"/>
            <a:ext cx="8378588" cy="1046440"/>
          </a:xfrm>
          <a:prstGeom prst="rect">
            <a:avLst/>
          </a:prstGeom>
          <a:noFill/>
        </p:spPr>
        <p:txBody>
          <a:bodyPr wrap="square" rtlCol="0">
            <a:spAutoFit/>
          </a:bodyPr>
          <a:lstStyle/>
          <a:p>
            <a:r>
              <a:rPr lang="de-DE" sz="1400" b="1" dirty="0" smtClean="0"/>
              <a:t>Standortgüte:</a:t>
            </a:r>
          </a:p>
          <a:p>
            <a:pPr marL="180975" indent="-180975">
              <a:buFont typeface="Arial" panose="020B0604020202020204" pitchFamily="34" charset="0"/>
              <a:buChar char="•"/>
            </a:pPr>
            <a:r>
              <a:rPr lang="de-DE" sz="1200" dirty="0" smtClean="0"/>
              <a:t>gibt den</a:t>
            </a:r>
            <a:r>
              <a:rPr lang="de-DE" sz="1200" b="1" dirty="0" smtClean="0"/>
              <a:t> Korrekturfaktor von:  </a:t>
            </a:r>
            <a:r>
              <a:rPr lang="de-DE" sz="1200" u="sng" dirty="0" smtClean="0"/>
              <a:t>&lt;</a:t>
            </a:r>
            <a:r>
              <a:rPr lang="de-DE" sz="1200" dirty="0" smtClean="0"/>
              <a:t> 60% = 1,35    100% = 1    </a:t>
            </a:r>
            <a:r>
              <a:rPr lang="de-DE" sz="1200" u="sng" dirty="0" smtClean="0"/>
              <a:t>&gt;</a:t>
            </a:r>
            <a:r>
              <a:rPr lang="de-DE" sz="1200" dirty="0" smtClean="0"/>
              <a:t> 150% = 0,79  (Stand EEG 2021)  </a:t>
            </a:r>
          </a:p>
          <a:p>
            <a:pPr indent="180975"/>
            <a:r>
              <a:rPr lang="de-DE" sz="1200" b="1" dirty="0" smtClean="0"/>
              <a:t>an, mit dem durch Zuschlag der Abnahmepreis bestimmt wird </a:t>
            </a:r>
            <a:r>
              <a:rPr lang="de-DE" sz="1200" dirty="0" smtClean="0"/>
              <a:t>(höchstens </a:t>
            </a:r>
            <a:r>
              <a:rPr lang="de-DE" sz="1200" dirty="0"/>
              <a:t>6 </a:t>
            </a:r>
            <a:r>
              <a:rPr lang="de-DE" sz="1200" dirty="0" smtClean="0"/>
              <a:t>ct/kWh)</a:t>
            </a:r>
          </a:p>
          <a:p>
            <a:pPr marL="171450" indent="-171450">
              <a:buFont typeface="Wingdings" panose="05000000000000000000" pitchFamily="2" charset="2"/>
              <a:buChar char="Ø"/>
            </a:pPr>
            <a:r>
              <a:rPr lang="de-DE" sz="1200" dirty="0"/>
              <a:t>an schlechten Standorten ca. 63% mehr </a:t>
            </a:r>
            <a:r>
              <a:rPr lang="de-DE" sz="1200" dirty="0" smtClean="0"/>
              <a:t>Einspeisevergütung als </a:t>
            </a:r>
            <a:r>
              <a:rPr lang="de-DE" sz="1200" dirty="0"/>
              <a:t>an </a:t>
            </a:r>
            <a:r>
              <a:rPr lang="de-DE" sz="1200" dirty="0" smtClean="0"/>
              <a:t>guten Standorten</a:t>
            </a:r>
          </a:p>
          <a:p>
            <a:pPr indent="180975"/>
            <a:endParaRPr lang="de-DE" sz="1200" dirty="0" smtClean="0"/>
          </a:p>
        </p:txBody>
      </p:sp>
      <p:cxnSp>
        <p:nvCxnSpPr>
          <p:cNvPr id="12" name="Gerade Verbindung 11"/>
          <p:cNvCxnSpPr/>
          <p:nvPr/>
        </p:nvCxnSpPr>
        <p:spPr>
          <a:xfrm>
            <a:off x="323528" y="2859782"/>
            <a:ext cx="860495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6012160" y="4794706"/>
            <a:ext cx="3096344" cy="369332"/>
          </a:xfrm>
          <a:prstGeom prst="rect">
            <a:avLst/>
          </a:prstGeom>
          <a:noFill/>
        </p:spPr>
        <p:txBody>
          <a:bodyPr wrap="square" rtlCol="0">
            <a:spAutoFit/>
          </a:bodyPr>
          <a:lstStyle/>
          <a:p>
            <a:r>
              <a:rPr lang="de-DE" sz="900" dirty="0"/>
              <a:t>https://</a:t>
            </a:r>
            <a:r>
              <a:rPr lang="de-DE" sz="900" dirty="0" smtClean="0"/>
              <a:t>de.wikipedia.org/wiki/Referenzertrag</a:t>
            </a:r>
          </a:p>
          <a:p>
            <a:r>
              <a:rPr lang="de-DE" sz="900" dirty="0"/>
              <a:t>https://www.gesetze-im-internet.de/eeg_2014/anlage_2.html</a:t>
            </a:r>
          </a:p>
        </p:txBody>
      </p:sp>
      <p:sp>
        <p:nvSpPr>
          <p:cNvPr id="15" name="Textfeld 14"/>
          <p:cNvSpPr txBox="1"/>
          <p:nvPr/>
        </p:nvSpPr>
        <p:spPr>
          <a:xfrm>
            <a:off x="179512" y="712316"/>
            <a:ext cx="8378588" cy="646331"/>
          </a:xfrm>
          <a:prstGeom prst="rect">
            <a:avLst/>
          </a:prstGeom>
          <a:noFill/>
        </p:spPr>
        <p:txBody>
          <a:bodyPr wrap="square" rtlCol="0">
            <a:spAutoFit/>
          </a:bodyPr>
          <a:lstStyle/>
          <a:p>
            <a:r>
              <a:rPr lang="de-DE" sz="1200" b="1" dirty="0"/>
              <a:t>Begründung</a:t>
            </a:r>
            <a:r>
              <a:rPr lang="de-DE" sz="1200" dirty="0"/>
              <a:t> für das </a:t>
            </a:r>
            <a:r>
              <a:rPr lang="de-DE" sz="1200" dirty="0" smtClean="0"/>
              <a:t>Modell:</a:t>
            </a:r>
            <a:endParaRPr lang="de-DE" sz="1200" dirty="0"/>
          </a:p>
          <a:p>
            <a:pPr marL="171450" indent="-171450">
              <a:buFont typeface="Arial" panose="020B0604020202020204" pitchFamily="34" charset="0"/>
              <a:buChar char="•"/>
            </a:pPr>
            <a:r>
              <a:rPr lang="de-DE" sz="1200" dirty="0"/>
              <a:t>s</a:t>
            </a:r>
            <a:r>
              <a:rPr lang="de-DE" sz="1200" dirty="0" smtClean="0"/>
              <a:t>oll von </a:t>
            </a:r>
            <a:r>
              <a:rPr lang="de-DE" sz="1200" dirty="0"/>
              <a:t>Ostsee bis </a:t>
            </a:r>
            <a:r>
              <a:rPr lang="de-DE" sz="1200" dirty="0" smtClean="0"/>
              <a:t>Zugspitze </a:t>
            </a:r>
            <a:r>
              <a:rPr lang="de-DE" sz="1200" dirty="0"/>
              <a:t>vergleichbare Wettbewerbsbedingungen um </a:t>
            </a:r>
            <a:r>
              <a:rPr lang="de-DE" sz="1200" dirty="0" smtClean="0"/>
              <a:t>Fördergelder </a:t>
            </a:r>
            <a:r>
              <a:rPr lang="de-DE" sz="1200" dirty="0"/>
              <a:t>schaffen </a:t>
            </a:r>
          </a:p>
          <a:p>
            <a:pPr marL="171450" indent="-171450">
              <a:buFont typeface="Arial" panose="020B0604020202020204" pitchFamily="34" charset="0"/>
              <a:buChar char="•"/>
            </a:pPr>
            <a:r>
              <a:rPr lang="de-DE" sz="1200" dirty="0"/>
              <a:t>w</a:t>
            </a:r>
            <a:r>
              <a:rPr lang="de-DE" sz="1200" dirty="0" smtClean="0"/>
              <a:t>eil es sinnvoll sei, </a:t>
            </a:r>
            <a:r>
              <a:rPr lang="de-DE" sz="1200" dirty="0"/>
              <a:t>die Windkraft verbrauchsnah </a:t>
            </a:r>
            <a:r>
              <a:rPr lang="de-DE" sz="1200" dirty="0" smtClean="0"/>
              <a:t>auszubauen</a:t>
            </a:r>
            <a:endParaRPr lang="de-DE" sz="1200" dirty="0"/>
          </a:p>
        </p:txBody>
      </p:sp>
      <p:pic>
        <p:nvPicPr>
          <p:cNvPr id="1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676" t="17377" r="28381" b="69727"/>
          <a:stretch/>
        </p:blipFill>
        <p:spPr bwMode="auto">
          <a:xfrm>
            <a:off x="6516216" y="627534"/>
            <a:ext cx="2592288" cy="459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feld 16"/>
          <p:cNvSpPr txBox="1"/>
          <p:nvPr/>
        </p:nvSpPr>
        <p:spPr>
          <a:xfrm>
            <a:off x="4026226" y="2628950"/>
            <a:ext cx="5370310" cy="230832"/>
          </a:xfrm>
          <a:prstGeom prst="rect">
            <a:avLst/>
          </a:prstGeom>
          <a:noFill/>
        </p:spPr>
        <p:txBody>
          <a:bodyPr wrap="square" rtlCol="0">
            <a:spAutoFit/>
          </a:bodyPr>
          <a:lstStyle/>
          <a:p>
            <a:r>
              <a:rPr lang="de-DE" sz="900" dirty="0" smtClean="0"/>
              <a:t>https</a:t>
            </a:r>
            <a:r>
              <a:rPr lang="de-DE" sz="900" dirty="0"/>
              <a:t>://www.bmwk-energiewende.de/EWD/Redaktion/Newsletter/2016/04/Meldung/direkt-erklaert.html</a:t>
            </a:r>
          </a:p>
        </p:txBody>
      </p:sp>
      <p:sp>
        <p:nvSpPr>
          <p:cNvPr id="3" name="Textfeld 2"/>
          <p:cNvSpPr txBox="1"/>
          <p:nvPr/>
        </p:nvSpPr>
        <p:spPr>
          <a:xfrm>
            <a:off x="4572000" y="1245989"/>
            <a:ext cx="4536114" cy="461665"/>
          </a:xfrm>
          <a:prstGeom prst="rect">
            <a:avLst/>
          </a:prstGeom>
          <a:solidFill>
            <a:schemeClr val="accent3">
              <a:lumMod val="40000"/>
              <a:lumOff val="60000"/>
            </a:schemeClr>
          </a:solidFill>
          <a:ln>
            <a:noFill/>
          </a:ln>
        </p:spPr>
        <p:txBody>
          <a:bodyPr wrap="none" rtlCol="0">
            <a:spAutoFit/>
          </a:bodyPr>
          <a:lstStyle/>
          <a:p>
            <a:r>
              <a:rPr lang="de-DE" sz="1200" b="1" dirty="0">
                <a:solidFill>
                  <a:srgbClr val="FF0000"/>
                </a:solidFill>
              </a:rPr>
              <a:t>w</a:t>
            </a:r>
            <a:r>
              <a:rPr lang="de-DE" sz="1200" b="1" dirty="0" smtClean="0">
                <a:solidFill>
                  <a:srgbClr val="FF0000"/>
                </a:solidFill>
              </a:rPr>
              <a:t>iderspricht der Ausweisung von flächendeckenden Ausbauzielen</a:t>
            </a:r>
          </a:p>
          <a:p>
            <a:r>
              <a:rPr lang="de-DE" sz="1200" b="1" dirty="0" smtClean="0">
                <a:solidFill>
                  <a:srgbClr val="FF0000"/>
                </a:solidFill>
              </a:rPr>
              <a:t>mit Betonung von Ausbauzielen in der Fläche (Sachsen-Anhalt 2,3%)</a:t>
            </a:r>
          </a:p>
        </p:txBody>
      </p:sp>
      <p:sp>
        <p:nvSpPr>
          <p:cNvPr id="18" name="Textfeld 17"/>
          <p:cNvSpPr txBox="1"/>
          <p:nvPr/>
        </p:nvSpPr>
        <p:spPr>
          <a:xfrm>
            <a:off x="179512" y="1565379"/>
            <a:ext cx="8378588" cy="646331"/>
          </a:xfrm>
          <a:prstGeom prst="rect">
            <a:avLst/>
          </a:prstGeom>
          <a:noFill/>
        </p:spPr>
        <p:txBody>
          <a:bodyPr wrap="square" rtlCol="0">
            <a:spAutoFit/>
          </a:bodyPr>
          <a:lstStyle/>
          <a:p>
            <a:r>
              <a:rPr lang="de-DE" sz="1200" b="1" dirty="0" smtClean="0"/>
              <a:t>Vergleich</a:t>
            </a:r>
            <a:r>
              <a:rPr lang="de-DE" sz="1200" dirty="0"/>
              <a:t>:</a:t>
            </a:r>
          </a:p>
          <a:p>
            <a:pPr marL="171450" indent="-171450">
              <a:buFont typeface="Arial" panose="020B0604020202020204" pitchFamily="34" charset="0"/>
              <a:buChar char="•"/>
            </a:pPr>
            <a:r>
              <a:rPr lang="de-DE" sz="1200" dirty="0"/>
              <a:t>Bauern mit sehr fruchtbaren Äckern ernten viel Kartoffeln, Bauern mit schlechten Böden können da nicht mithalten</a:t>
            </a:r>
          </a:p>
          <a:p>
            <a:pPr marL="171450" indent="-171450">
              <a:buFont typeface="Wingdings" panose="05000000000000000000" pitchFamily="2" charset="2"/>
              <a:buChar char="Ø"/>
            </a:pPr>
            <a:r>
              <a:rPr lang="de-DE" sz="1200" dirty="0" smtClean="0"/>
              <a:t>man </a:t>
            </a:r>
            <a:r>
              <a:rPr lang="de-DE" sz="1200" dirty="0"/>
              <a:t>„muss man die Voraussetzungen – zumindest theoretisch – angleichen</a:t>
            </a:r>
            <a:r>
              <a:rPr lang="de-DE" sz="1200" dirty="0" smtClean="0"/>
              <a:t>“</a:t>
            </a:r>
            <a:endParaRPr lang="de-DE" sz="1200" dirty="0"/>
          </a:p>
        </p:txBody>
      </p:sp>
      <p:cxnSp>
        <p:nvCxnSpPr>
          <p:cNvPr id="19" name="Gerade Verbindung mit Pfeil 18"/>
          <p:cNvCxnSpPr>
            <a:stCxn id="3" idx="1"/>
          </p:cNvCxnSpPr>
          <p:nvPr/>
        </p:nvCxnSpPr>
        <p:spPr>
          <a:xfrm flipH="1" flipV="1">
            <a:off x="4283968" y="1245989"/>
            <a:ext cx="288032" cy="23083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Rechteck 24"/>
          <p:cNvSpPr/>
          <p:nvPr/>
        </p:nvSpPr>
        <p:spPr>
          <a:xfrm>
            <a:off x="1475656" y="2239398"/>
            <a:ext cx="5976664" cy="404360"/>
          </a:xfrm>
          <a:prstGeom prst="rect">
            <a:avLst/>
          </a:prstGeom>
          <a:solidFill>
            <a:schemeClr val="accent6">
              <a:lumMod val="20000"/>
              <a:lumOff val="80000"/>
            </a:schemeClr>
          </a:solidFill>
        </p:spPr>
        <p:txBody>
          <a:bodyPr wrap="square" anchor="ctr" anchorCtr="0">
            <a:noAutofit/>
          </a:bodyPr>
          <a:lstStyle/>
          <a:p>
            <a:r>
              <a:rPr lang="de-DE" sz="1200" dirty="0" smtClean="0"/>
              <a:t>Ergebnis:  </a:t>
            </a:r>
            <a:r>
              <a:rPr lang="de-DE" sz="1400" b="1" dirty="0" smtClean="0"/>
              <a:t>Wo </a:t>
            </a:r>
            <a:r>
              <a:rPr lang="de-DE" sz="1400" b="1" dirty="0"/>
              <a:t>wenig Wind weht steigt die Vergütung nach EEG pro KWh </a:t>
            </a:r>
            <a:r>
              <a:rPr lang="de-DE" sz="1400" b="1" dirty="0" smtClean="0"/>
              <a:t>Strom </a:t>
            </a:r>
            <a:r>
              <a:rPr lang="de-DE" sz="1400" b="1" dirty="0" smtClean="0">
                <a:solidFill>
                  <a:srgbClr val="FF0000"/>
                </a:solidFill>
              </a:rPr>
              <a:t>!!</a:t>
            </a:r>
          </a:p>
        </p:txBody>
      </p:sp>
    </p:spTree>
    <p:extLst>
      <p:ext uri="{BB962C8B-B14F-4D97-AF65-F5344CB8AC3E}">
        <p14:creationId xmlns:p14="http://schemas.microsoft.com/office/powerpoint/2010/main" val="1726110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
        <p:nvSpPr>
          <p:cNvPr id="7" name="Rechteck 6"/>
          <p:cNvSpPr/>
          <p:nvPr/>
        </p:nvSpPr>
        <p:spPr>
          <a:xfrm>
            <a:off x="899592" y="2427734"/>
            <a:ext cx="7344816" cy="432048"/>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56273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000" t="25111" r="21313" b="17111"/>
          <a:stretch/>
        </p:blipFill>
        <p:spPr bwMode="auto">
          <a:xfrm>
            <a:off x="179512" y="555526"/>
            <a:ext cx="5754598"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323528" y="4768280"/>
            <a:ext cx="5760640" cy="230832"/>
          </a:xfrm>
          <a:prstGeom prst="rect">
            <a:avLst/>
          </a:prstGeom>
          <a:noFill/>
        </p:spPr>
        <p:txBody>
          <a:bodyPr wrap="square" rtlCol="0">
            <a:spAutoFit/>
          </a:bodyPr>
          <a:lstStyle/>
          <a:p>
            <a:r>
              <a:rPr lang="de-DE" sz="900" dirty="0"/>
              <a:t>https://www.energy-charts.info/charts/power/chart.htm?l=de&amp;c=DE&amp;interval=month&amp;month=12&amp;year=2023</a:t>
            </a:r>
          </a:p>
        </p:txBody>
      </p:sp>
      <p:sp>
        <p:nvSpPr>
          <p:cNvPr id="5"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a:t>
            </a:r>
            <a:endParaRPr lang="de-DE" sz="2000" b="1" dirty="0"/>
          </a:p>
        </p:txBody>
      </p:sp>
      <p:cxnSp>
        <p:nvCxnSpPr>
          <p:cNvPr id="6" name="Gerade Verbindung 5"/>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5958408" y="699542"/>
            <a:ext cx="3150096" cy="2677656"/>
          </a:xfrm>
          <a:prstGeom prst="rect">
            <a:avLst/>
          </a:prstGeom>
        </p:spPr>
        <p:txBody>
          <a:bodyPr wrap="square">
            <a:spAutoFit/>
          </a:bodyPr>
          <a:lstStyle/>
          <a:p>
            <a:r>
              <a:rPr lang="de-DE" sz="1200" dirty="0" smtClean="0"/>
              <a:t>Was passiert bei Ausbau der Windstromerzeugung:</a:t>
            </a:r>
          </a:p>
          <a:p>
            <a:r>
              <a:rPr lang="de-DE" sz="1200" dirty="0" smtClean="0"/>
              <a:t>1.) an windreichen Tagen</a:t>
            </a:r>
          </a:p>
          <a:p>
            <a:pPr marL="285750" indent="-285750">
              <a:buFont typeface="Arial" panose="020B0604020202020204" pitchFamily="34" charset="0"/>
              <a:buChar char="•"/>
            </a:pPr>
            <a:r>
              <a:rPr lang="de-DE" sz="1200" dirty="0"/>
              <a:t>e</a:t>
            </a:r>
            <a:r>
              <a:rPr lang="de-DE" sz="1200" dirty="0" smtClean="0"/>
              <a:t>s wird schon jetzt nicht aller Windstrom benötigt</a:t>
            </a:r>
          </a:p>
          <a:p>
            <a:pPr marL="285750" indent="-285750">
              <a:buFont typeface="Wingdings" panose="05000000000000000000" pitchFamily="2" charset="2"/>
              <a:buChar char="Ø"/>
            </a:pPr>
            <a:r>
              <a:rPr lang="de-DE" sz="1200" dirty="0" smtClean="0"/>
              <a:t>Überschussanteil und Entschädigungszahlungen steigen</a:t>
            </a:r>
          </a:p>
          <a:p>
            <a:r>
              <a:rPr lang="de-DE" sz="1200" dirty="0" smtClean="0"/>
              <a:t>2.) an windarmen Tagen</a:t>
            </a:r>
          </a:p>
          <a:p>
            <a:pPr marL="285750" indent="-285750">
              <a:buFont typeface="Arial" panose="020B0604020202020204" pitchFamily="34" charset="0"/>
              <a:buChar char="•"/>
            </a:pPr>
            <a:r>
              <a:rPr lang="de-DE" sz="1200" dirty="0" smtClean="0"/>
              <a:t>der Anteil vom Windstrom gering</a:t>
            </a:r>
          </a:p>
          <a:p>
            <a:pPr marL="285750" indent="-285750">
              <a:buFont typeface="Wingdings" panose="05000000000000000000" pitchFamily="2" charset="2"/>
              <a:buChar char="Ø"/>
            </a:pPr>
            <a:r>
              <a:rPr lang="de-DE" sz="1200" dirty="0" smtClean="0"/>
              <a:t>würde sich selbst bei einer Verdopplung, trotz aller damit verbunden Kosten für Erstellung, Entschädigung und der Schäden für Umwelt Mensch und Tier nur mäßig steigern</a:t>
            </a:r>
          </a:p>
        </p:txBody>
      </p:sp>
      <p:sp>
        <p:nvSpPr>
          <p:cNvPr id="8" name="Rechteck 7"/>
          <p:cNvSpPr/>
          <p:nvPr/>
        </p:nvSpPr>
        <p:spPr>
          <a:xfrm>
            <a:off x="5958408" y="3470106"/>
            <a:ext cx="3150096" cy="1446550"/>
          </a:xfrm>
          <a:prstGeom prst="rect">
            <a:avLst/>
          </a:prstGeom>
        </p:spPr>
        <p:txBody>
          <a:bodyPr wrap="square">
            <a:spAutoFit/>
          </a:bodyPr>
          <a:lstStyle/>
          <a:p>
            <a:pPr marL="285750" indent="-285750">
              <a:buFont typeface="Arial" panose="020B0604020202020204" pitchFamily="34" charset="0"/>
              <a:buChar char="•"/>
            </a:pPr>
            <a:endParaRPr lang="de-DE" sz="1600" dirty="0"/>
          </a:p>
          <a:p>
            <a:pPr marL="285750" indent="-285750">
              <a:buFont typeface="Arial" panose="020B0604020202020204" pitchFamily="34" charset="0"/>
              <a:buChar char="•"/>
            </a:pPr>
            <a:r>
              <a:rPr lang="de-DE" sz="1200" dirty="0"/>
              <a:t>e</a:t>
            </a:r>
            <a:r>
              <a:rPr lang="de-DE" sz="1200" dirty="0" smtClean="0"/>
              <a:t>s gibt einen klaren Kipppunkt (evtl. schon überschritten)</a:t>
            </a:r>
          </a:p>
          <a:p>
            <a:pPr marL="285750" indent="-285750">
              <a:buFont typeface="Arial" panose="020B0604020202020204" pitchFamily="34" charset="0"/>
              <a:buChar char="•"/>
            </a:pPr>
            <a:endParaRPr lang="de-DE" sz="1200" dirty="0" smtClean="0"/>
          </a:p>
          <a:p>
            <a:pPr marL="285750" indent="-285750">
              <a:buFont typeface="Arial" panose="020B0604020202020204" pitchFamily="34" charset="0"/>
              <a:buChar char="•"/>
            </a:pPr>
            <a:r>
              <a:rPr lang="de-DE" sz="1200" dirty="0" smtClean="0"/>
              <a:t>hier ist Bilanz der Energieversorgung in ganz Dt. gezeigt -&gt; auch Stromautobahnen würden am Überschuss nichts ändern</a:t>
            </a:r>
          </a:p>
        </p:txBody>
      </p:sp>
      <p:sp>
        <p:nvSpPr>
          <p:cNvPr id="10" name="Pfeil nach rechts 9"/>
          <p:cNvSpPr/>
          <p:nvPr/>
        </p:nvSpPr>
        <p:spPr>
          <a:xfrm>
            <a:off x="5940152" y="4299942"/>
            <a:ext cx="294074" cy="216024"/>
          </a:xfrm>
          <a:prstGeom prst="rightArrow">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Pfeil nach rechts 1"/>
          <p:cNvSpPr/>
          <p:nvPr/>
        </p:nvSpPr>
        <p:spPr>
          <a:xfrm>
            <a:off x="5934110" y="3744000"/>
            <a:ext cx="294074" cy="216024"/>
          </a:xfrm>
          <a:prstGeom prst="rightArrow">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633320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0" y="123478"/>
            <a:ext cx="9144000" cy="461665"/>
          </a:xfrm>
          <a:prstGeom prst="rect">
            <a:avLst/>
          </a:prstGeom>
          <a:noFill/>
        </p:spPr>
        <p:txBody>
          <a:bodyPr wrap="square" rtlCol="0">
            <a:spAutoFit/>
          </a:bodyPr>
          <a:lstStyle/>
          <a:p>
            <a:pPr algn="ctr"/>
            <a:r>
              <a:rPr lang="de-DE" sz="2400" b="1" dirty="0" smtClean="0"/>
              <a:t>Leistungskurven Windkraftanlagen</a:t>
            </a:r>
            <a:endParaRPr lang="de-DE" sz="2400" b="1" dirty="0"/>
          </a:p>
        </p:txBody>
      </p:sp>
      <p:cxnSp>
        <p:nvCxnSpPr>
          <p:cNvPr id="4" name="Gerade Verbindung 3"/>
          <p:cNvCxnSpPr/>
          <p:nvPr/>
        </p:nvCxnSpPr>
        <p:spPr>
          <a:xfrm>
            <a:off x="467544" y="555526"/>
            <a:ext cx="820891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132" t="35629" r="36557" b="19999"/>
          <a:stretch/>
        </p:blipFill>
        <p:spPr bwMode="auto">
          <a:xfrm>
            <a:off x="4571999" y="1275606"/>
            <a:ext cx="4409867"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932" t="17049" r="4835" b="16175"/>
          <a:stretch/>
        </p:blipFill>
        <p:spPr bwMode="auto">
          <a:xfrm>
            <a:off x="35496" y="1275606"/>
            <a:ext cx="4248472" cy="2788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251520" y="4515966"/>
            <a:ext cx="3960440" cy="230832"/>
          </a:xfrm>
          <a:prstGeom prst="rect">
            <a:avLst/>
          </a:prstGeom>
          <a:noFill/>
        </p:spPr>
        <p:txBody>
          <a:bodyPr wrap="square" lIns="0" rIns="0" rtlCol="0">
            <a:spAutoFit/>
          </a:bodyPr>
          <a:lstStyle/>
          <a:p>
            <a:r>
              <a:rPr lang="de-DE" sz="900" dirty="0"/>
              <a:t>https://www.wind-macht-sinn.de/powercurve-info.html/</a:t>
            </a:r>
          </a:p>
        </p:txBody>
      </p:sp>
      <p:sp>
        <p:nvSpPr>
          <p:cNvPr id="7" name="Textfeld 6"/>
          <p:cNvSpPr txBox="1"/>
          <p:nvPr/>
        </p:nvSpPr>
        <p:spPr>
          <a:xfrm>
            <a:off x="4644008" y="4443958"/>
            <a:ext cx="3960440" cy="369332"/>
          </a:xfrm>
          <a:prstGeom prst="rect">
            <a:avLst/>
          </a:prstGeom>
          <a:noFill/>
        </p:spPr>
        <p:txBody>
          <a:bodyPr wrap="square" lIns="0" rIns="0" rtlCol="0">
            <a:spAutoFit/>
          </a:bodyPr>
          <a:lstStyle/>
          <a:p>
            <a:r>
              <a:rPr lang="de-DE" sz="900" dirty="0"/>
              <a:t>https://gegenwind-weinheim.de/wordpress/tatsachliche-leistung-von-windkraftanlagen-nur-5-der-nennleistung-in-baden-wurttemberg/</a:t>
            </a:r>
          </a:p>
        </p:txBody>
      </p:sp>
    </p:spTree>
    <p:extLst>
      <p:ext uri="{BB962C8B-B14F-4D97-AF65-F5344CB8AC3E}">
        <p14:creationId xmlns:p14="http://schemas.microsoft.com/office/powerpoint/2010/main" val="3712094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313" t="41904" r="7187" b="27719"/>
          <a:stretch/>
        </p:blipFill>
        <p:spPr bwMode="auto">
          <a:xfrm>
            <a:off x="1187624" y="722784"/>
            <a:ext cx="6762946" cy="1848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5660504" y="2600350"/>
            <a:ext cx="2655912" cy="230832"/>
          </a:xfrm>
          <a:prstGeom prst="rect">
            <a:avLst/>
          </a:prstGeom>
          <a:noFill/>
        </p:spPr>
        <p:txBody>
          <a:bodyPr wrap="square" rtlCol="0">
            <a:spAutoFit/>
          </a:bodyPr>
          <a:lstStyle/>
          <a:p>
            <a:r>
              <a:rPr lang="de-DE" sz="900" dirty="0"/>
              <a:t>https://www.ipa.uni-mainz.de/februar-2023/</a:t>
            </a:r>
          </a:p>
        </p:txBody>
      </p:sp>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188" t="46889" r="12875" b="47222"/>
          <a:stretch/>
        </p:blipFill>
        <p:spPr bwMode="auto">
          <a:xfrm>
            <a:off x="971600" y="151666"/>
            <a:ext cx="6697980" cy="403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5313" t="42972" r="34562" b="32140"/>
          <a:stretch/>
        </p:blipFill>
        <p:spPr bwMode="auto">
          <a:xfrm>
            <a:off x="1619672" y="2859782"/>
            <a:ext cx="6111240" cy="1706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feld 8"/>
          <p:cNvSpPr txBox="1"/>
          <p:nvPr/>
        </p:nvSpPr>
        <p:spPr>
          <a:xfrm>
            <a:off x="1475656" y="4632960"/>
            <a:ext cx="7920880" cy="369332"/>
          </a:xfrm>
          <a:prstGeom prst="rect">
            <a:avLst/>
          </a:prstGeom>
          <a:noFill/>
        </p:spPr>
        <p:txBody>
          <a:bodyPr wrap="square" rtlCol="0">
            <a:spAutoFit/>
          </a:bodyPr>
          <a:lstStyle/>
          <a:p>
            <a:r>
              <a:rPr lang="de-DE" sz="900" dirty="0"/>
              <a:t>https://www.badenova.de/</a:t>
            </a:r>
            <a:r>
              <a:rPr lang="de-DE" sz="900" dirty="0" err="1"/>
              <a:t>blog</a:t>
            </a:r>
            <a:r>
              <a:rPr lang="de-DE" sz="900" dirty="0"/>
              <a:t>/funktionsweise-von-windkraftanlagen/#:~:</a:t>
            </a:r>
            <a:r>
              <a:rPr lang="de-DE" sz="900" dirty="0" err="1"/>
              <a:t>text</a:t>
            </a:r>
            <a:r>
              <a:rPr lang="de-DE" sz="900" dirty="0"/>
              <a:t>=Die%20dreiblättrige%20Windkraftanlage%20beginnt%20sich,einer%20Windgeschwindigkeit%20von%2011m%2Fs.</a:t>
            </a:r>
          </a:p>
        </p:txBody>
      </p:sp>
    </p:spTree>
    <p:extLst>
      <p:ext uri="{BB962C8B-B14F-4D97-AF65-F5344CB8AC3E}">
        <p14:creationId xmlns:p14="http://schemas.microsoft.com/office/powerpoint/2010/main" val="9856051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descr="https://xn--fdp-bdingen-xhb.de/wp-content/uploads/sites/110/2021/01/Grafik-2-1024x99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6717" y="-4525962"/>
            <a:ext cx="3782457" cy="365686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xn--fdp-bdingen-xhb.de/wp-content/uploads/sites/110/2021/01/Leistungseinspeisung-EU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9" y="555526"/>
            <a:ext cx="5201762" cy="3611509"/>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513892" y="4139702"/>
            <a:ext cx="8378588" cy="646331"/>
          </a:xfrm>
          <a:prstGeom prst="rect">
            <a:avLst/>
          </a:prstGeom>
          <a:noFill/>
        </p:spPr>
        <p:txBody>
          <a:bodyPr wrap="square" rtlCol="0">
            <a:spAutoFit/>
          </a:bodyPr>
          <a:lstStyle/>
          <a:p>
            <a:r>
              <a:rPr lang="de-DE" sz="1200" dirty="0" smtClean="0"/>
              <a:t>„Man </a:t>
            </a:r>
            <a:r>
              <a:rPr lang="de-DE" sz="1200" dirty="0"/>
              <a:t>erkennt sofort, dass die Struktur dieses Diagramm, mit dem, welches die nationale Einspeisung zeigt, identisch ist. </a:t>
            </a:r>
            <a:endParaRPr lang="de-DE" sz="1200" dirty="0" smtClean="0"/>
          </a:p>
          <a:p>
            <a:r>
              <a:rPr lang="de-DE" sz="1200" dirty="0" smtClean="0"/>
              <a:t>Mit </a:t>
            </a:r>
            <a:r>
              <a:rPr lang="de-DE" sz="1200" dirty="0"/>
              <a:t>anderen Worten: </a:t>
            </a:r>
            <a:r>
              <a:rPr lang="de-DE" sz="1200" b="1" dirty="0"/>
              <a:t>wenn in Deutschland wenig Wind weht, dann weht auch wenig Wind in anderen Europäischen Ländern</a:t>
            </a:r>
            <a:r>
              <a:rPr lang="de-DE" sz="1200" dirty="0"/>
              <a:t> – und wenn hier viel Wind weht, dann ist das in den gezeigten Ländern </a:t>
            </a:r>
            <a:r>
              <a:rPr lang="de-DE" sz="1200" dirty="0" smtClean="0"/>
              <a:t>ebenso“</a:t>
            </a:r>
          </a:p>
        </p:txBody>
      </p:sp>
      <p:sp>
        <p:nvSpPr>
          <p:cNvPr id="7" name="Textfeld 6"/>
          <p:cNvSpPr txBox="1"/>
          <p:nvPr/>
        </p:nvSpPr>
        <p:spPr>
          <a:xfrm>
            <a:off x="3246397" y="4883696"/>
            <a:ext cx="5760640" cy="230832"/>
          </a:xfrm>
          <a:prstGeom prst="rect">
            <a:avLst/>
          </a:prstGeom>
          <a:noFill/>
        </p:spPr>
        <p:txBody>
          <a:bodyPr wrap="square" rtlCol="0">
            <a:spAutoFit/>
          </a:bodyPr>
          <a:lstStyle/>
          <a:p>
            <a:pPr algn="r"/>
            <a:r>
              <a:rPr lang="de-DE" sz="900" dirty="0"/>
              <a:t>https://fdp-büdingen.de/</a:t>
            </a:r>
            <a:r>
              <a:rPr lang="de-DE" sz="900" dirty="0" err="1"/>
              <a:t>meldung</a:t>
            </a:r>
            <a:r>
              <a:rPr lang="de-DE" sz="900" dirty="0"/>
              <a:t>/warum-windkraft-keine-</a:t>
            </a:r>
            <a:r>
              <a:rPr lang="de-DE" sz="900" dirty="0" err="1"/>
              <a:t>verlaessliche</a:t>
            </a:r>
            <a:r>
              <a:rPr lang="de-DE" sz="900" dirty="0"/>
              <a:t>-stromquelle-sein-kann/</a:t>
            </a:r>
          </a:p>
        </p:txBody>
      </p:sp>
      <p:sp>
        <p:nvSpPr>
          <p:cNvPr id="9"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800" b="1" dirty="0"/>
              <a:t>k</a:t>
            </a:r>
            <a:r>
              <a:rPr lang="de-DE" sz="1800" b="1" dirty="0" smtClean="0"/>
              <a:t>ann ein europäischer Verbund Windflauten in </a:t>
            </a:r>
            <a:r>
              <a:rPr lang="de-DE" sz="1800" b="1" dirty="0" err="1" smtClean="0"/>
              <a:t>einzelen</a:t>
            </a:r>
            <a:r>
              <a:rPr lang="de-DE" sz="1800" b="1" dirty="0" smtClean="0"/>
              <a:t> Ländern überbrücken?</a:t>
            </a:r>
            <a:endParaRPr lang="de-DE" sz="1800" b="1" dirty="0"/>
          </a:p>
        </p:txBody>
      </p:sp>
      <p:cxnSp>
        <p:nvCxnSpPr>
          <p:cNvPr id="10" name="Gerade Verbindung 9"/>
          <p:cNvCxnSpPr/>
          <p:nvPr/>
        </p:nvCxnSpPr>
        <p:spPr>
          <a:xfrm>
            <a:off x="539552" y="483518"/>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540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print">
            <a:extLst>
              <a:ext uri="{28A0092B-C50C-407E-A947-70E740481C1C}">
                <a14:useLocalDpi xmlns:a14="http://schemas.microsoft.com/office/drawing/2010/main" val="0"/>
              </a:ext>
            </a:extLst>
          </a:blip>
          <a:srcRect l="5017" t="36402" b="5608"/>
          <a:stretch/>
        </p:blipFill>
        <p:spPr>
          <a:xfrm>
            <a:off x="1043608" y="822118"/>
            <a:ext cx="3321744" cy="4281839"/>
          </a:xfrm>
          <a:prstGeom prst="rect">
            <a:avLst/>
          </a:prstGeom>
        </p:spPr>
      </p:pic>
      <p:pic>
        <p:nvPicPr>
          <p:cNvPr id="5" name="Grafik 4"/>
          <p:cNvPicPr>
            <a:picLocks noChangeAspect="1"/>
          </p:cNvPicPr>
          <p:nvPr/>
        </p:nvPicPr>
        <p:blipFill rotWithShape="1">
          <a:blip r:embed="rId2" cstate="print">
            <a:extLst>
              <a:ext uri="{28A0092B-C50C-407E-A947-70E740481C1C}">
                <a14:useLocalDpi xmlns:a14="http://schemas.microsoft.com/office/drawing/2010/main" val="0"/>
              </a:ext>
            </a:extLst>
          </a:blip>
          <a:srcRect t="10037" b="68940"/>
          <a:stretch/>
        </p:blipFill>
        <p:spPr>
          <a:xfrm>
            <a:off x="4657530" y="1028512"/>
            <a:ext cx="3217053" cy="1427940"/>
          </a:xfrm>
          <a:prstGeom prst="rect">
            <a:avLst/>
          </a:prstGeom>
        </p:spPr>
      </p:pic>
      <p:sp>
        <p:nvSpPr>
          <p:cNvPr id="6" name="Textfeld 5"/>
          <p:cNvSpPr txBox="1"/>
          <p:nvPr/>
        </p:nvSpPr>
        <p:spPr>
          <a:xfrm>
            <a:off x="2915816" y="4833971"/>
            <a:ext cx="5904656" cy="230832"/>
          </a:xfrm>
          <a:prstGeom prst="rect">
            <a:avLst/>
          </a:prstGeom>
          <a:noFill/>
        </p:spPr>
        <p:txBody>
          <a:bodyPr wrap="square" rtlCol="0">
            <a:spAutoFit/>
          </a:bodyPr>
          <a:lstStyle/>
          <a:p>
            <a:r>
              <a:rPr lang="de-DE" sz="900" dirty="0"/>
              <a:t>https://de.statista.com/statistik/daten/studie/665177/umfrage/menge-des-abgeregelten-windstroms-in-deutschland/</a:t>
            </a:r>
          </a:p>
        </p:txBody>
      </p:sp>
      <p:sp>
        <p:nvSpPr>
          <p:cNvPr id="10" name="Rechteck 9"/>
          <p:cNvSpPr/>
          <p:nvPr/>
        </p:nvSpPr>
        <p:spPr>
          <a:xfrm>
            <a:off x="4644008" y="2684696"/>
            <a:ext cx="4176464" cy="1600438"/>
          </a:xfrm>
          <a:prstGeom prst="rect">
            <a:avLst/>
          </a:prstGeom>
        </p:spPr>
        <p:txBody>
          <a:bodyPr wrap="square">
            <a:spAutoFit/>
          </a:bodyPr>
          <a:lstStyle/>
          <a:p>
            <a:r>
              <a:rPr lang="de-DE" sz="1400" dirty="0" smtClean="0"/>
              <a:t>Ausfallarbeit</a:t>
            </a:r>
            <a:r>
              <a:rPr lang="de-DE" sz="1400" dirty="0"/>
              <a:t> </a:t>
            </a:r>
            <a:endParaRPr lang="de-DE" sz="1400" dirty="0" smtClean="0"/>
          </a:p>
          <a:p>
            <a:pPr marL="285750" indent="-285750">
              <a:buFont typeface="Arial" panose="020B0604020202020204" pitchFamily="34" charset="0"/>
              <a:buChar char="•"/>
            </a:pPr>
            <a:r>
              <a:rPr lang="de-DE" sz="1400" dirty="0" smtClean="0"/>
              <a:t>beschreibt </a:t>
            </a:r>
            <a:r>
              <a:rPr lang="de-DE" sz="1400" dirty="0"/>
              <a:t>den entstehenden Energieverlust bei der </a:t>
            </a:r>
            <a:r>
              <a:rPr lang="de-DE" sz="1400" dirty="0" err="1"/>
              <a:t>Abregelung</a:t>
            </a:r>
            <a:r>
              <a:rPr lang="de-DE" sz="1400" dirty="0"/>
              <a:t> durch das </a:t>
            </a:r>
            <a:r>
              <a:rPr lang="de-DE" sz="1400" dirty="0" smtClean="0"/>
              <a:t>Einspeisemanagement </a:t>
            </a:r>
          </a:p>
          <a:p>
            <a:pPr indent="268288"/>
            <a:r>
              <a:rPr lang="de-DE" sz="1400" dirty="0" smtClean="0"/>
              <a:t>(Einspeisemanagement = </a:t>
            </a:r>
            <a:r>
              <a:rPr lang="de-DE" sz="1400" dirty="0" err="1" smtClean="0"/>
              <a:t>Dispatch</a:t>
            </a:r>
            <a:r>
              <a:rPr lang="de-DE" sz="1400" dirty="0" smtClean="0"/>
              <a:t>). </a:t>
            </a:r>
          </a:p>
          <a:p>
            <a:pPr marL="285750" indent="-285750">
              <a:buFont typeface="Arial" panose="020B0604020202020204" pitchFamily="34" charset="0"/>
              <a:buChar char="•"/>
            </a:pPr>
            <a:r>
              <a:rPr lang="de-DE" sz="1400" dirty="0" smtClean="0"/>
              <a:t>die </a:t>
            </a:r>
            <a:r>
              <a:rPr lang="de-DE" sz="1400" dirty="0"/>
              <a:t>unter dem Schlagwort Ausfallarbeit zusammengefasste </a:t>
            </a:r>
            <a:r>
              <a:rPr lang="de-DE" sz="1400" dirty="0" smtClean="0"/>
              <a:t>Energiemenge</a:t>
            </a:r>
          </a:p>
          <a:p>
            <a:pPr indent="268288"/>
            <a:r>
              <a:rPr lang="de-DE" sz="1400" dirty="0" smtClean="0"/>
              <a:t>wird über das </a:t>
            </a:r>
            <a:r>
              <a:rPr lang="de-DE" sz="1400" dirty="0"/>
              <a:t>Netznutzungsentgelte </a:t>
            </a:r>
            <a:r>
              <a:rPr lang="de-DE" sz="1400" dirty="0" smtClean="0"/>
              <a:t>entschädigt</a:t>
            </a:r>
          </a:p>
        </p:txBody>
      </p:sp>
      <p:sp>
        <p:nvSpPr>
          <p:cNvPr id="11" name="Textfeld 10"/>
          <p:cNvSpPr txBox="1"/>
          <p:nvPr/>
        </p:nvSpPr>
        <p:spPr>
          <a:xfrm>
            <a:off x="5377610" y="4285134"/>
            <a:ext cx="3240360" cy="230832"/>
          </a:xfrm>
          <a:prstGeom prst="rect">
            <a:avLst/>
          </a:prstGeom>
          <a:noFill/>
        </p:spPr>
        <p:txBody>
          <a:bodyPr wrap="square" rtlCol="0">
            <a:spAutoFit/>
          </a:bodyPr>
          <a:lstStyle/>
          <a:p>
            <a:r>
              <a:rPr lang="de-DE" sz="900" dirty="0"/>
              <a:t>https://www.next-kraftwerke.de/wissen/einspeisemanagement/</a:t>
            </a:r>
          </a:p>
        </p:txBody>
      </p:sp>
      <p:sp>
        <p:nvSpPr>
          <p:cNvPr id="9" name="Titel 1"/>
          <p:cNvSpPr txBox="1">
            <a:spLocks/>
          </p:cNvSpPr>
          <p:nvPr/>
        </p:nvSpPr>
        <p:spPr>
          <a:xfrm>
            <a:off x="609600" y="638027"/>
            <a:ext cx="792284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800" b="1" dirty="0" smtClean="0"/>
              <a:t>Ausfallarbeit </a:t>
            </a:r>
            <a:r>
              <a:rPr lang="de-DE" sz="1800" dirty="0" smtClean="0"/>
              <a:t>(Energieverlust durch </a:t>
            </a:r>
            <a:r>
              <a:rPr lang="de-DE" sz="1800" dirty="0" err="1" smtClean="0"/>
              <a:t>Abregelung</a:t>
            </a:r>
            <a:r>
              <a:rPr lang="de-DE" sz="1800" dirty="0"/>
              <a:t>)</a:t>
            </a:r>
          </a:p>
        </p:txBody>
      </p:sp>
      <p:sp>
        <p:nvSpPr>
          <p:cNvPr id="14" name="Rechteck 13"/>
          <p:cNvSpPr/>
          <p:nvPr/>
        </p:nvSpPr>
        <p:spPr>
          <a:xfrm>
            <a:off x="6660232" y="218930"/>
            <a:ext cx="1008112"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 - </a:t>
            </a:r>
            <a:r>
              <a:rPr lang="de-DE" sz="2000" b="1" dirty="0" err="1" smtClean="0"/>
              <a:t>Dispatch</a:t>
            </a:r>
            <a:endParaRPr lang="de-DE" sz="2000" b="1" dirty="0"/>
          </a:p>
        </p:txBody>
      </p:sp>
      <p:cxnSp>
        <p:nvCxnSpPr>
          <p:cNvPr id="16" name="Gerade Verbindung 15"/>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hteck 16"/>
          <p:cNvSpPr/>
          <p:nvPr/>
        </p:nvSpPr>
        <p:spPr>
          <a:xfrm>
            <a:off x="5004048" y="4020546"/>
            <a:ext cx="3528392"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149737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687" t="14445" r="27250" b="32222"/>
          <a:stretch/>
        </p:blipFill>
        <p:spPr bwMode="auto">
          <a:xfrm>
            <a:off x="251520" y="1275606"/>
            <a:ext cx="3980242"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hteck 2"/>
          <p:cNvSpPr/>
          <p:nvPr/>
        </p:nvSpPr>
        <p:spPr>
          <a:xfrm>
            <a:off x="4499992" y="1047963"/>
            <a:ext cx="4032448" cy="3539430"/>
          </a:xfrm>
          <a:prstGeom prst="rect">
            <a:avLst/>
          </a:prstGeom>
        </p:spPr>
        <p:txBody>
          <a:bodyPr wrap="square">
            <a:spAutoFit/>
          </a:bodyPr>
          <a:lstStyle/>
          <a:p>
            <a:pPr marL="182563" indent="-182563">
              <a:buFont typeface="Arial" panose="020B0604020202020204" pitchFamily="34" charset="0"/>
              <a:buChar char="•"/>
            </a:pPr>
            <a:r>
              <a:rPr lang="de-DE" sz="1400" dirty="0" smtClean="0"/>
              <a:t>2021 hatten Betreiber von Erneuerbare-Energie-Anlagen </a:t>
            </a:r>
            <a:r>
              <a:rPr lang="de-DE" sz="1400" b="1" dirty="0" smtClean="0"/>
              <a:t>über 807 Millionen Euro Entschädigungsansprüche</a:t>
            </a:r>
            <a:r>
              <a:rPr lang="de-DE" sz="1400" dirty="0" smtClean="0"/>
              <a:t>, weil ihr Strom wegen „Netzengpässen“ nicht eingespeist werden konnte</a:t>
            </a:r>
          </a:p>
          <a:p>
            <a:pPr marL="182563" indent="-182563">
              <a:buFont typeface="Arial" panose="020B0604020202020204" pitchFamily="34" charset="0"/>
              <a:buChar char="•"/>
            </a:pPr>
            <a:endParaRPr lang="de-DE" sz="1400" dirty="0"/>
          </a:p>
          <a:p>
            <a:pPr marL="182563" indent="-182563">
              <a:buFont typeface="Arial" panose="020B0604020202020204" pitchFamily="34" charset="0"/>
              <a:buChar char="•"/>
            </a:pPr>
            <a:r>
              <a:rPr lang="de-DE" sz="1400" dirty="0"/>
              <a:t>b</a:t>
            </a:r>
            <a:r>
              <a:rPr lang="de-DE" sz="1400" dirty="0" smtClean="0"/>
              <a:t>ei diesem „Einspeisemanagement“ handelt es sich um Sicherheitsmaßnahmen um das Netz nicht zu überlasten</a:t>
            </a:r>
          </a:p>
          <a:p>
            <a:pPr marL="182563" indent="-182563">
              <a:buFont typeface="Arial" panose="020B0604020202020204" pitchFamily="34" charset="0"/>
              <a:buChar char="•"/>
            </a:pPr>
            <a:endParaRPr lang="de-DE" sz="1400" dirty="0"/>
          </a:p>
          <a:p>
            <a:pPr marL="182563" indent="-182563">
              <a:buFont typeface="Arial" panose="020B0604020202020204" pitchFamily="34" charset="0"/>
              <a:buChar char="•"/>
            </a:pPr>
            <a:r>
              <a:rPr lang="de-DE" sz="1400" dirty="0" smtClean="0"/>
              <a:t>der Ausgleich wird über die Netzbetreiber auf die Stromkunden umgelegt</a:t>
            </a:r>
          </a:p>
          <a:p>
            <a:pPr marL="182563" indent="-182563">
              <a:buFont typeface="Arial" panose="020B0604020202020204" pitchFamily="34" charset="0"/>
              <a:buChar char="•"/>
            </a:pPr>
            <a:endParaRPr lang="de-DE" sz="1400" dirty="0"/>
          </a:p>
          <a:p>
            <a:pPr marL="182563" indent="-182563">
              <a:buFont typeface="Arial" panose="020B0604020202020204" pitchFamily="34" charset="0"/>
              <a:buChar char="•"/>
            </a:pPr>
            <a:r>
              <a:rPr lang="de-DE" sz="1400" dirty="0" smtClean="0"/>
              <a:t>93% der Entschädigungen gingen 2021 an Betreiber von Windkraftanlagen vor allem in Norddeutschland,</a:t>
            </a:r>
          </a:p>
          <a:p>
            <a:pPr indent="182563"/>
            <a:r>
              <a:rPr lang="de-DE" sz="1400" dirty="0"/>
              <a:t>w</a:t>
            </a:r>
            <a:r>
              <a:rPr lang="de-DE" sz="1400" dirty="0" smtClean="0"/>
              <a:t>eitere gut 5% an Photovoltaikanlagenbetreiber</a:t>
            </a:r>
          </a:p>
        </p:txBody>
      </p:sp>
      <p:sp>
        <p:nvSpPr>
          <p:cNvPr id="4"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a:t>
            </a:r>
            <a:endParaRPr lang="de-DE" sz="2000" b="1" dirty="0"/>
          </a:p>
        </p:txBody>
      </p:sp>
      <p:cxnSp>
        <p:nvCxnSpPr>
          <p:cNvPr id="5" name="Gerade Verbindung 4"/>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179512" y="4630366"/>
            <a:ext cx="5760640" cy="230832"/>
          </a:xfrm>
          <a:prstGeom prst="rect">
            <a:avLst/>
          </a:prstGeom>
          <a:noFill/>
        </p:spPr>
        <p:txBody>
          <a:bodyPr wrap="square" rtlCol="0">
            <a:spAutoFit/>
          </a:bodyPr>
          <a:lstStyle/>
          <a:p>
            <a:r>
              <a:rPr lang="de-DE" sz="900" dirty="0"/>
              <a:t>https://www.zeit.de/wirtschaft/2022-12/stromversorger-entschaedigungen-millionen</a:t>
            </a:r>
          </a:p>
        </p:txBody>
      </p:sp>
    </p:spTree>
    <p:extLst>
      <p:ext uri="{BB962C8B-B14F-4D97-AF65-F5344CB8AC3E}">
        <p14:creationId xmlns:p14="http://schemas.microsoft.com/office/powerpoint/2010/main" val="17183114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a:t>
            </a:r>
            <a:endParaRPr lang="de-DE" sz="2000" b="1" dirty="0"/>
          </a:p>
        </p:txBody>
      </p:sp>
      <p:cxnSp>
        <p:nvCxnSpPr>
          <p:cNvPr id="5" name="Gerade Verbindung 4"/>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631756" y="699542"/>
            <a:ext cx="7200800" cy="646331"/>
          </a:xfrm>
          <a:prstGeom prst="rect">
            <a:avLst/>
          </a:prstGeom>
        </p:spPr>
        <p:txBody>
          <a:bodyPr wrap="square">
            <a:spAutoFit/>
          </a:bodyPr>
          <a:lstStyle/>
          <a:p>
            <a:r>
              <a:rPr lang="de-DE" dirty="0"/>
              <a:t>Windkraftanlagen in der Nordsee </a:t>
            </a:r>
            <a:r>
              <a:rPr lang="de-DE" b="1" dirty="0"/>
              <a:t>könnten deutlich mehr Strom </a:t>
            </a:r>
            <a:r>
              <a:rPr lang="de-DE" b="1" dirty="0" smtClean="0"/>
              <a:t>liefern</a:t>
            </a:r>
          </a:p>
          <a:p>
            <a:r>
              <a:rPr lang="de-DE" dirty="0"/>
              <a:t>das macht sich laut Experten auch bei den Kosten bemerkbar.</a:t>
            </a:r>
          </a:p>
        </p:txBody>
      </p:sp>
      <p:sp>
        <p:nvSpPr>
          <p:cNvPr id="7" name="Textfeld 6"/>
          <p:cNvSpPr txBox="1"/>
          <p:nvPr/>
        </p:nvSpPr>
        <p:spPr>
          <a:xfrm>
            <a:off x="755576" y="4803998"/>
            <a:ext cx="7920880" cy="230832"/>
          </a:xfrm>
          <a:prstGeom prst="rect">
            <a:avLst/>
          </a:prstGeom>
          <a:noFill/>
        </p:spPr>
        <p:txBody>
          <a:bodyPr wrap="square" rtlCol="0">
            <a:spAutoFit/>
          </a:bodyPr>
          <a:lstStyle/>
          <a:p>
            <a:r>
              <a:rPr lang="de-DE" sz="900" dirty="0"/>
              <a:t>https://www.n-tv.de/wirtschaft/Engpaesse-im-Netz-Offshore-Windkraft-liefert-weniger-Strom-article24694641.html</a:t>
            </a:r>
          </a:p>
        </p:txBody>
      </p:sp>
      <p:sp>
        <p:nvSpPr>
          <p:cNvPr id="8" name="Rechteck 7"/>
          <p:cNvSpPr/>
          <p:nvPr/>
        </p:nvSpPr>
        <p:spPr>
          <a:xfrm>
            <a:off x="433616" y="1510421"/>
            <a:ext cx="5146496" cy="1384995"/>
          </a:xfrm>
          <a:prstGeom prst="rect">
            <a:avLst/>
          </a:prstGeom>
        </p:spPr>
        <p:txBody>
          <a:bodyPr wrap="square">
            <a:spAutoFit/>
          </a:bodyPr>
          <a:lstStyle/>
          <a:p>
            <a:pPr marL="182563" indent="-182563">
              <a:buFont typeface="Arial" panose="020B0604020202020204" pitchFamily="34" charset="0"/>
              <a:buChar char="•"/>
            </a:pPr>
            <a:r>
              <a:rPr lang="de-DE" sz="1400" dirty="0"/>
              <a:t>d</a:t>
            </a:r>
            <a:r>
              <a:rPr lang="de-DE" sz="1400" dirty="0" smtClean="0"/>
              <a:t>ie </a:t>
            </a:r>
            <a:r>
              <a:rPr lang="de-DE" sz="1400" b="1" dirty="0"/>
              <a:t>Kapazität</a:t>
            </a:r>
            <a:r>
              <a:rPr lang="de-DE" sz="1400" dirty="0"/>
              <a:t> der Windparks in der deutschen Nordsee ist laut Betreiber </a:t>
            </a:r>
            <a:r>
              <a:rPr lang="de-DE" sz="1400" dirty="0" smtClean="0"/>
              <a:t>2023 </a:t>
            </a:r>
            <a:r>
              <a:rPr lang="de-DE" sz="1400" b="1" dirty="0" smtClean="0"/>
              <a:t>um </a:t>
            </a:r>
            <a:r>
              <a:rPr lang="de-DE" sz="1400" b="1" dirty="0"/>
              <a:t>70 Megawatt </a:t>
            </a:r>
            <a:r>
              <a:rPr lang="de-DE" sz="1400" b="1" dirty="0" smtClean="0"/>
              <a:t>gestiegen</a:t>
            </a:r>
            <a:endParaRPr lang="de-DE" sz="1400" dirty="0" smtClean="0"/>
          </a:p>
          <a:p>
            <a:pPr marL="182563" indent="-182563">
              <a:buFont typeface="Arial" panose="020B0604020202020204" pitchFamily="34" charset="0"/>
              <a:buChar char="•"/>
            </a:pPr>
            <a:r>
              <a:rPr lang="de-DE" sz="1400" dirty="0" smtClean="0"/>
              <a:t>gleichzeitig wurde </a:t>
            </a:r>
            <a:r>
              <a:rPr lang="de-DE" sz="1400" b="1" dirty="0" smtClean="0"/>
              <a:t>neun Prozent wenige Strom an Land geliefert</a:t>
            </a:r>
            <a:r>
              <a:rPr lang="de-DE" sz="1400" dirty="0" smtClean="0"/>
              <a:t> als 2022 </a:t>
            </a:r>
            <a:r>
              <a:rPr lang="de-DE" sz="1400" dirty="0"/>
              <a:t>(lt. Netzbetreiber </a:t>
            </a:r>
            <a:r>
              <a:rPr lang="de-DE" sz="1400" dirty="0" err="1"/>
              <a:t>Tennet</a:t>
            </a:r>
            <a:r>
              <a:rPr lang="de-DE" sz="1400" dirty="0" smtClean="0"/>
              <a:t>)</a:t>
            </a:r>
          </a:p>
          <a:p>
            <a:pPr marL="182563" indent="-182563">
              <a:buFont typeface="Arial" panose="020B0604020202020204" pitchFamily="34" charset="0"/>
              <a:buChar char="•"/>
            </a:pPr>
            <a:r>
              <a:rPr lang="de-DE" sz="1400" dirty="0"/>
              <a:t>d</a:t>
            </a:r>
            <a:r>
              <a:rPr lang="de-DE" sz="1400" dirty="0" smtClean="0"/>
              <a:t>er </a:t>
            </a:r>
            <a:r>
              <a:rPr lang="de-DE" sz="1400" dirty="0"/>
              <a:t>Anteil </a:t>
            </a:r>
            <a:r>
              <a:rPr lang="de-DE" sz="1400" dirty="0" smtClean="0"/>
              <a:t>am deutschen Windstrom sank dadurch </a:t>
            </a:r>
            <a:r>
              <a:rPr lang="de-DE" sz="1400" dirty="0"/>
              <a:t>um etwa vier Prozentpunkte auf rund 13 Prozent</a:t>
            </a:r>
          </a:p>
        </p:txBody>
      </p:sp>
      <p:sp>
        <p:nvSpPr>
          <p:cNvPr id="9" name="Rechteck 8"/>
          <p:cNvSpPr/>
          <p:nvPr/>
        </p:nvSpPr>
        <p:spPr>
          <a:xfrm>
            <a:off x="501864" y="2934692"/>
            <a:ext cx="7454512" cy="1077218"/>
          </a:xfrm>
          <a:prstGeom prst="rect">
            <a:avLst/>
          </a:prstGeom>
        </p:spPr>
        <p:txBody>
          <a:bodyPr wrap="square">
            <a:spAutoFit/>
          </a:bodyPr>
          <a:lstStyle/>
          <a:p>
            <a:r>
              <a:rPr lang="de-DE" sz="1600" dirty="0" smtClean="0"/>
              <a:t>Gründe lt. </a:t>
            </a:r>
            <a:r>
              <a:rPr lang="de-DE" sz="1600" dirty="0" err="1" smtClean="0"/>
              <a:t>Tennet</a:t>
            </a:r>
            <a:r>
              <a:rPr lang="de-DE" sz="1600" dirty="0" smtClean="0"/>
              <a:t>-Geschäftsführer Tim </a:t>
            </a:r>
            <a:r>
              <a:rPr lang="de-DE" sz="1600" dirty="0" err="1" smtClean="0"/>
              <a:t>Meyerjürgens</a:t>
            </a:r>
            <a:r>
              <a:rPr lang="de-DE" sz="1600" dirty="0" smtClean="0"/>
              <a:t>:</a:t>
            </a:r>
          </a:p>
          <a:p>
            <a:pPr marL="285750" indent="-285750">
              <a:buFontTx/>
              <a:buChar char="-"/>
            </a:pPr>
            <a:r>
              <a:rPr lang="de-DE" sz="1600" dirty="0" smtClean="0"/>
              <a:t>Es gibt im Norden kaum noch konventionelle Großkraftwerke die statt der Windkraftanlagen gedrosselt werden können</a:t>
            </a:r>
          </a:p>
          <a:p>
            <a:pPr marL="285750" indent="-285750">
              <a:buFontTx/>
              <a:buChar char="-"/>
            </a:pPr>
            <a:r>
              <a:rPr lang="de-DE" sz="1600" dirty="0" err="1" smtClean="0"/>
              <a:t>Abreglung</a:t>
            </a:r>
            <a:r>
              <a:rPr lang="de-DE" sz="1600" dirty="0" smtClean="0"/>
              <a:t>  der Windparks aufgrund </a:t>
            </a:r>
            <a:r>
              <a:rPr lang="de-DE" sz="1600" b="1" dirty="0" smtClean="0"/>
              <a:t>überlasteter Netze immer häufiger erforderlich</a:t>
            </a:r>
          </a:p>
        </p:txBody>
      </p:sp>
      <p:pic>
        <p:nvPicPr>
          <p:cNvPr id="4098" name="Picture 2" descr="Die Kapazität der Windparks in der deutschen Nordsee ist laut Betreiber im vergangenen Jahr um 70 Megawatt gestiegen."/>
          <p:cNvPicPr>
            <a:picLocks noChangeAspect="1" noChangeArrowheads="1"/>
          </p:cNvPicPr>
          <p:nvPr/>
        </p:nvPicPr>
        <p:blipFill rotWithShape="1">
          <a:blip r:embed="rId2">
            <a:extLst>
              <a:ext uri="{28A0092B-C50C-407E-A947-70E740481C1C}">
                <a14:useLocalDpi xmlns:a14="http://schemas.microsoft.com/office/drawing/2010/main" val="0"/>
              </a:ext>
            </a:extLst>
          </a:blip>
          <a:srcRect b="18280"/>
          <a:stretch/>
        </p:blipFill>
        <p:spPr bwMode="auto">
          <a:xfrm>
            <a:off x="5508104" y="1419622"/>
            <a:ext cx="3407045" cy="1566595"/>
          </a:xfrm>
          <a:prstGeom prst="rect">
            <a:avLst/>
          </a:prstGeom>
          <a:noFill/>
          <a:extLst>
            <a:ext uri="{909E8E84-426E-40DD-AFC4-6F175D3DCCD1}">
              <a14:hiddenFill xmlns:a14="http://schemas.microsoft.com/office/drawing/2010/main">
                <a:solidFill>
                  <a:srgbClr val="FFFFFF"/>
                </a:solidFill>
              </a14:hiddenFill>
            </a:ext>
          </a:extLst>
        </p:spPr>
      </p:pic>
      <p:sp>
        <p:nvSpPr>
          <p:cNvPr id="11" name="Rechteck 10"/>
          <p:cNvSpPr/>
          <p:nvPr/>
        </p:nvSpPr>
        <p:spPr>
          <a:xfrm>
            <a:off x="501864" y="4013651"/>
            <a:ext cx="7454512" cy="646331"/>
          </a:xfrm>
          <a:prstGeom prst="rect">
            <a:avLst/>
          </a:prstGeom>
        </p:spPr>
        <p:txBody>
          <a:bodyPr wrap="square">
            <a:spAutoFit/>
          </a:bodyPr>
          <a:lstStyle/>
          <a:p>
            <a:pPr marL="285750" indent="-285750">
              <a:buFont typeface="Wingdings" panose="05000000000000000000" pitchFamily="2" charset="2"/>
              <a:buChar char="Ø"/>
            </a:pPr>
            <a:r>
              <a:rPr lang="de-DE" b="1" dirty="0" smtClean="0"/>
              <a:t>"</a:t>
            </a:r>
            <a:r>
              <a:rPr lang="de-DE" b="1" dirty="0"/>
              <a:t>Das beeinträchtigt nicht nur die Einspeisemengen von Strom, </a:t>
            </a:r>
            <a:endParaRPr lang="de-DE" b="1" dirty="0" smtClean="0"/>
          </a:p>
          <a:p>
            <a:pPr>
              <a:tabLst>
                <a:tab pos="266700" algn="l"/>
              </a:tabLst>
            </a:pPr>
            <a:r>
              <a:rPr lang="de-DE" b="1" dirty="0" smtClean="0"/>
              <a:t>	sondern </a:t>
            </a:r>
            <a:r>
              <a:rPr lang="de-DE" b="1" dirty="0"/>
              <a:t>belastet auch dessen Preisentwicklung."</a:t>
            </a:r>
          </a:p>
        </p:txBody>
      </p:sp>
    </p:spTree>
    <p:extLst>
      <p:ext uri="{BB962C8B-B14F-4D97-AF65-F5344CB8AC3E}">
        <p14:creationId xmlns:p14="http://schemas.microsoft.com/office/powerpoint/2010/main" val="38266121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hteck 9"/>
          <p:cNvSpPr/>
          <p:nvPr/>
        </p:nvSpPr>
        <p:spPr>
          <a:xfrm>
            <a:off x="6660232" y="218930"/>
            <a:ext cx="1008112"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653" t="34866" r="21313" b="17111"/>
          <a:stretch/>
        </p:blipFill>
        <p:spPr bwMode="auto">
          <a:xfrm>
            <a:off x="0" y="1380665"/>
            <a:ext cx="5716702" cy="3495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179512" y="4861198"/>
            <a:ext cx="5760640" cy="230832"/>
          </a:xfrm>
          <a:prstGeom prst="rect">
            <a:avLst/>
          </a:prstGeom>
          <a:noFill/>
        </p:spPr>
        <p:txBody>
          <a:bodyPr wrap="square" rtlCol="0">
            <a:spAutoFit/>
          </a:bodyPr>
          <a:lstStyle/>
          <a:p>
            <a:r>
              <a:rPr lang="de-DE" sz="900" dirty="0"/>
              <a:t>https://www.energy-charts.info/charts/power/chart.htm?l=de&amp;c=DE&amp;interval=month&amp;month=12&amp;year=2023</a:t>
            </a:r>
          </a:p>
        </p:txBody>
      </p:sp>
      <p:sp>
        <p:nvSpPr>
          <p:cNvPr id="7" name="Rechteck 6"/>
          <p:cNvSpPr/>
          <p:nvPr/>
        </p:nvSpPr>
        <p:spPr>
          <a:xfrm>
            <a:off x="5934110" y="3777302"/>
            <a:ext cx="3150096" cy="738664"/>
          </a:xfrm>
          <a:prstGeom prst="rect">
            <a:avLst/>
          </a:prstGeom>
          <a:solidFill>
            <a:schemeClr val="accent6">
              <a:lumMod val="20000"/>
              <a:lumOff val="80000"/>
            </a:schemeClr>
          </a:solidFill>
        </p:spPr>
        <p:txBody>
          <a:bodyPr wrap="square">
            <a:spAutoFit/>
          </a:bodyPr>
          <a:lstStyle/>
          <a:p>
            <a:r>
              <a:rPr lang="de-DE" sz="1400" dirty="0" smtClean="0"/>
              <a:t>Strom </a:t>
            </a:r>
          </a:p>
          <a:p>
            <a:r>
              <a:rPr lang="de-DE" sz="1400" dirty="0" smtClean="0"/>
              <a:t>kann </a:t>
            </a:r>
            <a:r>
              <a:rPr lang="de-DE" sz="1400" b="1" dirty="0" smtClean="0"/>
              <a:t>nur räumlich </a:t>
            </a:r>
            <a:r>
              <a:rPr lang="de-DE" sz="1400" dirty="0"/>
              <a:t>t</a:t>
            </a:r>
            <a:r>
              <a:rPr lang="de-DE" sz="1400" dirty="0" smtClean="0"/>
              <a:t>ransportiert werden,</a:t>
            </a:r>
          </a:p>
          <a:p>
            <a:r>
              <a:rPr lang="de-DE" sz="1400" b="1" dirty="0"/>
              <a:t>n</a:t>
            </a:r>
            <a:r>
              <a:rPr lang="de-DE" sz="1400" b="1" dirty="0" smtClean="0"/>
              <a:t>icht zeitlich !!</a:t>
            </a:r>
          </a:p>
        </p:txBody>
      </p:sp>
      <p:sp>
        <p:nvSpPr>
          <p:cNvPr id="2" name="Pfeil nach rechts 1"/>
          <p:cNvSpPr/>
          <p:nvPr/>
        </p:nvSpPr>
        <p:spPr>
          <a:xfrm>
            <a:off x="5508104" y="3695162"/>
            <a:ext cx="417196" cy="484632"/>
          </a:xfrm>
          <a:prstGeom prst="rightArrow">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 - </a:t>
            </a:r>
            <a:r>
              <a:rPr lang="de-DE" sz="2000" b="1" dirty="0" err="1" smtClean="0"/>
              <a:t>Dispatch</a:t>
            </a:r>
            <a:endParaRPr lang="de-DE" sz="2000" b="1" dirty="0"/>
          </a:p>
        </p:txBody>
      </p:sp>
      <p:cxnSp>
        <p:nvCxnSpPr>
          <p:cNvPr id="9" name="Gerade Verbindung 8"/>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hteck 10"/>
          <p:cNvSpPr/>
          <p:nvPr/>
        </p:nvSpPr>
        <p:spPr>
          <a:xfrm>
            <a:off x="5840445" y="1003897"/>
            <a:ext cx="3150096" cy="2554545"/>
          </a:xfrm>
          <a:prstGeom prst="rect">
            <a:avLst/>
          </a:prstGeom>
        </p:spPr>
        <p:txBody>
          <a:bodyPr wrap="square">
            <a:spAutoFit/>
          </a:bodyPr>
          <a:lstStyle/>
          <a:p>
            <a:pPr marL="285750" indent="-285750">
              <a:buFont typeface="Arial" panose="020B0604020202020204" pitchFamily="34" charset="0"/>
              <a:buChar char="•"/>
            </a:pPr>
            <a:endParaRPr lang="de-DE" sz="1400" dirty="0"/>
          </a:p>
          <a:p>
            <a:pPr marL="180975" indent="-180975">
              <a:buFont typeface="Arial" panose="020B0604020202020204" pitchFamily="34" charset="0"/>
              <a:buChar char="•"/>
            </a:pPr>
            <a:r>
              <a:rPr lang="de-DE" sz="1200" dirty="0" smtClean="0"/>
              <a:t>an Tagen mit viel Wind sind die sonstigen Kraftwerke (Kohle, Gas etc.) schon jetzt im Grundlastbetrieb und der Strom stammt aus erneuerbaren Energien</a:t>
            </a:r>
          </a:p>
          <a:p>
            <a:pPr marL="180975" indent="-180975">
              <a:buFont typeface="Wingdings" panose="05000000000000000000" pitchFamily="2" charset="2"/>
              <a:buChar char="Ø"/>
            </a:pPr>
            <a:r>
              <a:rPr lang="de-DE" sz="1200" dirty="0"/>
              <a:t>d</a:t>
            </a:r>
            <a:r>
              <a:rPr lang="de-DE" sz="1200" dirty="0" smtClean="0"/>
              <a:t>ies würde sich auch durch mehr Leitungen nicht ändern</a:t>
            </a:r>
          </a:p>
          <a:p>
            <a:pPr marL="180975" indent="-180975">
              <a:buFont typeface="Arial" panose="020B0604020202020204" pitchFamily="34" charset="0"/>
              <a:buChar char="•"/>
            </a:pPr>
            <a:endParaRPr lang="de-DE" sz="1200" dirty="0"/>
          </a:p>
          <a:p>
            <a:pPr marL="180975" indent="-180975">
              <a:buFont typeface="Arial" panose="020B0604020202020204" pitchFamily="34" charset="0"/>
              <a:buChar char="•"/>
            </a:pPr>
            <a:r>
              <a:rPr lang="de-DE" sz="1200" dirty="0"/>
              <a:t>a</a:t>
            </a:r>
            <a:r>
              <a:rPr lang="de-DE" sz="1200" dirty="0" smtClean="0"/>
              <a:t>n Tagen mit wenig Wind können, lässt sich der Anteil von Windstrom durch Leitungen auch nicht erhöhen (es ist kein Windstrom da, um ihn zu transportieren)</a:t>
            </a:r>
          </a:p>
          <a:p>
            <a:pPr marL="285750" indent="-285750">
              <a:buFont typeface="Arial" panose="020B0604020202020204" pitchFamily="34" charset="0"/>
              <a:buChar char="•"/>
            </a:pPr>
            <a:endParaRPr lang="de-DE" sz="1400" dirty="0" smtClean="0"/>
          </a:p>
        </p:txBody>
      </p:sp>
      <p:sp>
        <p:nvSpPr>
          <p:cNvPr id="12" name="Titel 1"/>
          <p:cNvSpPr txBox="1">
            <a:spLocks/>
          </p:cNvSpPr>
          <p:nvPr/>
        </p:nvSpPr>
        <p:spPr>
          <a:xfrm>
            <a:off x="1329680" y="710035"/>
            <a:ext cx="6410672" cy="349547"/>
          </a:xfrm>
          <a:prstGeom prst="rect">
            <a:avLst/>
          </a:prstGeom>
          <a:solidFill>
            <a:schemeClr val="accent6">
              <a:lumMod val="20000"/>
              <a:lumOff val="80000"/>
            </a:schemeClr>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400" b="1" dirty="0" smtClean="0"/>
              <a:t>Könnten mehr Leitungen die Effektivität nennenswert steigern?</a:t>
            </a:r>
            <a:endParaRPr lang="de-DE" sz="1400" b="1" dirty="0"/>
          </a:p>
        </p:txBody>
      </p:sp>
      <p:cxnSp>
        <p:nvCxnSpPr>
          <p:cNvPr id="13" name="Gerade Verbindung 12"/>
          <p:cNvCxnSpPr/>
          <p:nvPr/>
        </p:nvCxnSpPr>
        <p:spPr>
          <a:xfrm>
            <a:off x="549896" y="1131590"/>
            <a:ext cx="8136904"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000" t="26561" r="26455" b="65800"/>
          <a:stretch/>
        </p:blipFill>
        <p:spPr bwMode="auto">
          <a:xfrm>
            <a:off x="980581" y="1269810"/>
            <a:ext cx="4752528" cy="509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0345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79512" y="843558"/>
            <a:ext cx="8352928" cy="4062651"/>
          </a:xfrm>
          <a:prstGeom prst="rect">
            <a:avLst/>
          </a:prstGeom>
        </p:spPr>
        <p:txBody>
          <a:bodyPr wrap="square">
            <a:spAutoFit/>
          </a:bodyPr>
          <a:lstStyle/>
          <a:p>
            <a:r>
              <a:rPr lang="de-DE" sz="1200" dirty="0"/>
              <a:t>Um einem Stromnetzengpass </a:t>
            </a:r>
            <a:r>
              <a:rPr lang="de-DE" sz="1200" dirty="0" smtClean="0"/>
              <a:t>entgegenzuwirken hat Stromnetzbetreiber verschiedene Maßnahmen z.B.:</a:t>
            </a:r>
          </a:p>
          <a:p>
            <a:pPr marL="171450" indent="-171450">
              <a:buFont typeface="Arial" panose="020B0604020202020204" pitchFamily="34" charset="0"/>
              <a:buChar char="•"/>
            </a:pPr>
            <a:r>
              <a:rPr lang="de-DE" sz="1200" b="1" dirty="0" smtClean="0"/>
              <a:t>Einspeisemanagement</a:t>
            </a:r>
            <a:r>
              <a:rPr lang="de-DE" sz="1200" dirty="0" smtClean="0"/>
              <a:t> (Einspeisen = </a:t>
            </a:r>
            <a:r>
              <a:rPr lang="de-DE" sz="1200" dirty="0" err="1" smtClean="0"/>
              <a:t>Dispatch</a:t>
            </a:r>
            <a:r>
              <a:rPr lang="de-DE" sz="1200" dirty="0" smtClean="0"/>
              <a:t>)</a:t>
            </a:r>
          </a:p>
          <a:p>
            <a:pPr marL="171450" indent="-171450">
              <a:buFont typeface="Arial" panose="020B0604020202020204" pitchFamily="34" charset="0"/>
              <a:buChar char="•"/>
            </a:pPr>
            <a:r>
              <a:rPr lang="de-DE" sz="1200" b="1" dirty="0" smtClean="0"/>
              <a:t>Re-</a:t>
            </a:r>
            <a:r>
              <a:rPr lang="de-DE" sz="1200" b="1" dirty="0" err="1" smtClean="0"/>
              <a:t>Dispatch</a:t>
            </a:r>
            <a:endParaRPr lang="de-DE" sz="1200" b="1" dirty="0"/>
          </a:p>
          <a:p>
            <a:endParaRPr lang="de-DE" sz="800" dirty="0" smtClean="0"/>
          </a:p>
          <a:p>
            <a:r>
              <a:rPr lang="de-DE" sz="1400" b="1" dirty="0" err="1" smtClean="0"/>
              <a:t>Redispatch</a:t>
            </a:r>
            <a:r>
              <a:rPr lang="de-DE" sz="1400" b="1" dirty="0" smtClean="0"/>
              <a:t>:</a:t>
            </a:r>
            <a:endParaRPr lang="de-DE" sz="1400" b="1" dirty="0"/>
          </a:p>
          <a:p>
            <a:pPr marL="171450" indent="-171450">
              <a:buFont typeface="Arial" panose="020B0604020202020204" pitchFamily="34" charset="0"/>
              <a:buChar char="•"/>
            </a:pPr>
            <a:r>
              <a:rPr lang="de-DE" sz="1200" dirty="0" smtClean="0"/>
              <a:t>eine </a:t>
            </a:r>
            <a:r>
              <a:rPr lang="de-DE" sz="1200" dirty="0"/>
              <a:t>der am häufigsten angewandten </a:t>
            </a:r>
            <a:r>
              <a:rPr lang="de-DE" sz="1200" dirty="0" smtClean="0"/>
              <a:t>Maßnahmen </a:t>
            </a:r>
          </a:p>
          <a:p>
            <a:pPr marL="171450" indent="-171450">
              <a:buFont typeface="Arial" panose="020B0604020202020204" pitchFamily="34" charset="0"/>
              <a:buChar char="•"/>
            </a:pPr>
            <a:r>
              <a:rPr lang="de-DE" sz="1200" dirty="0"/>
              <a:t>d</a:t>
            </a:r>
            <a:r>
              <a:rPr lang="de-DE" sz="1200" dirty="0" smtClean="0"/>
              <a:t>abei </a:t>
            </a:r>
            <a:r>
              <a:rPr lang="de-DE" sz="1200" dirty="0"/>
              <a:t>weist der Netzbetreiber ein Kraftwerk an die Produktion herunterzufahren, </a:t>
            </a:r>
            <a:endParaRPr lang="de-DE" sz="1200" dirty="0" smtClean="0"/>
          </a:p>
          <a:p>
            <a:pPr>
              <a:tabLst>
                <a:tab pos="182563" algn="l"/>
              </a:tabLst>
            </a:pPr>
            <a:r>
              <a:rPr lang="de-DE" sz="1200" dirty="0"/>
              <a:t>	</a:t>
            </a:r>
            <a:r>
              <a:rPr lang="de-DE" sz="1200" dirty="0" smtClean="0"/>
              <a:t>während </a:t>
            </a:r>
            <a:r>
              <a:rPr lang="de-DE" sz="1200" dirty="0"/>
              <a:t>ein anderes Kraftwerk angewiesen wird mehr Strom zu produzieren. </a:t>
            </a:r>
            <a:endParaRPr lang="de-DE" sz="1200" dirty="0" smtClean="0"/>
          </a:p>
          <a:p>
            <a:pPr marL="171450" indent="-171450">
              <a:buFont typeface="Arial" panose="020B0604020202020204" pitchFamily="34" charset="0"/>
              <a:buChar char="•"/>
            </a:pPr>
            <a:r>
              <a:rPr lang="de-DE" sz="1200" dirty="0" smtClean="0"/>
              <a:t>auf </a:t>
            </a:r>
            <a:r>
              <a:rPr lang="de-DE" sz="1200" dirty="0"/>
              <a:t>diese Weise werden die Strommengen an einer anderen Stelle in das </a:t>
            </a:r>
            <a:endParaRPr lang="de-DE" sz="1200" dirty="0" smtClean="0"/>
          </a:p>
          <a:p>
            <a:pPr>
              <a:tabLst>
                <a:tab pos="182563" algn="l"/>
              </a:tabLst>
            </a:pPr>
            <a:r>
              <a:rPr lang="de-DE" sz="1200" dirty="0"/>
              <a:t>	</a:t>
            </a:r>
            <a:r>
              <a:rPr lang="de-DE" sz="1200" dirty="0" smtClean="0"/>
              <a:t>Stromnetz </a:t>
            </a:r>
            <a:r>
              <a:rPr lang="de-DE" sz="1200" dirty="0"/>
              <a:t>eingespeist und </a:t>
            </a:r>
            <a:r>
              <a:rPr lang="de-DE" sz="1200" dirty="0" smtClean="0"/>
              <a:t>Netzengpässe werden </a:t>
            </a:r>
            <a:r>
              <a:rPr lang="de-DE" sz="1200" dirty="0"/>
              <a:t>„umgangen</a:t>
            </a:r>
            <a:r>
              <a:rPr lang="de-DE" sz="1200" dirty="0" smtClean="0"/>
              <a:t>“.</a:t>
            </a:r>
          </a:p>
          <a:p>
            <a:pPr marL="171450" indent="-171450">
              <a:buFont typeface="Arial" panose="020B0604020202020204" pitchFamily="34" charset="0"/>
              <a:buChar char="•"/>
            </a:pPr>
            <a:r>
              <a:rPr lang="de-DE" sz="1200" dirty="0" smtClean="0"/>
              <a:t>Grund </a:t>
            </a:r>
            <a:r>
              <a:rPr lang="de-DE" sz="1200" dirty="0"/>
              <a:t>für die vermehrte </a:t>
            </a:r>
            <a:r>
              <a:rPr lang="de-DE" sz="1200" dirty="0" smtClean="0"/>
              <a:t>Notwendigkeit dies durchzuführen</a:t>
            </a:r>
            <a:r>
              <a:rPr lang="de-DE" sz="1200" dirty="0"/>
              <a:t>, ist der </a:t>
            </a:r>
            <a:r>
              <a:rPr lang="de-DE" sz="1200" dirty="0" smtClean="0"/>
              <a:t>steigende</a:t>
            </a:r>
          </a:p>
          <a:p>
            <a:pPr>
              <a:tabLst>
                <a:tab pos="182563" algn="l"/>
              </a:tabLst>
            </a:pPr>
            <a:r>
              <a:rPr lang="de-DE" sz="1200" dirty="0" smtClean="0"/>
              <a:t>	Transportbedarf </a:t>
            </a:r>
            <a:r>
              <a:rPr lang="de-DE" sz="1200" dirty="0"/>
              <a:t>von </a:t>
            </a:r>
            <a:r>
              <a:rPr lang="de-DE" sz="1200" dirty="0" smtClean="0"/>
              <a:t>Strom (</a:t>
            </a:r>
            <a:r>
              <a:rPr lang="de-DE" sz="1200" b="1" dirty="0" smtClean="0"/>
              <a:t>die </a:t>
            </a:r>
            <a:r>
              <a:rPr lang="de-DE" sz="1200" b="1" dirty="0"/>
              <a:t>erneuerbare Energien </a:t>
            </a:r>
            <a:r>
              <a:rPr lang="de-DE" sz="1200" b="1" dirty="0" smtClean="0"/>
              <a:t>Anlagen wurden bisher</a:t>
            </a:r>
          </a:p>
          <a:p>
            <a:pPr>
              <a:tabLst>
                <a:tab pos="182563" algn="l"/>
              </a:tabLst>
            </a:pPr>
            <a:r>
              <a:rPr lang="de-DE" sz="1200" b="1" dirty="0"/>
              <a:t>	</a:t>
            </a:r>
            <a:r>
              <a:rPr lang="de-DE" sz="1200" b="1" dirty="0" smtClean="0"/>
              <a:t>sehr </a:t>
            </a:r>
            <a:r>
              <a:rPr lang="de-DE" sz="1200" b="1" dirty="0"/>
              <a:t>ungleichmäßig und fernab der bestehenden </a:t>
            </a:r>
            <a:r>
              <a:rPr lang="de-DE" sz="1200" b="1" dirty="0" smtClean="0"/>
              <a:t>Lastzentren zugebaut</a:t>
            </a:r>
            <a:r>
              <a:rPr lang="de-DE" sz="1200" dirty="0" smtClean="0"/>
              <a:t>)</a:t>
            </a:r>
          </a:p>
          <a:p>
            <a:pPr marL="171450" indent="-171450">
              <a:buFont typeface="Arial" panose="020B0604020202020204" pitchFamily="34" charset="0"/>
              <a:buChar char="•"/>
              <a:tabLst>
                <a:tab pos="182563" algn="l"/>
              </a:tabLst>
            </a:pPr>
            <a:r>
              <a:rPr lang="de-DE" sz="1200" dirty="0" smtClean="0"/>
              <a:t>wenn Wind weht wird an Börse billiger Strom im Norden gekauft, </a:t>
            </a:r>
          </a:p>
          <a:p>
            <a:pPr>
              <a:tabLst>
                <a:tab pos="182563" algn="l"/>
              </a:tabLst>
            </a:pPr>
            <a:r>
              <a:rPr lang="de-DE" sz="1200" dirty="0"/>
              <a:t>	</a:t>
            </a:r>
            <a:r>
              <a:rPr lang="de-DE" sz="1200" dirty="0" smtClean="0"/>
              <a:t>soll im Süden entnommen werden</a:t>
            </a:r>
          </a:p>
          <a:p>
            <a:pPr marL="171450" indent="-171450">
              <a:buFont typeface="Arial" panose="020B0604020202020204" pitchFamily="34" charset="0"/>
              <a:buChar char="•"/>
            </a:pPr>
            <a:r>
              <a:rPr lang="de-DE" sz="1200" b="1" dirty="0"/>
              <a:t>e</a:t>
            </a:r>
            <a:r>
              <a:rPr lang="de-DE" sz="1200" b="1" dirty="0" smtClean="0"/>
              <a:t>s gibt keinen Anreiz Anlagen so zu planen das das System entlastet wird</a:t>
            </a:r>
          </a:p>
          <a:p>
            <a:pPr marL="171450" indent="-171450">
              <a:buFont typeface="Arial" panose="020B0604020202020204" pitchFamily="34" charset="0"/>
              <a:buChar char="•"/>
            </a:pPr>
            <a:endParaRPr lang="de-DE" sz="800" dirty="0"/>
          </a:p>
          <a:p>
            <a:r>
              <a:rPr lang="de-DE" sz="1200" b="1" dirty="0" smtClean="0"/>
              <a:t>Entwicklung der </a:t>
            </a:r>
            <a:r>
              <a:rPr lang="de-DE" sz="1200" b="1" dirty="0" err="1" smtClean="0"/>
              <a:t>Redispatch</a:t>
            </a:r>
            <a:r>
              <a:rPr lang="de-DE" sz="1200" b="1" dirty="0" smtClean="0"/>
              <a:t>-Maßnahmen</a:t>
            </a:r>
            <a:r>
              <a:rPr lang="de-DE" sz="1200" dirty="0" smtClean="0"/>
              <a:t>:</a:t>
            </a:r>
          </a:p>
          <a:p>
            <a:pPr marL="171450" indent="-171450">
              <a:buFont typeface="Arial" panose="020B0604020202020204" pitchFamily="34" charset="0"/>
              <a:buChar char="•"/>
            </a:pPr>
            <a:r>
              <a:rPr lang="de-DE" sz="1200" dirty="0"/>
              <a:t>stieg über die letzten Jahre stark </a:t>
            </a:r>
            <a:r>
              <a:rPr lang="de-DE" sz="1200" dirty="0" smtClean="0"/>
              <a:t>an.</a:t>
            </a:r>
          </a:p>
          <a:p>
            <a:pPr lvl="1"/>
            <a:r>
              <a:rPr lang="de-DE" sz="1200" dirty="0" smtClean="0"/>
              <a:t>-  </a:t>
            </a:r>
            <a:r>
              <a:rPr lang="de-DE" sz="1200" b="1" dirty="0" smtClean="0"/>
              <a:t>2022 </a:t>
            </a:r>
            <a:r>
              <a:rPr lang="de-DE" sz="1200" b="1" dirty="0"/>
              <a:t>lag das gesamte Volumen bei </a:t>
            </a:r>
            <a:r>
              <a:rPr lang="de-DE" sz="1200" b="1" dirty="0" smtClean="0"/>
              <a:t>rund 35.424 </a:t>
            </a:r>
            <a:r>
              <a:rPr lang="de-DE" sz="1200" b="1" dirty="0" err="1" smtClean="0"/>
              <a:t>GWh</a:t>
            </a:r>
            <a:r>
              <a:rPr lang="de-DE" sz="1200" b="1" dirty="0" smtClean="0"/>
              <a:t> (= 35,4 </a:t>
            </a:r>
            <a:r>
              <a:rPr lang="de-DE" sz="1200" b="1" dirty="0" err="1" smtClean="0"/>
              <a:t>TWh</a:t>
            </a:r>
            <a:r>
              <a:rPr lang="de-DE" sz="1200" b="1" dirty="0" smtClean="0"/>
              <a:t>)</a:t>
            </a:r>
            <a:endParaRPr lang="de-DE" sz="1200" dirty="0" smtClean="0"/>
          </a:p>
          <a:p>
            <a:pPr marL="628650" lvl="1" indent="-171450">
              <a:buFontTx/>
              <a:buChar char="-"/>
            </a:pPr>
            <a:r>
              <a:rPr lang="de-DE" sz="1200" dirty="0" smtClean="0"/>
              <a:t>ein Anstieg von 29% zum Vorjahr  </a:t>
            </a:r>
          </a:p>
          <a:p>
            <a:pPr marL="628650" lvl="1" indent="-171450">
              <a:buFontTx/>
              <a:buChar char="-"/>
            </a:pPr>
            <a:r>
              <a:rPr lang="de-DE" sz="1200" dirty="0" smtClean="0"/>
              <a:t>oder ein Anstieg von 1.144% seit 2013</a:t>
            </a: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7459" t="29223" r="4750" b="27555"/>
          <a:stretch/>
        </p:blipFill>
        <p:spPr bwMode="auto">
          <a:xfrm>
            <a:off x="5638800" y="1419622"/>
            <a:ext cx="3469704" cy="2232248"/>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feld 5"/>
          <p:cNvSpPr txBox="1"/>
          <p:nvPr/>
        </p:nvSpPr>
        <p:spPr>
          <a:xfrm>
            <a:off x="5580112" y="4729237"/>
            <a:ext cx="3528392" cy="230832"/>
          </a:xfrm>
          <a:prstGeom prst="rect">
            <a:avLst/>
          </a:prstGeom>
          <a:noFill/>
        </p:spPr>
        <p:txBody>
          <a:bodyPr wrap="square" rtlCol="0">
            <a:spAutoFit/>
          </a:bodyPr>
          <a:lstStyle/>
          <a:p>
            <a:r>
              <a:rPr lang="de-DE" sz="900" dirty="0"/>
              <a:t>https://foes.de/publikationen/2023/2023_09_FOES_Redispatch.pdf</a:t>
            </a:r>
          </a:p>
        </p:txBody>
      </p:sp>
      <p:sp>
        <p:nvSpPr>
          <p:cNvPr id="9"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 - </a:t>
            </a:r>
            <a:r>
              <a:rPr lang="de-DE" sz="2000" b="1" dirty="0" err="1" smtClean="0"/>
              <a:t>Redispatch</a:t>
            </a:r>
            <a:endParaRPr lang="de-DE" sz="2000" b="1" dirty="0"/>
          </a:p>
        </p:txBody>
      </p:sp>
      <p:cxnSp>
        <p:nvCxnSpPr>
          <p:cNvPr id="10" name="Gerade Verbindung 9"/>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hteck 10"/>
          <p:cNvSpPr/>
          <p:nvPr/>
        </p:nvSpPr>
        <p:spPr>
          <a:xfrm>
            <a:off x="2195737" y="2894400"/>
            <a:ext cx="3096000" cy="159693"/>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395536" y="3061178"/>
            <a:ext cx="4536504" cy="158644"/>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395536" y="3637242"/>
            <a:ext cx="4680520" cy="158644"/>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6516216" y="218930"/>
            <a:ext cx="1332148"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19129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647" t="21421" r="36312" b="16394"/>
          <a:stretch/>
        </p:blipFill>
        <p:spPr bwMode="auto">
          <a:xfrm>
            <a:off x="1284178" y="1456722"/>
            <a:ext cx="4944006" cy="3455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2712549" y="4912668"/>
            <a:ext cx="6539971" cy="230832"/>
          </a:xfrm>
          <a:prstGeom prst="rect">
            <a:avLst/>
          </a:prstGeom>
          <a:noFill/>
        </p:spPr>
        <p:txBody>
          <a:bodyPr wrap="square" rtlCol="0">
            <a:spAutoFit/>
          </a:bodyPr>
          <a:lstStyle/>
          <a:p>
            <a:r>
              <a:rPr lang="de-DE" sz="900" dirty="0"/>
              <a:t>https://de.statista.com/statistik/daten/studie/916903/umfrage/volumen-redispatchmassnahmen-im-deutschen-uebertragungsnetz/</a:t>
            </a:r>
          </a:p>
        </p:txBody>
      </p:sp>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496" t="32350" r="21803" b="50491"/>
          <a:stretch/>
        </p:blipFill>
        <p:spPr bwMode="auto">
          <a:xfrm>
            <a:off x="1115616" y="627534"/>
            <a:ext cx="5160030" cy="746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 - </a:t>
            </a:r>
            <a:r>
              <a:rPr lang="de-DE" sz="2000" b="1" dirty="0" err="1" smtClean="0"/>
              <a:t>Redispatch</a:t>
            </a:r>
            <a:endParaRPr lang="de-DE" sz="2000" b="1" dirty="0"/>
          </a:p>
        </p:txBody>
      </p:sp>
      <p:cxnSp>
        <p:nvCxnSpPr>
          <p:cNvPr id="9" name="Gerade Verbindung 8"/>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hteck 9"/>
          <p:cNvSpPr/>
          <p:nvPr/>
        </p:nvSpPr>
        <p:spPr>
          <a:xfrm>
            <a:off x="6516216" y="218930"/>
            <a:ext cx="1332148"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6084168" y="3417843"/>
            <a:ext cx="2808312" cy="954107"/>
          </a:xfrm>
          <a:prstGeom prst="rect">
            <a:avLst/>
          </a:prstGeom>
          <a:solidFill>
            <a:schemeClr val="accent6">
              <a:lumMod val="20000"/>
              <a:lumOff val="80000"/>
            </a:schemeClr>
          </a:solidFill>
        </p:spPr>
        <p:txBody>
          <a:bodyPr wrap="square">
            <a:spAutoFit/>
          </a:bodyPr>
          <a:lstStyle/>
          <a:p>
            <a:pPr marL="285750" indent="-285750">
              <a:buFontTx/>
              <a:buChar char="-"/>
              <a:tabLst>
                <a:tab pos="4303713" algn="l"/>
              </a:tabLst>
            </a:pPr>
            <a:r>
              <a:rPr lang="de-DE" sz="1200" dirty="0" smtClean="0"/>
              <a:t>jährlicher Stromverbrauch in Dt.: </a:t>
            </a:r>
          </a:p>
          <a:p>
            <a:pPr indent="268288">
              <a:tabLst>
                <a:tab pos="4303713" algn="l"/>
              </a:tabLst>
            </a:pPr>
            <a:r>
              <a:rPr lang="de-DE" sz="1200" b="1" dirty="0" smtClean="0"/>
              <a:t>ca. 500 </a:t>
            </a:r>
            <a:r>
              <a:rPr lang="de-DE" sz="1200" b="1" dirty="0" err="1" smtClean="0"/>
              <a:t>TWh</a:t>
            </a:r>
            <a:r>
              <a:rPr lang="de-DE" sz="1200" b="1" dirty="0" smtClean="0"/>
              <a:t> (= 500.000 </a:t>
            </a:r>
            <a:r>
              <a:rPr lang="de-DE" sz="1200" b="1" dirty="0" err="1" smtClean="0"/>
              <a:t>GWh</a:t>
            </a:r>
            <a:r>
              <a:rPr lang="de-DE" sz="1200" b="1" dirty="0" smtClean="0"/>
              <a:t>)</a:t>
            </a:r>
          </a:p>
          <a:p>
            <a:pPr>
              <a:tabLst>
                <a:tab pos="3679825" algn="l"/>
              </a:tabLst>
            </a:pPr>
            <a:endParaRPr lang="de-DE" sz="800" b="1" dirty="0"/>
          </a:p>
          <a:p>
            <a:pPr marL="285750" indent="-285750">
              <a:buFont typeface="Wingdings" panose="05000000000000000000" pitchFamily="2" charset="2"/>
              <a:buChar char="Ø"/>
              <a:tabLst>
                <a:tab pos="3679825" algn="l"/>
              </a:tabLst>
            </a:pPr>
            <a:r>
              <a:rPr lang="de-DE" sz="1200" b="1" dirty="0"/>
              <a:t>c</a:t>
            </a:r>
            <a:r>
              <a:rPr lang="de-DE" sz="1200" b="1" dirty="0" smtClean="0"/>
              <a:t>a. 5% des dt. Stromverbrauchs 2023</a:t>
            </a:r>
          </a:p>
          <a:p>
            <a:pPr marL="268288" indent="-268288">
              <a:tabLst>
                <a:tab pos="3679825" algn="l"/>
              </a:tabLst>
            </a:pPr>
            <a:r>
              <a:rPr lang="de-DE" sz="1200" b="1" dirty="0" smtClean="0"/>
              <a:t>	wurden im </a:t>
            </a:r>
            <a:r>
              <a:rPr lang="de-DE" sz="1200" b="1" dirty="0" err="1" smtClean="0"/>
              <a:t>Redispatch</a:t>
            </a:r>
            <a:r>
              <a:rPr lang="de-DE" sz="1200" b="1" dirty="0" smtClean="0"/>
              <a:t> erzeugt !!</a:t>
            </a:r>
          </a:p>
        </p:txBody>
      </p:sp>
    </p:spTree>
    <p:extLst>
      <p:ext uri="{BB962C8B-B14F-4D97-AF65-F5344CB8AC3E}">
        <p14:creationId xmlns:p14="http://schemas.microsoft.com/office/powerpoint/2010/main" val="2965350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rcRect l="1129" t="6171" r="4753" b="451"/>
          <a:stretch/>
        </p:blipFill>
        <p:spPr>
          <a:xfrm rot="5400000">
            <a:off x="-580464" y="1105499"/>
            <a:ext cx="4608000" cy="3420000"/>
          </a:xfrm>
          <a:prstGeom prst="rect">
            <a:avLst/>
          </a:prstGeom>
        </p:spPr>
      </p:pic>
      <p:pic>
        <p:nvPicPr>
          <p:cNvPr id="5" name="Grafik 4"/>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18000"/>
                    </a14:imgEffect>
                    <a14:imgEffect>
                      <a14:brightnessContrast bright="-2000" contrast="20000"/>
                    </a14:imgEffect>
                  </a14:imgLayer>
                </a14:imgProps>
              </a:ext>
              <a:ext uri="{28A0092B-C50C-407E-A947-70E740481C1C}">
                <a14:useLocalDpi xmlns:a14="http://schemas.microsoft.com/office/drawing/2010/main" val="0"/>
              </a:ext>
            </a:extLst>
          </a:blip>
          <a:srcRect l="50000" t="17920" r="7860" b="30846"/>
          <a:stretch/>
        </p:blipFill>
        <p:spPr>
          <a:xfrm>
            <a:off x="3995936" y="997453"/>
            <a:ext cx="2160241" cy="3501976"/>
          </a:xfrm>
          <a:prstGeom prst="rect">
            <a:avLst/>
          </a:prstGeom>
          <a:ln>
            <a:solidFill>
              <a:srgbClr val="FF0000"/>
            </a:solidFill>
          </a:ln>
        </p:spPr>
      </p:pic>
      <p:sp>
        <p:nvSpPr>
          <p:cNvPr id="6" name="Rechteck 5"/>
          <p:cNvSpPr/>
          <p:nvPr/>
        </p:nvSpPr>
        <p:spPr>
          <a:xfrm>
            <a:off x="3995937" y="1927467"/>
            <a:ext cx="2160240" cy="180020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6300190" y="2283718"/>
            <a:ext cx="2790981" cy="830997"/>
          </a:xfrm>
          <a:prstGeom prst="rect">
            <a:avLst/>
          </a:prstGeom>
        </p:spPr>
        <p:txBody>
          <a:bodyPr wrap="square">
            <a:spAutoFit/>
          </a:bodyPr>
          <a:lstStyle/>
          <a:p>
            <a:r>
              <a:rPr lang="de-DE" sz="1200" b="1" dirty="0" err="1" smtClean="0"/>
              <a:t>Redispatch</a:t>
            </a:r>
            <a:r>
              <a:rPr lang="de-DE" sz="1200" b="1" dirty="0" smtClean="0"/>
              <a:t>- Kosten je kWh</a:t>
            </a:r>
            <a:r>
              <a:rPr lang="de-DE" sz="1200" dirty="0" smtClean="0"/>
              <a:t>: Steigen </a:t>
            </a:r>
            <a:r>
              <a:rPr lang="de-DE" sz="1200" dirty="0" err="1" smtClean="0"/>
              <a:t>lt.Übertragungsnetzbetreiber</a:t>
            </a:r>
            <a:r>
              <a:rPr lang="de-DE" sz="1200" dirty="0" smtClean="0"/>
              <a:t> stark: werden 2024 mehr als verdoppeln </a:t>
            </a:r>
          </a:p>
          <a:p>
            <a:r>
              <a:rPr lang="de-DE" sz="1200" dirty="0" smtClean="0"/>
              <a:t>(</a:t>
            </a:r>
            <a:r>
              <a:rPr lang="de-DE" sz="1200" b="1" dirty="0" smtClean="0"/>
              <a:t>von 3,12 Cent/kWh auf 6,42 Cent/kWh</a:t>
            </a:r>
            <a:r>
              <a:rPr lang="de-DE" sz="1200" dirty="0" smtClean="0"/>
              <a:t>)</a:t>
            </a:r>
            <a:endParaRPr lang="de-DE" sz="1200" dirty="0"/>
          </a:p>
        </p:txBody>
      </p:sp>
      <p:sp>
        <p:nvSpPr>
          <p:cNvPr id="11" name="Textfeld 10"/>
          <p:cNvSpPr txBox="1"/>
          <p:nvPr/>
        </p:nvSpPr>
        <p:spPr>
          <a:xfrm>
            <a:off x="5562781" y="4912668"/>
            <a:ext cx="3528392" cy="230832"/>
          </a:xfrm>
          <a:prstGeom prst="rect">
            <a:avLst/>
          </a:prstGeom>
          <a:noFill/>
        </p:spPr>
        <p:txBody>
          <a:bodyPr wrap="square" rtlCol="0">
            <a:spAutoFit/>
          </a:bodyPr>
          <a:lstStyle/>
          <a:p>
            <a:r>
              <a:rPr lang="de-DE" sz="900" dirty="0" err="1" smtClean="0"/>
              <a:t>Osterburger</a:t>
            </a:r>
            <a:r>
              <a:rPr lang="de-DE" sz="900" dirty="0" smtClean="0"/>
              <a:t> Volksstimme; 21.12.2023; Nr. 296; Seite 1 und Seite 4</a:t>
            </a:r>
            <a:endParaRPr lang="de-DE" sz="900" dirty="0"/>
          </a:p>
        </p:txBody>
      </p:sp>
      <p:sp>
        <p:nvSpPr>
          <p:cNvPr id="18" name="Titel 1"/>
          <p:cNvSpPr txBox="1">
            <a:spLocks/>
          </p:cNvSpPr>
          <p:nvPr/>
        </p:nvSpPr>
        <p:spPr>
          <a:xfrm>
            <a:off x="457200" y="51470"/>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 - </a:t>
            </a:r>
            <a:r>
              <a:rPr lang="de-DE" sz="2000" b="1" dirty="0" err="1" smtClean="0"/>
              <a:t>Redispatch</a:t>
            </a:r>
            <a:endParaRPr lang="de-DE" sz="2000" b="1" dirty="0"/>
          </a:p>
        </p:txBody>
      </p:sp>
      <p:cxnSp>
        <p:nvCxnSpPr>
          <p:cNvPr id="19" name="Gerade Verbindung 18"/>
          <p:cNvCxnSpPr/>
          <p:nvPr/>
        </p:nvCxnSpPr>
        <p:spPr>
          <a:xfrm>
            <a:off x="539552" y="462532"/>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chteck 19"/>
          <p:cNvSpPr/>
          <p:nvPr/>
        </p:nvSpPr>
        <p:spPr>
          <a:xfrm>
            <a:off x="6516216" y="218930"/>
            <a:ext cx="1332148"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1" name="Gerade Verbindung mit Pfeil 20"/>
          <p:cNvCxnSpPr/>
          <p:nvPr/>
        </p:nvCxnSpPr>
        <p:spPr>
          <a:xfrm flipV="1">
            <a:off x="2267744" y="997454"/>
            <a:ext cx="1728193" cy="128626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a:off x="2267744" y="3219822"/>
            <a:ext cx="1728192" cy="127960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719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47" t="21421" r="36312" b="16394"/>
          <a:stretch/>
        </p:blipFill>
        <p:spPr bwMode="auto">
          <a:xfrm>
            <a:off x="107504" y="696150"/>
            <a:ext cx="3404287" cy="2379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955" t="25246" r="11906" b="29180"/>
          <a:stretch/>
        </p:blipFill>
        <p:spPr bwMode="auto">
          <a:xfrm>
            <a:off x="3635896" y="751488"/>
            <a:ext cx="5472608" cy="1892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5676" t="36065" r="54078" b="42186"/>
          <a:stretch/>
        </p:blipFill>
        <p:spPr bwMode="auto">
          <a:xfrm>
            <a:off x="459589" y="4011910"/>
            <a:ext cx="2548409" cy="1030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hteck 9"/>
          <p:cNvSpPr/>
          <p:nvPr/>
        </p:nvSpPr>
        <p:spPr>
          <a:xfrm>
            <a:off x="356482" y="3108905"/>
            <a:ext cx="2978339" cy="830997"/>
          </a:xfrm>
          <a:prstGeom prst="rect">
            <a:avLst/>
          </a:prstGeom>
        </p:spPr>
        <p:txBody>
          <a:bodyPr wrap="square">
            <a:spAutoFit/>
          </a:bodyPr>
          <a:lstStyle/>
          <a:p>
            <a:r>
              <a:rPr lang="de-DE" sz="1200" b="1" dirty="0" err="1" smtClean="0"/>
              <a:t>Redispatch</a:t>
            </a:r>
            <a:r>
              <a:rPr lang="de-DE" sz="1200" b="1" dirty="0" smtClean="0"/>
              <a:t>-Kosten je kWh</a:t>
            </a:r>
            <a:r>
              <a:rPr lang="de-DE" sz="1200" dirty="0" smtClean="0"/>
              <a:t>: </a:t>
            </a:r>
          </a:p>
          <a:p>
            <a:r>
              <a:rPr lang="de-DE" sz="1200" dirty="0" smtClean="0"/>
              <a:t>- steigen </a:t>
            </a:r>
            <a:r>
              <a:rPr lang="de-DE" sz="1200" dirty="0" err="1" smtClean="0"/>
              <a:t>lt.Übertragungsnetzbetreiber</a:t>
            </a:r>
            <a:r>
              <a:rPr lang="de-DE" sz="1200" dirty="0" smtClean="0"/>
              <a:t> stark: - werden 2024 mehr als verdoppeln </a:t>
            </a:r>
          </a:p>
          <a:p>
            <a:r>
              <a:rPr lang="de-DE" sz="1200" dirty="0" smtClean="0"/>
              <a:t>  (</a:t>
            </a:r>
            <a:r>
              <a:rPr lang="de-DE" sz="1200" b="1" dirty="0" smtClean="0"/>
              <a:t>von 3,12 Cent/kWh auf 6,42 Cent/kWh</a:t>
            </a:r>
            <a:r>
              <a:rPr lang="de-DE" sz="1200" dirty="0" smtClean="0"/>
              <a:t>)</a:t>
            </a:r>
            <a:endParaRPr lang="de-DE" sz="1200" dirty="0"/>
          </a:p>
        </p:txBody>
      </p:sp>
      <p:sp>
        <p:nvSpPr>
          <p:cNvPr id="11" name="Rechteck 10"/>
          <p:cNvSpPr/>
          <p:nvPr/>
        </p:nvSpPr>
        <p:spPr>
          <a:xfrm>
            <a:off x="3419873" y="3363838"/>
            <a:ext cx="5616624" cy="1200329"/>
          </a:xfrm>
          <a:prstGeom prst="rect">
            <a:avLst/>
          </a:prstGeom>
          <a:solidFill>
            <a:schemeClr val="accent6">
              <a:lumMod val="20000"/>
              <a:lumOff val="80000"/>
            </a:schemeClr>
          </a:solidFill>
        </p:spPr>
        <p:txBody>
          <a:bodyPr wrap="square">
            <a:spAutoFit/>
          </a:bodyPr>
          <a:lstStyle/>
          <a:p>
            <a:r>
              <a:rPr lang="de-DE" sz="1400" b="1" dirty="0" smtClean="0"/>
              <a:t>Was bedeutet das:</a:t>
            </a:r>
          </a:p>
          <a:p>
            <a:endParaRPr lang="de-DE" sz="800" b="1" dirty="0"/>
          </a:p>
          <a:p>
            <a:pPr>
              <a:tabLst>
                <a:tab pos="4303713" algn="l"/>
              </a:tabLst>
            </a:pPr>
            <a:r>
              <a:rPr lang="de-DE" sz="1400" dirty="0" smtClean="0"/>
              <a:t>- jährlicher Stromverbrauch in Deutschland:</a:t>
            </a:r>
            <a:r>
              <a:rPr lang="de-DE" sz="1400" b="1" dirty="0" smtClean="0"/>
              <a:t>	ca. 500 </a:t>
            </a:r>
            <a:r>
              <a:rPr lang="de-DE" sz="1400" b="1" dirty="0" err="1" smtClean="0"/>
              <a:t>TWh</a:t>
            </a:r>
            <a:endParaRPr lang="de-DE" sz="1400" b="1" dirty="0" smtClean="0"/>
          </a:p>
          <a:p>
            <a:pPr>
              <a:tabLst>
                <a:tab pos="4303713" algn="l"/>
              </a:tabLst>
            </a:pPr>
            <a:r>
              <a:rPr lang="de-DE" sz="1400" dirty="0" smtClean="0"/>
              <a:t>- Strommenge im </a:t>
            </a:r>
            <a:r>
              <a:rPr lang="de-DE" sz="1400" dirty="0" err="1" smtClean="0"/>
              <a:t>Redispatch</a:t>
            </a:r>
            <a:r>
              <a:rPr lang="de-DE" sz="1400" dirty="0" smtClean="0"/>
              <a:t> erzeugt (für 2024 geschätzt): </a:t>
            </a:r>
            <a:r>
              <a:rPr lang="de-DE" sz="1400" b="1" dirty="0" smtClean="0"/>
              <a:t>	ca. 50 </a:t>
            </a:r>
            <a:r>
              <a:rPr lang="de-DE" sz="1400" b="1" dirty="0" err="1" smtClean="0"/>
              <a:t>TWh</a:t>
            </a:r>
            <a:endParaRPr lang="de-DE" sz="1400" b="1" dirty="0" smtClean="0"/>
          </a:p>
          <a:p>
            <a:pPr>
              <a:tabLst>
                <a:tab pos="3679825" algn="l"/>
              </a:tabLst>
            </a:pPr>
            <a:endParaRPr lang="de-DE" sz="800" b="1" dirty="0"/>
          </a:p>
          <a:p>
            <a:pPr marL="285750" indent="-285750">
              <a:buFont typeface="Wingdings" panose="05000000000000000000" pitchFamily="2" charset="2"/>
              <a:buChar char="Ø"/>
              <a:tabLst>
                <a:tab pos="3679825" algn="l"/>
              </a:tabLst>
            </a:pPr>
            <a:r>
              <a:rPr lang="de-DE" sz="1400" b="1" dirty="0" smtClean="0"/>
              <a:t>10% des deutschen Stromverbrauchs werden im </a:t>
            </a:r>
            <a:r>
              <a:rPr lang="de-DE" sz="1400" b="1" dirty="0" err="1" smtClean="0"/>
              <a:t>Redispatch</a:t>
            </a:r>
            <a:r>
              <a:rPr lang="de-DE" sz="1400" b="1" dirty="0" smtClean="0"/>
              <a:t> erzeugt !!</a:t>
            </a:r>
          </a:p>
        </p:txBody>
      </p:sp>
      <p:sp>
        <p:nvSpPr>
          <p:cNvPr id="12" name="Textfeld 11"/>
          <p:cNvSpPr txBox="1"/>
          <p:nvPr/>
        </p:nvSpPr>
        <p:spPr>
          <a:xfrm>
            <a:off x="5508104" y="2639983"/>
            <a:ext cx="3528392" cy="507831"/>
          </a:xfrm>
          <a:prstGeom prst="rect">
            <a:avLst/>
          </a:prstGeom>
          <a:noFill/>
        </p:spPr>
        <p:txBody>
          <a:bodyPr wrap="square" rtlCol="0">
            <a:spAutoFit/>
          </a:bodyPr>
          <a:lstStyle/>
          <a:p>
            <a:r>
              <a:rPr lang="de-DE" sz="900" dirty="0"/>
              <a:t>https://www.gasag.de/magazin/nachhaltig/stromverbrauch-deutschland#:~:text=In%20Deutschland%20wurden%202022%20etwa,bei%20504%2C5%20TWh%20lag.</a:t>
            </a:r>
          </a:p>
        </p:txBody>
      </p:sp>
      <p:sp>
        <p:nvSpPr>
          <p:cNvPr id="13"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 - </a:t>
            </a:r>
            <a:r>
              <a:rPr lang="de-DE" sz="2000" b="1" dirty="0" err="1" smtClean="0"/>
              <a:t>Redispatch</a:t>
            </a:r>
            <a:endParaRPr lang="de-DE" sz="2000" b="1" dirty="0"/>
          </a:p>
        </p:txBody>
      </p:sp>
      <p:cxnSp>
        <p:nvCxnSpPr>
          <p:cNvPr id="14" name="Gerade Verbindung 13"/>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hteck 14"/>
          <p:cNvSpPr/>
          <p:nvPr/>
        </p:nvSpPr>
        <p:spPr>
          <a:xfrm>
            <a:off x="6516216" y="218930"/>
            <a:ext cx="1332148"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39984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Ineffektivität eines weiteren Windkraftausbaus - Netzausbaukosten</a:t>
            </a:r>
            <a:endParaRPr lang="de-DE" sz="2000" b="1" dirty="0"/>
          </a:p>
        </p:txBody>
      </p:sp>
      <p:sp>
        <p:nvSpPr>
          <p:cNvPr id="20" name="Rechteck 19"/>
          <p:cNvSpPr/>
          <p:nvPr/>
        </p:nvSpPr>
        <p:spPr>
          <a:xfrm>
            <a:off x="6156177" y="218930"/>
            <a:ext cx="2016223" cy="264588"/>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rcRect l="1129" t="6171" r="4753" b="451"/>
          <a:stretch/>
        </p:blipFill>
        <p:spPr>
          <a:xfrm rot="5400000">
            <a:off x="-580464" y="1188000"/>
            <a:ext cx="4608000" cy="3420000"/>
          </a:xfrm>
          <a:prstGeom prst="rect">
            <a:avLst/>
          </a:prstGeom>
        </p:spPr>
      </p:pic>
      <p:pic>
        <p:nvPicPr>
          <p:cNvPr id="5" name="Grafik 4"/>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18000"/>
                    </a14:imgEffect>
                    <a14:imgEffect>
                      <a14:brightnessContrast bright="-2000" contrast="20000"/>
                    </a14:imgEffect>
                  </a14:imgLayer>
                </a14:imgProps>
              </a:ext>
              <a:ext uri="{28A0092B-C50C-407E-A947-70E740481C1C}">
                <a14:useLocalDpi xmlns:a14="http://schemas.microsoft.com/office/drawing/2010/main" val="0"/>
              </a:ext>
            </a:extLst>
          </a:blip>
          <a:srcRect l="8495" t="20786" r="49365" b="28283"/>
          <a:stretch/>
        </p:blipFill>
        <p:spPr>
          <a:xfrm>
            <a:off x="2555776" y="1046873"/>
            <a:ext cx="2160241" cy="3481292"/>
          </a:xfrm>
          <a:prstGeom prst="rect">
            <a:avLst/>
          </a:prstGeom>
          <a:ln>
            <a:solidFill>
              <a:srgbClr val="FF0000"/>
            </a:solidFill>
          </a:ln>
        </p:spPr>
      </p:pic>
      <p:sp>
        <p:nvSpPr>
          <p:cNvPr id="6" name="Rechteck 5"/>
          <p:cNvSpPr/>
          <p:nvPr/>
        </p:nvSpPr>
        <p:spPr>
          <a:xfrm>
            <a:off x="2555776" y="1182439"/>
            <a:ext cx="2160240" cy="196810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5562781" y="4912668"/>
            <a:ext cx="3528392" cy="230832"/>
          </a:xfrm>
          <a:prstGeom prst="rect">
            <a:avLst/>
          </a:prstGeom>
          <a:noFill/>
        </p:spPr>
        <p:txBody>
          <a:bodyPr wrap="square" rtlCol="0">
            <a:spAutoFit/>
          </a:bodyPr>
          <a:lstStyle/>
          <a:p>
            <a:r>
              <a:rPr lang="de-DE" sz="900" dirty="0" err="1" smtClean="0"/>
              <a:t>Osterburger</a:t>
            </a:r>
            <a:r>
              <a:rPr lang="de-DE" sz="900" dirty="0" smtClean="0"/>
              <a:t> Volksstimme; 21.12.2023; Nr. 296; Seite 1 und Seite 4</a:t>
            </a:r>
            <a:endParaRPr lang="de-DE" sz="900" dirty="0"/>
          </a:p>
        </p:txBody>
      </p:sp>
      <p:cxnSp>
        <p:nvCxnSpPr>
          <p:cNvPr id="19" name="Gerade Verbindung 18"/>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hteck 11"/>
          <p:cNvSpPr/>
          <p:nvPr/>
        </p:nvSpPr>
        <p:spPr>
          <a:xfrm>
            <a:off x="4788024" y="987574"/>
            <a:ext cx="4752528" cy="3539430"/>
          </a:xfrm>
          <a:prstGeom prst="rect">
            <a:avLst/>
          </a:prstGeom>
        </p:spPr>
        <p:txBody>
          <a:bodyPr wrap="square">
            <a:spAutoFit/>
          </a:bodyPr>
          <a:lstStyle/>
          <a:p>
            <a:pPr marL="182563" indent="-182563">
              <a:buFont typeface="Arial" panose="020B0604020202020204" pitchFamily="34" charset="0"/>
              <a:buChar char="•"/>
            </a:pPr>
            <a:r>
              <a:rPr lang="de-DE" sz="1400" dirty="0" smtClean="0"/>
              <a:t>„Haushalte und Betriebe müssen sich auf steigende </a:t>
            </a:r>
          </a:p>
          <a:p>
            <a:pPr indent="180975"/>
            <a:r>
              <a:rPr lang="de-DE" sz="1400" dirty="0" smtClean="0"/>
              <a:t>Strom-Netzkosten einrichten“</a:t>
            </a:r>
          </a:p>
          <a:p>
            <a:pPr marL="182563" indent="-182563">
              <a:buFont typeface="Arial" panose="020B0604020202020204" pitchFamily="34" charset="0"/>
              <a:buChar char="•"/>
            </a:pPr>
            <a:r>
              <a:rPr lang="de-DE" sz="1400" dirty="0" smtClean="0"/>
              <a:t>Energieministerium in Sachsen-Anhalt erwartet </a:t>
            </a:r>
          </a:p>
          <a:p>
            <a:pPr indent="180975"/>
            <a:r>
              <a:rPr lang="de-DE" sz="1400" dirty="0" smtClean="0"/>
              <a:t>für Betriebe</a:t>
            </a:r>
          </a:p>
          <a:p>
            <a:pPr marL="639763" lvl="1" indent="-182563">
              <a:buFont typeface="Arial" panose="020B0604020202020204" pitchFamily="34" charset="0"/>
              <a:buChar char="•"/>
            </a:pPr>
            <a:r>
              <a:rPr lang="de-DE" sz="1400" dirty="0"/>
              <a:t>e</a:t>
            </a:r>
            <a:r>
              <a:rPr lang="de-DE" sz="1400" dirty="0" smtClean="0"/>
              <a:t>ine Verdopplung der Netzentgelte</a:t>
            </a:r>
          </a:p>
          <a:p>
            <a:pPr marL="639763" lvl="1" indent="-182563">
              <a:buFont typeface="Arial" panose="020B0604020202020204" pitchFamily="34" charset="0"/>
              <a:buChar char="•"/>
            </a:pPr>
            <a:r>
              <a:rPr lang="de-DE" sz="1400" dirty="0" smtClean="0"/>
              <a:t>Privathaushalte sollten mit Zusatzkosten von</a:t>
            </a:r>
          </a:p>
          <a:p>
            <a:pPr lvl="1">
              <a:tabLst>
                <a:tab pos="625475" algn="l"/>
              </a:tabLst>
            </a:pPr>
            <a:r>
              <a:rPr lang="de-DE" sz="1400" dirty="0"/>
              <a:t>	</a:t>
            </a:r>
            <a:r>
              <a:rPr lang="de-DE" sz="1400" dirty="0" smtClean="0"/>
              <a:t>1 bis 1,5 Cent je kWh rechnen</a:t>
            </a:r>
          </a:p>
          <a:p>
            <a:pPr marL="182563" indent="-182563">
              <a:buFont typeface="Wingdings" panose="05000000000000000000" pitchFamily="2" charset="2"/>
              <a:buChar char="Ø"/>
            </a:pPr>
            <a:r>
              <a:rPr lang="de-DE" sz="1400" dirty="0"/>
              <a:t>m</a:t>
            </a:r>
            <a:r>
              <a:rPr lang="de-DE" sz="1400" dirty="0" smtClean="0"/>
              <a:t>acht für 4-köpfige Familie mit 3.500 kWh </a:t>
            </a:r>
          </a:p>
          <a:p>
            <a:pPr>
              <a:tabLst>
                <a:tab pos="182563" algn="l"/>
              </a:tabLst>
            </a:pPr>
            <a:r>
              <a:rPr lang="de-DE" sz="1400" dirty="0"/>
              <a:t>	</a:t>
            </a:r>
            <a:r>
              <a:rPr lang="de-DE" sz="1400" b="1" dirty="0" smtClean="0"/>
              <a:t>35 -53 € im nächsten Jahr</a:t>
            </a:r>
          </a:p>
          <a:p>
            <a:pPr marL="182563" indent="-182563">
              <a:buFont typeface="Arial" panose="020B0604020202020204" pitchFamily="34" charset="0"/>
              <a:buChar char="•"/>
            </a:pPr>
            <a:endParaRPr lang="de-DE" sz="1400" dirty="0"/>
          </a:p>
          <a:p>
            <a:pPr marL="182563" indent="-182563">
              <a:buFont typeface="Arial" panose="020B0604020202020204" pitchFamily="34" charset="0"/>
              <a:buChar char="•"/>
            </a:pPr>
            <a:r>
              <a:rPr lang="de-DE" sz="1400" dirty="0" smtClean="0"/>
              <a:t>Länder mit politisch erwünschtem hohen Windkraft-</a:t>
            </a:r>
          </a:p>
          <a:p>
            <a:pPr indent="180975"/>
            <a:r>
              <a:rPr lang="de-DE" sz="1400" dirty="0" err="1" smtClean="0"/>
              <a:t>anteil</a:t>
            </a:r>
            <a:r>
              <a:rPr lang="de-DE" sz="1400" dirty="0" smtClean="0"/>
              <a:t> sind besonders stark betroffen</a:t>
            </a:r>
          </a:p>
          <a:p>
            <a:pPr marL="182563" indent="-182563">
              <a:buFont typeface="Arial" panose="020B0604020202020204" pitchFamily="34" charset="0"/>
              <a:buChar char="•"/>
            </a:pPr>
            <a:r>
              <a:rPr lang="de-DE" sz="1400" dirty="0" smtClean="0"/>
              <a:t>Bundesnetzagentur hat Verfahren vorgeschlagen </a:t>
            </a:r>
          </a:p>
          <a:p>
            <a:pPr indent="180975"/>
            <a:r>
              <a:rPr lang="de-DE" sz="1400" dirty="0" smtClean="0"/>
              <a:t>Netzkosten solidarischer zu teilen, </a:t>
            </a:r>
          </a:p>
          <a:p>
            <a:pPr marL="180975"/>
            <a:r>
              <a:rPr lang="de-DE" sz="1400" dirty="0" smtClean="0"/>
              <a:t>doch Bundesländer aus Süden und Westen hätten dies vehement abgelehnt</a:t>
            </a:r>
          </a:p>
        </p:txBody>
      </p:sp>
      <p:cxnSp>
        <p:nvCxnSpPr>
          <p:cNvPr id="7" name="Gerade Verbindung mit Pfeil 6"/>
          <p:cNvCxnSpPr/>
          <p:nvPr/>
        </p:nvCxnSpPr>
        <p:spPr>
          <a:xfrm flipV="1">
            <a:off x="1475656" y="1046873"/>
            <a:ext cx="1080120" cy="142101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a:off x="1489809" y="3608506"/>
            <a:ext cx="1065967" cy="919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654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0" name="Picture 2" descr="Netzausbauplan für Deutsch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557" y="331227"/>
            <a:ext cx="3282838" cy="4256746"/>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406556" y="4587974"/>
            <a:ext cx="3445364" cy="507831"/>
          </a:xfrm>
          <a:prstGeom prst="rect">
            <a:avLst/>
          </a:prstGeom>
          <a:noFill/>
        </p:spPr>
        <p:txBody>
          <a:bodyPr wrap="square" lIns="0" rIns="0" rtlCol="0">
            <a:spAutoFit/>
          </a:bodyPr>
          <a:lstStyle/>
          <a:p>
            <a:r>
              <a:rPr lang="de-DE" sz="900" dirty="0"/>
              <a:t>https://</a:t>
            </a:r>
            <a:r>
              <a:rPr lang="de-DE" sz="900" dirty="0" smtClean="0"/>
              <a:t>um.baden-wuerttemberg.de/de/energie/versorgungssicherheit/netzausbau/netzausbauvorhaben-in-bw/vorhaben-in-deutschland</a:t>
            </a:r>
            <a:endParaRPr lang="de-DE" sz="900" dirty="0"/>
          </a:p>
        </p:txBody>
      </p:sp>
      <p:sp>
        <p:nvSpPr>
          <p:cNvPr id="2" name="Rechteck 1"/>
          <p:cNvSpPr/>
          <p:nvPr/>
        </p:nvSpPr>
        <p:spPr>
          <a:xfrm>
            <a:off x="3995936" y="2178025"/>
            <a:ext cx="4968552" cy="2954655"/>
          </a:xfrm>
          <a:prstGeom prst="rect">
            <a:avLst/>
          </a:prstGeom>
        </p:spPr>
        <p:txBody>
          <a:bodyPr wrap="square">
            <a:spAutoFit/>
          </a:bodyPr>
          <a:lstStyle/>
          <a:p>
            <a:r>
              <a:rPr lang="de-DE" sz="1200" dirty="0"/>
              <a:t>t</a:t>
            </a:r>
            <a:r>
              <a:rPr lang="de-DE" sz="1200" dirty="0" smtClean="0"/>
              <a:t>az schreibt: </a:t>
            </a:r>
          </a:p>
          <a:p>
            <a:pPr marL="171450" indent="-171450">
              <a:buFont typeface="Arial" panose="020B0604020202020204" pitchFamily="34" charset="0"/>
              <a:buChar char="•"/>
            </a:pPr>
            <a:r>
              <a:rPr lang="de-DE" sz="1200" dirty="0" err="1" smtClean="0"/>
              <a:t>Tennet</a:t>
            </a:r>
            <a:r>
              <a:rPr lang="de-DE" sz="1200" dirty="0" smtClean="0"/>
              <a:t>-Chef </a:t>
            </a:r>
            <a:r>
              <a:rPr lang="de-DE" sz="1200" dirty="0"/>
              <a:t>Lex </a:t>
            </a:r>
            <a:r>
              <a:rPr lang="de-DE" sz="1200" dirty="0" smtClean="0"/>
              <a:t>Hartmann kalkuliert rund </a:t>
            </a:r>
            <a:r>
              <a:rPr lang="de-DE" sz="1200" dirty="0"/>
              <a:t>10 Milliarden Euro für </a:t>
            </a:r>
            <a:r>
              <a:rPr lang="de-DE" sz="1200" dirty="0" err="1" smtClean="0"/>
              <a:t>Südlink</a:t>
            </a:r>
            <a:endParaRPr lang="de-DE" sz="1200" dirty="0" smtClean="0"/>
          </a:p>
          <a:p>
            <a:pPr marL="171450" indent="-171450">
              <a:buFont typeface="Arial" panose="020B0604020202020204" pitchFamily="34" charset="0"/>
              <a:buChar char="•"/>
            </a:pPr>
            <a:r>
              <a:rPr lang="de-DE" sz="1200" dirty="0" smtClean="0"/>
              <a:t>gigantischen </a:t>
            </a:r>
            <a:r>
              <a:rPr lang="de-DE" sz="1200" dirty="0"/>
              <a:t>Eingriff in die Natur </a:t>
            </a:r>
            <a:endParaRPr lang="de-DE" sz="1200" dirty="0" smtClean="0"/>
          </a:p>
          <a:p>
            <a:pPr marL="628650" lvl="1" indent="-171450">
              <a:buFont typeface="Arial" panose="020B0604020202020204" pitchFamily="34" charset="0"/>
              <a:buChar char="•"/>
            </a:pPr>
            <a:r>
              <a:rPr lang="de-DE" sz="1100" dirty="0" smtClean="0"/>
              <a:t>die </a:t>
            </a:r>
            <a:r>
              <a:rPr lang="de-DE" sz="1100" dirty="0"/>
              <a:t>Bautrasse ist bis zu 60 Meter </a:t>
            </a:r>
            <a:r>
              <a:rPr lang="de-DE" sz="1100" dirty="0" smtClean="0"/>
              <a:t>breit</a:t>
            </a:r>
          </a:p>
          <a:p>
            <a:pPr marL="639763" lvl="1" indent="-182563">
              <a:buFont typeface="Arial" panose="020B0604020202020204" pitchFamily="34" charset="0"/>
              <a:buChar char="•"/>
            </a:pPr>
            <a:r>
              <a:rPr lang="de-DE" sz="1100" dirty="0" smtClean="0"/>
              <a:t>Verlegen </a:t>
            </a:r>
            <a:r>
              <a:rPr lang="de-DE" sz="1100" dirty="0"/>
              <a:t>der Kabel in etwa 1,80 Meter Tiefe bedeutet einen erheblichen Eingriff in Natur und </a:t>
            </a:r>
            <a:r>
              <a:rPr lang="de-DE" sz="1100" dirty="0" smtClean="0"/>
              <a:t>Wasserhaushalt</a:t>
            </a:r>
          </a:p>
          <a:p>
            <a:pPr marL="639763" lvl="1" indent="-182563">
              <a:buFont typeface="Arial" panose="020B0604020202020204" pitchFamily="34" charset="0"/>
              <a:buChar char="•"/>
            </a:pPr>
            <a:r>
              <a:rPr lang="de-DE" sz="1100" dirty="0"/>
              <a:t>Bäume und Gebäude dürfen auf einem 20 bis 25 Meter breiten Streifen oberhalb der Leitungen gar nicht </a:t>
            </a:r>
            <a:r>
              <a:rPr lang="de-DE" sz="1100" dirty="0" smtClean="0"/>
              <a:t>stehen</a:t>
            </a:r>
          </a:p>
          <a:p>
            <a:pPr marL="639763" lvl="1" indent="-182563">
              <a:buFont typeface="Arial" panose="020B0604020202020204" pitchFamily="34" charset="0"/>
              <a:buChar char="•"/>
            </a:pPr>
            <a:r>
              <a:rPr lang="de-DE" sz="1100" dirty="0" smtClean="0"/>
              <a:t>Bauern fürchten durch Abwärme Mindererträge</a:t>
            </a:r>
          </a:p>
          <a:p>
            <a:pPr marL="182563" indent="-182563">
              <a:buFont typeface="Arial" panose="020B0604020202020204" pitchFamily="34" charset="0"/>
              <a:buChar char="•"/>
            </a:pPr>
            <a:endParaRPr lang="de-DE" sz="600" dirty="0"/>
          </a:p>
          <a:p>
            <a:pPr marL="182563" indent="-182563">
              <a:buFont typeface="Arial" panose="020B0604020202020204" pitchFamily="34" charset="0"/>
              <a:buChar char="•"/>
            </a:pPr>
            <a:r>
              <a:rPr lang="de-DE" sz="1200" b="1" dirty="0"/>
              <a:t>d</a:t>
            </a:r>
            <a:r>
              <a:rPr lang="de-DE" sz="1200" b="1" dirty="0" smtClean="0"/>
              <a:t>ass </a:t>
            </a:r>
            <a:r>
              <a:rPr lang="de-DE" sz="1200" b="1" dirty="0"/>
              <a:t>wir </a:t>
            </a:r>
            <a:r>
              <a:rPr lang="de-DE" sz="1200" b="1" dirty="0" err="1"/>
              <a:t>Südlink</a:t>
            </a:r>
            <a:r>
              <a:rPr lang="de-DE" sz="1200" b="1" dirty="0"/>
              <a:t> für den Windstrom brauchen, ist eine fadenscheinige </a:t>
            </a:r>
            <a:r>
              <a:rPr lang="de-DE" sz="1200" b="1" dirty="0" smtClean="0"/>
              <a:t>Argumentation, vielmehr seien die Leitungen ein europäisches </a:t>
            </a:r>
            <a:r>
              <a:rPr lang="de-DE" sz="1200" b="1" dirty="0"/>
              <a:t>Projekt für den europäischen </a:t>
            </a:r>
            <a:r>
              <a:rPr lang="de-DE" sz="1200" b="1" dirty="0" smtClean="0"/>
              <a:t>Stromhandel </a:t>
            </a:r>
          </a:p>
          <a:p>
            <a:pPr marL="182563" indent="-182563">
              <a:buFont typeface="Arial" panose="020B0604020202020204" pitchFamily="34" charset="0"/>
              <a:buChar char="•"/>
            </a:pPr>
            <a:r>
              <a:rPr lang="de-DE" sz="1200" dirty="0" smtClean="0"/>
              <a:t>die Notwendigkeit für die deutsche Energiewende sei nicht belegt</a:t>
            </a:r>
          </a:p>
          <a:p>
            <a:pPr marL="182563" indent="-182563">
              <a:buFont typeface="Arial" panose="020B0604020202020204" pitchFamily="34" charset="0"/>
              <a:buChar char="•"/>
            </a:pPr>
            <a:r>
              <a:rPr lang="de-DE" sz="1200" b="1" dirty="0" smtClean="0"/>
              <a:t>Ziel sollte eigentlich eine dezentralere Energieversorgung</a:t>
            </a:r>
            <a:r>
              <a:rPr lang="de-DE" sz="1200" b="1" dirty="0"/>
              <a:t> </a:t>
            </a:r>
            <a:r>
              <a:rPr lang="de-DE" sz="1200" b="1" dirty="0" smtClean="0"/>
              <a:t>sein</a:t>
            </a:r>
          </a:p>
          <a:p>
            <a:pPr marL="171450" indent="9525">
              <a:buFont typeface="Wingdings" panose="05000000000000000000" pitchFamily="2" charset="2"/>
              <a:buChar char="Ø"/>
            </a:pPr>
            <a:r>
              <a:rPr lang="de-DE" sz="1200" b="1" dirty="0" smtClean="0"/>
              <a:t> Energie verbrauchsnah erzeugen</a:t>
            </a:r>
          </a:p>
        </p:txBody>
      </p:sp>
      <p:sp>
        <p:nvSpPr>
          <p:cNvPr id="7" name="Textfeld 6"/>
          <p:cNvSpPr txBox="1"/>
          <p:nvPr/>
        </p:nvSpPr>
        <p:spPr>
          <a:xfrm>
            <a:off x="5868144" y="4933206"/>
            <a:ext cx="3024336" cy="230832"/>
          </a:xfrm>
          <a:prstGeom prst="rect">
            <a:avLst/>
          </a:prstGeom>
          <a:noFill/>
        </p:spPr>
        <p:txBody>
          <a:bodyPr wrap="square" lIns="0" rIns="0" rtlCol="0">
            <a:spAutoFit/>
          </a:bodyPr>
          <a:lstStyle/>
          <a:p>
            <a:r>
              <a:rPr lang="de-DE" sz="900" dirty="0"/>
              <a:t>https://taz.de/Nord-Sued-Ausbau-des-Stromnetzes/!5340708/</a:t>
            </a:r>
          </a:p>
        </p:txBody>
      </p:sp>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250" t="52643" r="26688" b="7444"/>
          <a:stretch/>
        </p:blipFill>
        <p:spPr bwMode="auto">
          <a:xfrm>
            <a:off x="4400560" y="331227"/>
            <a:ext cx="4014217"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hteck 5"/>
          <p:cNvSpPr/>
          <p:nvPr/>
        </p:nvSpPr>
        <p:spPr>
          <a:xfrm>
            <a:off x="0" y="-20538"/>
            <a:ext cx="9144000" cy="307777"/>
          </a:xfrm>
          <a:prstGeom prst="rect">
            <a:avLst/>
          </a:prstGeom>
        </p:spPr>
        <p:txBody>
          <a:bodyPr wrap="square">
            <a:spAutoFit/>
          </a:bodyPr>
          <a:lstStyle/>
          <a:p>
            <a:pPr algn="ctr"/>
            <a:r>
              <a:rPr lang="de-DE" sz="1400" b="1" dirty="0" smtClean="0"/>
              <a:t>Sinnhaftigkeit der „Stromautobahnen „: Experten-Gutachten </a:t>
            </a:r>
            <a:r>
              <a:rPr lang="de-DE" sz="1400" b="1" dirty="0"/>
              <a:t>zu </a:t>
            </a:r>
            <a:r>
              <a:rPr lang="de-DE" sz="1400" b="1" dirty="0" err="1"/>
              <a:t>SüdOstLink</a:t>
            </a:r>
            <a:r>
              <a:rPr lang="de-DE" sz="1400" b="1" dirty="0"/>
              <a:t>: Kosten größer als Nutzen</a:t>
            </a:r>
          </a:p>
        </p:txBody>
      </p:sp>
      <p:sp>
        <p:nvSpPr>
          <p:cNvPr id="10" name="Textfeld 9"/>
          <p:cNvSpPr txBox="1"/>
          <p:nvPr/>
        </p:nvSpPr>
        <p:spPr>
          <a:xfrm>
            <a:off x="4644008" y="1411347"/>
            <a:ext cx="4248472" cy="384721"/>
          </a:xfrm>
          <a:prstGeom prst="rect">
            <a:avLst/>
          </a:prstGeom>
          <a:noFill/>
        </p:spPr>
        <p:txBody>
          <a:bodyPr wrap="square" lIns="0" rIns="0" rtlCol="0">
            <a:spAutoFit/>
          </a:bodyPr>
          <a:lstStyle/>
          <a:p>
            <a:r>
              <a:rPr lang="de-DE" sz="900" dirty="0"/>
              <a:t>https://www.</a:t>
            </a:r>
            <a:r>
              <a:rPr lang="de-DE" sz="1000" b="1" dirty="0">
                <a:solidFill>
                  <a:schemeClr val="bg1"/>
                </a:solidFill>
              </a:rPr>
              <a:t>landkreis-regensburg</a:t>
            </a:r>
            <a:r>
              <a:rPr lang="de-DE" sz="900" dirty="0"/>
              <a:t>.de/unser-landkreis/aktuelles/aktuelle-meldungen/experten-gutachten-zu-suedostlink-kosten-groesser-als-nutzen-1/</a:t>
            </a:r>
          </a:p>
        </p:txBody>
      </p:sp>
      <p:cxnSp>
        <p:nvCxnSpPr>
          <p:cNvPr id="11" name="Gerade Verbindung 10"/>
          <p:cNvCxnSpPr/>
          <p:nvPr/>
        </p:nvCxnSpPr>
        <p:spPr>
          <a:xfrm>
            <a:off x="395536" y="267494"/>
            <a:ext cx="828092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891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251520" y="2582066"/>
            <a:ext cx="8640960" cy="997795"/>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395536" y="1347614"/>
            <a:ext cx="8352928" cy="3385542"/>
          </a:xfrm>
          <a:prstGeom prst="rect">
            <a:avLst/>
          </a:prstGeom>
        </p:spPr>
        <p:txBody>
          <a:bodyPr wrap="square">
            <a:spAutoFit/>
          </a:bodyPr>
          <a:lstStyle/>
          <a:p>
            <a:pPr marL="171450" lvl="0" indent="-171450">
              <a:buFont typeface="Arial" panose="020B0604020202020204" pitchFamily="34" charset="0"/>
              <a:buChar char="•"/>
            </a:pPr>
            <a:r>
              <a:rPr lang="de-DE" sz="1400" dirty="0" smtClean="0"/>
              <a:t>„</a:t>
            </a:r>
            <a:r>
              <a:rPr lang="de-DE" sz="1400" dirty="0"/>
              <a:t>Private Haushalte zahlten mit 41,25 Cent /Kilowattstunde im ersten Halbjahr 2023 beispielsweise </a:t>
            </a:r>
            <a:endParaRPr lang="de-DE" sz="1400" dirty="0" smtClean="0"/>
          </a:p>
          <a:p>
            <a:pPr lvl="0">
              <a:tabLst>
                <a:tab pos="180975" algn="l"/>
              </a:tabLst>
            </a:pPr>
            <a:r>
              <a:rPr lang="de-DE" sz="1400" dirty="0"/>
              <a:t>	</a:t>
            </a:r>
            <a:r>
              <a:rPr lang="de-DE" sz="1400" dirty="0" smtClean="0"/>
              <a:t>42,7 % </a:t>
            </a:r>
            <a:r>
              <a:rPr lang="de-DE" sz="1400" dirty="0"/>
              <a:t>mehr als der EU-Durchschnitt</a:t>
            </a:r>
            <a:r>
              <a:rPr lang="de-DE" sz="1400" dirty="0" smtClean="0"/>
              <a:t>“</a:t>
            </a:r>
          </a:p>
          <a:p>
            <a:pPr marL="171450" lvl="0" indent="-171450">
              <a:buFont typeface="Arial" panose="020B0604020202020204" pitchFamily="34" charset="0"/>
              <a:buChar char="•"/>
            </a:pPr>
            <a:endParaRPr lang="de-DE" sz="600" dirty="0"/>
          </a:p>
          <a:p>
            <a:pPr marL="171450" lvl="0" indent="-171450">
              <a:buFont typeface="Arial" panose="020B0604020202020204" pitchFamily="34" charset="0"/>
              <a:buChar char="•"/>
            </a:pPr>
            <a:r>
              <a:rPr lang="de-DE" sz="1400" dirty="0"/>
              <a:t>„Der Bundesrechnungshof sieht das Ziel einer </a:t>
            </a:r>
            <a:r>
              <a:rPr lang="de-DE" sz="1400" b="1" dirty="0"/>
              <a:t>preisgünstigen Versorgung der Allgemeinheit mit Strom als nicht gesichert an</a:t>
            </a:r>
            <a:r>
              <a:rPr lang="de-DE" sz="1400" dirty="0"/>
              <a:t>. Daraus ergeben sich erhebliche Risiken für den Wirtschaftsstandort Deutschland und die Akzeptanz der Energiewende in der Bevölkerung</a:t>
            </a:r>
            <a:r>
              <a:rPr lang="de-DE" sz="1400" dirty="0" smtClean="0"/>
              <a:t>.“</a:t>
            </a:r>
          </a:p>
          <a:p>
            <a:pPr marL="171450" lvl="0" indent="-171450">
              <a:buFont typeface="Arial" panose="020B0604020202020204" pitchFamily="34" charset="0"/>
              <a:buChar char="•"/>
            </a:pPr>
            <a:endParaRPr lang="de-DE" sz="600" dirty="0"/>
          </a:p>
          <a:p>
            <a:pPr marL="171450" lvl="0" indent="-171450">
              <a:buFont typeface="Arial" panose="020B0604020202020204" pitchFamily="34" charset="0"/>
              <a:buChar char="•"/>
            </a:pPr>
            <a:r>
              <a:rPr lang="de-DE" sz="1400" dirty="0"/>
              <a:t>„</a:t>
            </a:r>
            <a:r>
              <a:rPr lang="de-DE" sz="1400" b="1" dirty="0">
                <a:solidFill>
                  <a:srgbClr val="FF0000"/>
                </a:solidFill>
              </a:rPr>
              <a:t>Niedrige Stromgestehungskosten </a:t>
            </a:r>
            <a:r>
              <a:rPr lang="de-DE" sz="1400" dirty="0"/>
              <a:t>für erneuerbare Energien </a:t>
            </a:r>
            <a:r>
              <a:rPr lang="de-DE" sz="1400" dirty="0">
                <a:solidFill>
                  <a:srgbClr val="FF0000"/>
                </a:solidFill>
              </a:rPr>
              <a:t>gewährleisten also </a:t>
            </a:r>
            <a:r>
              <a:rPr lang="de-DE" sz="1400" dirty="0"/>
              <a:t>– anders als vom BMWK (Bundesministerium für Wirtschaft und Klimaschutz) dargestellt </a:t>
            </a:r>
            <a:r>
              <a:rPr lang="de-DE" sz="1400" b="1" dirty="0">
                <a:solidFill>
                  <a:srgbClr val="FF0000"/>
                </a:solidFill>
              </a:rPr>
              <a:t>– mitnichten eine preisgünstige Stromversorgung</a:t>
            </a:r>
            <a:r>
              <a:rPr lang="de-DE" sz="1400" dirty="0"/>
              <a:t>. Bisher hat das </a:t>
            </a:r>
            <a:r>
              <a:rPr lang="de-DE" sz="1400" b="1" dirty="0"/>
              <a:t>BMWK in seiner Darstellung für die Öffentlichkeit die ebenfalls zu berücksichtigenden Systemkosten nicht einbezogen</a:t>
            </a:r>
            <a:r>
              <a:rPr lang="de-DE" sz="1400" dirty="0" smtClean="0"/>
              <a:t>“</a:t>
            </a:r>
          </a:p>
          <a:p>
            <a:pPr marL="171450" lvl="0" indent="-171450">
              <a:buFont typeface="Arial" panose="020B0604020202020204" pitchFamily="34" charset="0"/>
              <a:buChar char="•"/>
            </a:pPr>
            <a:endParaRPr lang="de-DE" sz="600" dirty="0"/>
          </a:p>
          <a:p>
            <a:pPr marL="171450" lvl="0" indent="-171450">
              <a:buFont typeface="Arial" panose="020B0604020202020204" pitchFamily="34" charset="0"/>
              <a:buChar char="•"/>
            </a:pPr>
            <a:r>
              <a:rPr lang="de-DE" sz="1400" dirty="0"/>
              <a:t>„</a:t>
            </a:r>
            <a:r>
              <a:rPr lang="de-DE" sz="1400" b="1" dirty="0"/>
              <a:t>Die Kosten des Stromsystems werden erheblich steigen</a:t>
            </a:r>
            <a:r>
              <a:rPr lang="de-DE" sz="1400" dirty="0"/>
              <a:t>. Die steigenden Kosten trägt der </a:t>
            </a:r>
            <a:r>
              <a:rPr lang="de-DE" sz="1400" b="1" dirty="0"/>
              <a:t>Endverbraucher</a:t>
            </a:r>
            <a:r>
              <a:rPr lang="de-DE" sz="1400" dirty="0"/>
              <a:t> über die Strompreise oder – bei Übernahme der Kosten aus Haushaltsmitteln – als </a:t>
            </a:r>
            <a:r>
              <a:rPr lang="de-DE" sz="1400" b="1" dirty="0"/>
              <a:t>Steuerzahler</a:t>
            </a:r>
            <a:r>
              <a:rPr lang="de-DE" sz="1400" dirty="0"/>
              <a:t>“ </a:t>
            </a:r>
            <a:endParaRPr lang="de-DE" sz="1400" dirty="0" smtClean="0"/>
          </a:p>
          <a:p>
            <a:pPr marL="171450" lvl="0" indent="-171450">
              <a:buFont typeface="Arial" panose="020B0604020202020204" pitchFamily="34" charset="0"/>
              <a:buChar char="•"/>
            </a:pPr>
            <a:endParaRPr lang="de-DE" sz="600" dirty="0"/>
          </a:p>
          <a:p>
            <a:pPr marL="171450" lvl="0" indent="-171450">
              <a:buFont typeface="Arial" panose="020B0604020202020204" pitchFamily="34" charset="0"/>
              <a:buChar char="•"/>
            </a:pPr>
            <a:r>
              <a:rPr lang="de-DE" sz="1400" dirty="0"/>
              <a:t>„Die Stromkunden können aus der Stromrechnung nicht auf die tatsächlich von ihnen zu tragenden Kosten schließen“</a:t>
            </a:r>
          </a:p>
        </p:txBody>
      </p:sp>
      <p:sp>
        <p:nvSpPr>
          <p:cNvPr id="11" name="Rechteck 10"/>
          <p:cNvSpPr/>
          <p:nvPr/>
        </p:nvSpPr>
        <p:spPr>
          <a:xfrm>
            <a:off x="4608004" y="730331"/>
            <a:ext cx="900100"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179512" y="4731990"/>
            <a:ext cx="8856984" cy="369332"/>
          </a:xfrm>
          <a:prstGeom prst="rect">
            <a:avLst/>
          </a:prstGeom>
          <a:noFill/>
        </p:spPr>
        <p:txBody>
          <a:bodyPr wrap="square" lIns="0" rIns="0" rtlCol="0">
            <a:spAutoFit/>
          </a:bodyPr>
          <a:lstStyle/>
          <a:p>
            <a:r>
              <a:rPr lang="de-DE" sz="900" dirty="0"/>
              <a:t>https://www.bundesrechnungshof.de/SharedDocs/Downloads/DE/Berichte/2024/energiewende-volltext.pdf?__blob=publicationFile&amp;v=4#:~:text=Die%20Energiewende%20ist%20bei%20der,die%20Bundesregierung%20nicht%20umfassend%20bewerten.</a:t>
            </a:r>
          </a:p>
        </p:txBody>
      </p:sp>
      <p:sp>
        <p:nvSpPr>
          <p:cNvPr id="13" name="Titel 1"/>
          <p:cNvSpPr txBox="1">
            <a:spLocks/>
          </p:cNvSpPr>
          <p:nvPr/>
        </p:nvSpPr>
        <p:spPr>
          <a:xfrm>
            <a:off x="2123728" y="123478"/>
            <a:ext cx="6912768"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3228975" algn="l"/>
                <a:tab pos="3316288" algn="l"/>
              </a:tabLst>
            </a:pPr>
            <a:r>
              <a:rPr lang="de-DE" sz="2000" b="1" dirty="0" smtClean="0"/>
              <a:t>- Energiewende nicht auf Kurs -</a:t>
            </a:r>
            <a:endParaRPr lang="de-DE" sz="2000" b="1" dirty="0"/>
          </a:p>
        </p:txBody>
      </p:sp>
      <p:pic>
        <p:nvPicPr>
          <p:cNvPr id="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098" t="31615" r="28750" b="57698"/>
          <a:stretch/>
        </p:blipFill>
        <p:spPr bwMode="auto">
          <a:xfrm>
            <a:off x="820057" y="158302"/>
            <a:ext cx="2228010" cy="829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291" t="31615" r="62228" b="58268"/>
          <a:stretch/>
        </p:blipFill>
        <p:spPr bwMode="auto">
          <a:xfrm>
            <a:off x="107504" y="221737"/>
            <a:ext cx="790195" cy="693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Gerade Verbindung 15"/>
          <p:cNvCxnSpPr/>
          <p:nvPr/>
        </p:nvCxnSpPr>
        <p:spPr>
          <a:xfrm>
            <a:off x="251520" y="1059582"/>
            <a:ext cx="864096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itel 1"/>
          <p:cNvSpPr txBox="1">
            <a:spLocks/>
          </p:cNvSpPr>
          <p:nvPr/>
        </p:nvSpPr>
        <p:spPr>
          <a:xfrm>
            <a:off x="2247056" y="494011"/>
            <a:ext cx="7293496"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200" b="1" dirty="0" smtClean="0"/>
              <a:t>Bericht nach § 99 BHO vom 7.März 2024 zur Umsetzung der Energiewende im Hinblick auf die Versorgungssicherheit, Bezahlbarkeit und Umweltverträglichkeit der Stromversorgung</a:t>
            </a:r>
            <a:endParaRPr lang="de-DE" sz="1200" b="1" dirty="0"/>
          </a:p>
        </p:txBody>
      </p:sp>
    </p:spTree>
    <p:extLst>
      <p:ext uri="{BB962C8B-B14F-4D97-AF65-F5344CB8AC3E}">
        <p14:creationId xmlns:p14="http://schemas.microsoft.com/office/powerpoint/2010/main" val="831637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hteck 8"/>
          <p:cNvSpPr/>
          <p:nvPr/>
        </p:nvSpPr>
        <p:spPr>
          <a:xfrm>
            <a:off x="323528" y="1224000"/>
            <a:ext cx="2160240"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328262" y="4011910"/>
            <a:ext cx="1507434"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361744" y="2844000"/>
            <a:ext cx="1332148"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323528" y="2232000"/>
            <a:ext cx="266429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323528" y="1635647"/>
            <a:ext cx="266429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txBox="1">
            <a:spLocks/>
          </p:cNvSpPr>
          <p:nvPr/>
        </p:nvSpPr>
        <p:spPr>
          <a:xfrm>
            <a:off x="2123728" y="51470"/>
            <a:ext cx="6912768"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3228975" algn="l"/>
                <a:tab pos="3316288" algn="l"/>
              </a:tabLst>
            </a:pPr>
            <a:r>
              <a:rPr lang="de-DE" sz="2000" b="1" dirty="0" smtClean="0"/>
              <a:t>- Energiewende nicht auf Kurs -</a:t>
            </a:r>
            <a:endParaRPr lang="de-DE" sz="2000" b="1" dirty="0"/>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098" t="31615" r="28750" b="57698"/>
          <a:stretch/>
        </p:blipFill>
        <p:spPr bwMode="auto">
          <a:xfrm>
            <a:off x="820057" y="51470"/>
            <a:ext cx="2228010" cy="829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291" t="31615" r="62228" b="58268"/>
          <a:stretch/>
        </p:blipFill>
        <p:spPr bwMode="auto">
          <a:xfrm>
            <a:off x="107504" y="123478"/>
            <a:ext cx="790195" cy="693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Gerade Verbindung 4"/>
          <p:cNvCxnSpPr/>
          <p:nvPr/>
        </p:nvCxnSpPr>
        <p:spPr>
          <a:xfrm>
            <a:off x="251520" y="915566"/>
            <a:ext cx="864096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Titel 1"/>
          <p:cNvSpPr txBox="1">
            <a:spLocks/>
          </p:cNvSpPr>
          <p:nvPr/>
        </p:nvSpPr>
        <p:spPr>
          <a:xfrm>
            <a:off x="2247056" y="411510"/>
            <a:ext cx="7293496"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200" b="1" dirty="0" smtClean="0"/>
              <a:t>Bericht nach § 99 BHO vom 7.März 2024 zur Umsetzung der Energiewende im Hinblick auf die Versorgungssicherheit, Bezahlbarkeit und Umweltverträglichkeit der Stromversorgung</a:t>
            </a:r>
            <a:endParaRPr lang="de-DE" sz="1200" b="1" dirty="0"/>
          </a:p>
        </p:txBody>
      </p:sp>
      <p:sp>
        <p:nvSpPr>
          <p:cNvPr id="7" name="Rechteck 6"/>
          <p:cNvSpPr/>
          <p:nvPr/>
        </p:nvSpPr>
        <p:spPr>
          <a:xfrm>
            <a:off x="323528" y="941983"/>
            <a:ext cx="8784976" cy="3893374"/>
          </a:xfrm>
          <a:prstGeom prst="rect">
            <a:avLst/>
          </a:prstGeom>
        </p:spPr>
        <p:txBody>
          <a:bodyPr wrap="square">
            <a:spAutoFit/>
          </a:bodyPr>
          <a:lstStyle/>
          <a:p>
            <a:pPr lvl="0"/>
            <a:r>
              <a:rPr lang="de-DE" sz="1100" dirty="0" smtClean="0"/>
              <a:t>Absehbare Kostensteigerungen des Energiesystems:</a:t>
            </a:r>
          </a:p>
          <a:p>
            <a:pPr lvl="0"/>
            <a:endParaRPr lang="de-DE" sz="600" dirty="0" smtClean="0"/>
          </a:p>
          <a:p>
            <a:pPr lvl="0"/>
            <a:r>
              <a:rPr lang="de-DE" sz="1100" b="1" dirty="0" smtClean="0"/>
              <a:t>Kosten für Systemdienstleistungen </a:t>
            </a:r>
            <a:r>
              <a:rPr lang="de-DE" sz="1100" dirty="0" smtClean="0"/>
              <a:t>werden erheblich steigen</a:t>
            </a:r>
          </a:p>
          <a:p>
            <a:pPr lvl="0" indent="180975"/>
            <a:r>
              <a:rPr lang="de-DE" sz="1100" dirty="0" smtClean="0"/>
              <a:t>z.B. „des Netzengpassmanagements </a:t>
            </a:r>
            <a:r>
              <a:rPr lang="de-DE" sz="1100" b="1" dirty="0" smtClean="0"/>
              <a:t>bis ins Jahr 2028 auf 6,5 Mrd. € pro Jahr</a:t>
            </a:r>
            <a:r>
              <a:rPr lang="de-DE" sz="1100" dirty="0" smtClean="0"/>
              <a:t>“</a:t>
            </a:r>
          </a:p>
          <a:p>
            <a:pPr marL="171450" lvl="0" indent="-171450">
              <a:buFont typeface="Arial" panose="020B0604020202020204" pitchFamily="34" charset="0"/>
              <a:buChar char="•"/>
            </a:pPr>
            <a:endParaRPr lang="de-DE" sz="600" dirty="0" smtClean="0"/>
          </a:p>
          <a:p>
            <a:pPr lvl="0"/>
            <a:r>
              <a:rPr lang="de-DE" sz="1100" b="1" dirty="0" smtClean="0"/>
              <a:t>Ausbaukosten Übertragungsnetze an Land</a:t>
            </a:r>
          </a:p>
          <a:p>
            <a:pPr marL="171450" lvl="0" indent="-171450">
              <a:buFont typeface="Arial" panose="020B0604020202020204" pitchFamily="34" charset="0"/>
              <a:buChar char="•"/>
            </a:pPr>
            <a:r>
              <a:rPr lang="de-DE" sz="1100" dirty="0"/>
              <a:t>g</a:t>
            </a:r>
            <a:r>
              <a:rPr lang="de-DE" sz="1100" dirty="0" smtClean="0"/>
              <a:t>eplante Investitionen in Übertragungsnetze an Land betrugen 2023 ca. 4,5 Mrd. € (ist ein Anstieg von 90% seit 2013)</a:t>
            </a:r>
          </a:p>
          <a:p>
            <a:pPr marL="171450" indent="-171450">
              <a:buFont typeface="Arial" panose="020B0604020202020204" pitchFamily="34" charset="0"/>
              <a:buChar char="•"/>
            </a:pPr>
            <a:r>
              <a:rPr lang="de-DE" sz="1100" dirty="0"/>
              <a:t>Netzentwicklungsplan (2037/45</a:t>
            </a:r>
            <a:r>
              <a:rPr lang="de-DE" sz="1100" dirty="0" smtClean="0"/>
              <a:t>) weist einen </a:t>
            </a:r>
            <a:r>
              <a:rPr lang="de-DE" sz="1100" b="1" dirty="0" smtClean="0"/>
              <a:t>Netzausbaubedarf an Land von 19.363 km </a:t>
            </a:r>
            <a:r>
              <a:rPr lang="de-DE" sz="1100" dirty="0" smtClean="0"/>
              <a:t>auf (</a:t>
            </a:r>
            <a:r>
              <a:rPr lang="de-DE" sz="1100" b="1" dirty="0" smtClean="0"/>
              <a:t>akt. geschätzte Kosten von 156,2 Mrd. € bis 2045</a:t>
            </a:r>
            <a:r>
              <a:rPr lang="de-DE" sz="1100" dirty="0" smtClean="0"/>
              <a:t>)</a:t>
            </a:r>
          </a:p>
          <a:p>
            <a:pPr marL="171450" indent="-171450">
              <a:buFont typeface="Arial" panose="020B0604020202020204" pitchFamily="34" charset="0"/>
              <a:buChar char="•"/>
            </a:pPr>
            <a:endParaRPr lang="de-DE" sz="600" dirty="0"/>
          </a:p>
          <a:p>
            <a:r>
              <a:rPr lang="de-DE" sz="1100" b="1" dirty="0" smtClean="0"/>
              <a:t>Ausbaukosten Übertragungsnetze auf See</a:t>
            </a:r>
          </a:p>
          <a:p>
            <a:pPr marL="171450" indent="-171450">
              <a:buFont typeface="Arial" panose="020B0604020202020204" pitchFamily="34" charset="0"/>
              <a:buChar char="•"/>
            </a:pPr>
            <a:r>
              <a:rPr lang="de-DE" sz="1100" dirty="0" smtClean="0"/>
              <a:t>Seit dem Jahr 2019 ist die Offshore-Netzumlage um 58% von 0,416 auf 0,656 Cent/kWh im Jahr 2024 gestiegen</a:t>
            </a:r>
          </a:p>
          <a:p>
            <a:pPr marL="171450" indent="-171450">
              <a:buFont typeface="Arial" panose="020B0604020202020204" pitchFamily="34" charset="0"/>
              <a:buChar char="•"/>
            </a:pPr>
            <a:r>
              <a:rPr lang="de-DE" sz="1100" dirty="0"/>
              <a:t>Netzentwicklungsplan (2037/45</a:t>
            </a:r>
            <a:r>
              <a:rPr lang="de-DE" sz="1100" dirty="0" smtClean="0"/>
              <a:t>) weist einen </a:t>
            </a:r>
            <a:r>
              <a:rPr lang="de-DE" sz="1100" b="1" dirty="0" smtClean="0"/>
              <a:t>Netzausbaubedarf auf See von 14.890 km </a:t>
            </a:r>
            <a:r>
              <a:rPr lang="de-DE" sz="1100" dirty="0" smtClean="0"/>
              <a:t>aus </a:t>
            </a:r>
            <a:r>
              <a:rPr lang="de-DE" sz="1100" b="1" dirty="0" smtClean="0"/>
              <a:t>(akt. geschätzte Kosten 157,5 Mrd. </a:t>
            </a:r>
            <a:r>
              <a:rPr lang="de-DE" sz="1100" b="1" dirty="0"/>
              <a:t>€</a:t>
            </a:r>
            <a:r>
              <a:rPr lang="de-DE" sz="1100" b="1" dirty="0" smtClean="0"/>
              <a:t> bis 2045</a:t>
            </a:r>
            <a:endParaRPr lang="de-DE" sz="1100" b="1" dirty="0"/>
          </a:p>
          <a:p>
            <a:pPr marL="171450" lvl="0" indent="-171450">
              <a:buFont typeface="Arial" panose="020B0604020202020204" pitchFamily="34" charset="0"/>
              <a:buChar char="•"/>
            </a:pPr>
            <a:endParaRPr lang="de-DE" sz="600" dirty="0"/>
          </a:p>
          <a:p>
            <a:pPr lvl="0"/>
            <a:r>
              <a:rPr lang="de-DE" sz="1100" b="1" dirty="0" smtClean="0"/>
              <a:t>Ausbau Verteilnetze</a:t>
            </a:r>
          </a:p>
          <a:p>
            <a:pPr marL="171450" indent="-171450">
              <a:buFont typeface="Arial" panose="020B0604020202020204" pitchFamily="34" charset="0"/>
              <a:buChar char="•"/>
            </a:pPr>
            <a:r>
              <a:rPr lang="de-DE" sz="1100" dirty="0" smtClean="0"/>
              <a:t>geplante </a:t>
            </a:r>
            <a:r>
              <a:rPr lang="de-DE" sz="1100" dirty="0"/>
              <a:t>Investitionen in </a:t>
            </a:r>
            <a:r>
              <a:rPr lang="de-DE" sz="1100" dirty="0" smtClean="0"/>
              <a:t>Verteilnetzte </a:t>
            </a:r>
            <a:r>
              <a:rPr lang="de-DE" sz="1100" dirty="0"/>
              <a:t>betrugen 2023 ca. </a:t>
            </a:r>
            <a:r>
              <a:rPr lang="de-DE" sz="1100" dirty="0" smtClean="0"/>
              <a:t>7,0 </a:t>
            </a:r>
            <a:r>
              <a:rPr lang="de-DE" sz="1100" dirty="0"/>
              <a:t>Mrd. € (ist ein Anstieg von </a:t>
            </a:r>
            <a:r>
              <a:rPr lang="de-DE" sz="1100" dirty="0" smtClean="0"/>
              <a:t>146% </a:t>
            </a:r>
            <a:r>
              <a:rPr lang="de-DE" sz="1100" dirty="0"/>
              <a:t>seit 2013</a:t>
            </a:r>
            <a:r>
              <a:rPr lang="de-DE" sz="1100" dirty="0" smtClean="0"/>
              <a:t>)</a:t>
            </a:r>
          </a:p>
          <a:p>
            <a:pPr marL="171450" indent="-171450">
              <a:buFont typeface="Arial" panose="020B0604020202020204" pitchFamily="34" charset="0"/>
              <a:buChar char="•"/>
            </a:pPr>
            <a:r>
              <a:rPr lang="de-DE" sz="1100" b="1" dirty="0"/>
              <a:t>b</a:t>
            </a:r>
            <a:r>
              <a:rPr lang="de-DE" sz="1100" b="1" dirty="0" smtClean="0"/>
              <a:t>is zum Jahr 2032 wird ein Netzausbaubedarf von 93.136 km erwartet (geschätzte Kosten 42,27 Mrd. €)</a:t>
            </a:r>
          </a:p>
          <a:p>
            <a:pPr marL="171450" indent="-171450">
              <a:buFont typeface="Arial" panose="020B0604020202020204" pitchFamily="34" charset="0"/>
              <a:buChar char="•"/>
            </a:pPr>
            <a:endParaRPr lang="de-DE" sz="400" dirty="0" smtClean="0"/>
          </a:p>
          <a:p>
            <a:pPr marL="171450" indent="-171450">
              <a:buFont typeface="Arial" panose="020B0604020202020204" pitchFamily="34" charset="0"/>
              <a:buChar char="•"/>
            </a:pPr>
            <a:r>
              <a:rPr lang="de-DE" sz="1100" dirty="0" smtClean="0"/>
              <a:t>Noch </a:t>
            </a:r>
            <a:r>
              <a:rPr lang="de-DE" sz="1100" b="1" dirty="0" smtClean="0"/>
              <a:t>nicht berücksichtigt sind dabei die erhöhten Ausbauziele für erneuerbare Energien aus dem EEG 2023</a:t>
            </a:r>
          </a:p>
          <a:p>
            <a:pPr marL="171450" indent="-171450">
              <a:buFont typeface="Arial" panose="020B0604020202020204" pitchFamily="34" charset="0"/>
              <a:buChar char="•"/>
            </a:pPr>
            <a:r>
              <a:rPr lang="de-DE" sz="1100" dirty="0" smtClean="0"/>
              <a:t>Unter Berücksichtigung des EEG hat </a:t>
            </a:r>
            <a:r>
              <a:rPr lang="de-DE" sz="1100" dirty="0" err="1" smtClean="0"/>
              <a:t>BNetzA</a:t>
            </a:r>
            <a:r>
              <a:rPr lang="de-DE" sz="1100" dirty="0" smtClean="0"/>
              <a:t> allein für die Verteilnetze </a:t>
            </a:r>
            <a:r>
              <a:rPr lang="de-DE" sz="1100" b="1" dirty="0" smtClean="0"/>
              <a:t>bis 2045 ein Investitionsbedarf von gut 150 Mrd.€ </a:t>
            </a:r>
            <a:r>
              <a:rPr lang="de-DE" sz="1100" dirty="0" smtClean="0"/>
              <a:t>genannt (Presseberichterstattungen zufolge könnte der Bedarf für Verteilnetze </a:t>
            </a:r>
            <a:r>
              <a:rPr lang="de-DE" sz="1100" b="1" dirty="0" smtClean="0"/>
              <a:t>sogar 250 Mrd. </a:t>
            </a:r>
            <a:r>
              <a:rPr lang="de-DE" sz="1100" dirty="0" smtClean="0"/>
              <a:t>betragen)</a:t>
            </a:r>
            <a:endParaRPr lang="de-DE" sz="1100" dirty="0"/>
          </a:p>
          <a:p>
            <a:pPr lvl="0"/>
            <a:endParaRPr lang="de-DE" sz="600" dirty="0" smtClean="0"/>
          </a:p>
          <a:p>
            <a:pPr lvl="0"/>
            <a:r>
              <a:rPr lang="de-DE" sz="1200" b="1" dirty="0" smtClean="0"/>
              <a:t>diverse andere Kosten</a:t>
            </a:r>
            <a:r>
              <a:rPr lang="de-DE" sz="1200" dirty="0" smtClean="0"/>
              <a:t>, z.B. Finanzierung von:</a:t>
            </a:r>
          </a:p>
          <a:p>
            <a:pPr marL="171450" lvl="0" indent="-171450">
              <a:buFont typeface="Arial" panose="020B0604020202020204" pitchFamily="34" charset="0"/>
              <a:buChar char="•"/>
            </a:pPr>
            <a:r>
              <a:rPr lang="de-DE" sz="1200" dirty="0" smtClean="0"/>
              <a:t>Backup-Kraftwerksparkes (eine komplette „</a:t>
            </a:r>
            <a:r>
              <a:rPr lang="de-DE" sz="1200" dirty="0"/>
              <a:t>Schattenstromerzeugungskapazität) </a:t>
            </a:r>
          </a:p>
          <a:p>
            <a:pPr marL="171450" lvl="0" indent="-171450">
              <a:buFont typeface="Arial" panose="020B0604020202020204" pitchFamily="34" charset="0"/>
              <a:buChar char="•"/>
            </a:pPr>
            <a:r>
              <a:rPr lang="de-DE" sz="1200" dirty="0" smtClean="0"/>
              <a:t>Zubau volatiler Produktionsleistung und  von H</a:t>
            </a:r>
            <a:r>
              <a:rPr lang="de-DE" sz="1100" baseline="-25000" dirty="0" smtClean="0"/>
              <a:t>2</a:t>
            </a:r>
            <a:r>
              <a:rPr lang="de-DE" sz="1200" dirty="0" smtClean="0"/>
              <a:t>-ready-Gaskraftwerken (Erzeugung der Ersatz- und Residuallast)</a:t>
            </a:r>
          </a:p>
          <a:p>
            <a:pPr marL="171450" lvl="0" indent="-171450">
              <a:buFont typeface="Arial" panose="020B0604020202020204" pitchFamily="34" charset="0"/>
              <a:buChar char="•"/>
            </a:pPr>
            <a:r>
              <a:rPr lang="de-DE" sz="1200" dirty="0" smtClean="0"/>
              <a:t>Zunehmende Einsatz von Wärmepumpen, Elektromobilität und Elektrifizierung der Wirtschaft</a:t>
            </a:r>
          </a:p>
        </p:txBody>
      </p:sp>
      <p:sp>
        <p:nvSpPr>
          <p:cNvPr id="13" name="Textfeld 12"/>
          <p:cNvSpPr txBox="1"/>
          <p:nvPr/>
        </p:nvSpPr>
        <p:spPr>
          <a:xfrm>
            <a:off x="395536" y="4774168"/>
            <a:ext cx="8856984" cy="369332"/>
          </a:xfrm>
          <a:prstGeom prst="rect">
            <a:avLst/>
          </a:prstGeom>
          <a:noFill/>
        </p:spPr>
        <p:txBody>
          <a:bodyPr wrap="square" lIns="0" rIns="0" rtlCol="0">
            <a:spAutoFit/>
          </a:bodyPr>
          <a:lstStyle/>
          <a:p>
            <a:r>
              <a:rPr lang="de-DE" sz="900" dirty="0"/>
              <a:t>https://www.bundesrechnungshof.de/SharedDocs/Downloads/DE/Berichte/2024/energiewende-volltext.pdf?__blob=publicationFile&amp;v=4#:~:text=Die%20Energiewende%20ist%20bei%20der,die%20Bundesregierung%20nicht%20umfassend%20bewerten.</a:t>
            </a:r>
          </a:p>
        </p:txBody>
      </p:sp>
      <p:sp>
        <p:nvSpPr>
          <p:cNvPr id="14" name="Rechteck 13"/>
          <p:cNvSpPr/>
          <p:nvPr/>
        </p:nvSpPr>
        <p:spPr>
          <a:xfrm>
            <a:off x="4644008" y="640800"/>
            <a:ext cx="900100" cy="17280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41590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hteck 16"/>
          <p:cNvSpPr/>
          <p:nvPr/>
        </p:nvSpPr>
        <p:spPr>
          <a:xfrm>
            <a:off x="5580113" y="2283718"/>
            <a:ext cx="2952328" cy="1512168"/>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553" t="42514" r="38963" b="14529"/>
          <a:stretch/>
        </p:blipFill>
        <p:spPr bwMode="auto">
          <a:xfrm>
            <a:off x="577108" y="1225557"/>
            <a:ext cx="4786980" cy="3794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el 1"/>
          <p:cNvSpPr txBox="1">
            <a:spLocks/>
          </p:cNvSpPr>
          <p:nvPr/>
        </p:nvSpPr>
        <p:spPr>
          <a:xfrm>
            <a:off x="2123728" y="51470"/>
            <a:ext cx="6912768"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3228975" algn="l"/>
                <a:tab pos="3316288" algn="l"/>
              </a:tabLst>
            </a:pPr>
            <a:r>
              <a:rPr lang="de-DE" sz="2000" b="1" dirty="0" smtClean="0"/>
              <a:t>- Energiewende nicht auf Kurs -</a:t>
            </a:r>
            <a:endParaRPr lang="de-DE" sz="2000" b="1"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098" t="31615" r="28750" b="57698"/>
          <a:stretch/>
        </p:blipFill>
        <p:spPr bwMode="auto">
          <a:xfrm>
            <a:off x="820057" y="51470"/>
            <a:ext cx="2228010" cy="829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291" t="31615" r="62228" b="58268"/>
          <a:stretch/>
        </p:blipFill>
        <p:spPr bwMode="auto">
          <a:xfrm>
            <a:off x="107504" y="123478"/>
            <a:ext cx="790195" cy="693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Gerade Verbindung 5"/>
          <p:cNvCxnSpPr/>
          <p:nvPr/>
        </p:nvCxnSpPr>
        <p:spPr>
          <a:xfrm>
            <a:off x="251520" y="915566"/>
            <a:ext cx="864096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8771" t="76756" r="30963" b="17323"/>
          <a:stretch/>
        </p:blipFill>
        <p:spPr bwMode="auto">
          <a:xfrm>
            <a:off x="3923928" y="4651023"/>
            <a:ext cx="4909279" cy="406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feld 15"/>
          <p:cNvSpPr txBox="1"/>
          <p:nvPr/>
        </p:nvSpPr>
        <p:spPr>
          <a:xfrm>
            <a:off x="5508104" y="2499742"/>
            <a:ext cx="3024337" cy="961802"/>
          </a:xfrm>
          <a:prstGeom prst="rect">
            <a:avLst/>
          </a:prstGeom>
          <a:noFill/>
        </p:spPr>
        <p:txBody>
          <a:bodyPr wrap="square" tIns="0" bIns="0" rtlCol="0">
            <a:spAutoFit/>
          </a:bodyPr>
          <a:lstStyle/>
          <a:p>
            <a:pPr marL="171450" indent="-171450">
              <a:lnSpc>
                <a:spcPts val="1480"/>
              </a:lnSpc>
              <a:buFont typeface="Wingdings" panose="05000000000000000000" pitchFamily="2" charset="2"/>
              <a:buChar char="Ø"/>
              <a:tabLst>
                <a:tab pos="266700" algn="l"/>
              </a:tabLst>
            </a:pPr>
            <a:r>
              <a:rPr lang="de-DE" sz="1400" b="1" dirty="0"/>
              <a:t>f</a:t>
            </a:r>
            <a:r>
              <a:rPr lang="de-DE" sz="1400" b="1" dirty="0" smtClean="0"/>
              <a:t>ür mich stellt sich die Frage:</a:t>
            </a:r>
          </a:p>
          <a:p>
            <a:pPr marL="360363">
              <a:lnSpc>
                <a:spcPts val="1480"/>
              </a:lnSpc>
              <a:tabLst>
                <a:tab pos="266700" algn="l"/>
              </a:tabLst>
            </a:pPr>
            <a:endParaRPr lang="de-DE" sz="600" b="1" dirty="0" smtClean="0"/>
          </a:p>
          <a:p>
            <a:pPr marL="179388">
              <a:lnSpc>
                <a:spcPts val="1480"/>
              </a:lnSpc>
              <a:tabLst>
                <a:tab pos="179388" algn="l"/>
              </a:tabLst>
            </a:pPr>
            <a:r>
              <a:rPr lang="de-DE" sz="1400" b="1" dirty="0" smtClean="0"/>
              <a:t>„kann das finanziell verantwortbar, </a:t>
            </a:r>
          </a:p>
          <a:p>
            <a:pPr marL="179388">
              <a:lnSpc>
                <a:spcPts val="1480"/>
              </a:lnSpc>
              <a:tabLst>
                <a:tab pos="179388" algn="l"/>
              </a:tabLst>
            </a:pPr>
            <a:r>
              <a:rPr lang="de-DE" sz="1400" b="1" dirty="0" smtClean="0"/>
              <a:t>ökologisch nachhaltig, </a:t>
            </a:r>
          </a:p>
          <a:p>
            <a:pPr marL="179388">
              <a:lnSpc>
                <a:spcPts val="1480"/>
              </a:lnSpc>
              <a:tabLst>
                <a:tab pos="179388" algn="l"/>
              </a:tabLst>
            </a:pPr>
            <a:r>
              <a:rPr lang="de-DE" sz="1400" b="1" dirty="0" smtClean="0"/>
              <a:t>ressourcenschonend sein? </a:t>
            </a:r>
            <a:endParaRPr lang="de-DE" sz="1400" dirty="0"/>
          </a:p>
        </p:txBody>
      </p:sp>
      <p:sp>
        <p:nvSpPr>
          <p:cNvPr id="18" name="Titel 1"/>
          <p:cNvSpPr txBox="1">
            <a:spLocks/>
          </p:cNvSpPr>
          <p:nvPr/>
        </p:nvSpPr>
        <p:spPr>
          <a:xfrm>
            <a:off x="2247056" y="411510"/>
            <a:ext cx="7293496"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200" b="1" dirty="0" smtClean="0"/>
              <a:t>Bericht nach § 99 BHO vom 7.März 2024 zur Umsetzung der Energiewende im Hinblick auf die Versorgungssicherheit, Bezahlbarkeit und Umweltverträglichkeit der Stromversorgung</a:t>
            </a:r>
            <a:endParaRPr lang="de-DE" sz="1200" b="1" dirty="0"/>
          </a:p>
        </p:txBody>
      </p:sp>
      <p:sp>
        <p:nvSpPr>
          <p:cNvPr id="19" name="Textfeld 18"/>
          <p:cNvSpPr txBox="1"/>
          <p:nvPr/>
        </p:nvSpPr>
        <p:spPr>
          <a:xfrm>
            <a:off x="611559" y="1059582"/>
            <a:ext cx="3024337" cy="192360"/>
          </a:xfrm>
          <a:prstGeom prst="rect">
            <a:avLst/>
          </a:prstGeom>
          <a:noFill/>
        </p:spPr>
        <p:txBody>
          <a:bodyPr wrap="square" tIns="0" bIns="0" rtlCol="0">
            <a:spAutoFit/>
          </a:bodyPr>
          <a:lstStyle/>
          <a:p>
            <a:pPr>
              <a:lnSpc>
                <a:spcPts val="1480"/>
              </a:lnSpc>
              <a:tabLst>
                <a:tab pos="266700" algn="l"/>
              </a:tabLst>
            </a:pPr>
            <a:r>
              <a:rPr lang="de-DE" sz="1400" b="1" dirty="0" smtClean="0"/>
              <a:t>Kosten für Netzausbau</a:t>
            </a:r>
            <a:endParaRPr lang="de-DE" sz="1400" dirty="0"/>
          </a:p>
        </p:txBody>
      </p:sp>
    </p:spTree>
    <p:extLst>
      <p:ext uri="{BB962C8B-B14F-4D97-AF65-F5344CB8AC3E}">
        <p14:creationId xmlns:p14="http://schemas.microsoft.com/office/powerpoint/2010/main" val="4078593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hteck 8"/>
          <p:cNvSpPr/>
          <p:nvPr/>
        </p:nvSpPr>
        <p:spPr>
          <a:xfrm>
            <a:off x="-508" y="3515112"/>
            <a:ext cx="4428492" cy="784830"/>
          </a:xfrm>
          <a:prstGeom prst="rect">
            <a:avLst/>
          </a:prstGeom>
          <a:solidFill>
            <a:schemeClr val="accent6">
              <a:lumMod val="20000"/>
              <a:lumOff val="80000"/>
            </a:schemeClr>
          </a:solidFill>
        </p:spPr>
        <p:txBody>
          <a:bodyPr wrap="square" rIns="0">
            <a:spAutoFit/>
          </a:bodyPr>
          <a:lstStyle/>
          <a:p>
            <a:pPr marL="180975" indent="-180975">
              <a:buFont typeface="Wingdings" panose="05000000000000000000" pitchFamily="2" charset="2"/>
              <a:buChar char="Ø"/>
              <a:tabLst>
                <a:tab pos="3679825" algn="l"/>
              </a:tabLst>
            </a:pPr>
            <a:r>
              <a:rPr lang="de-DE" sz="1200" b="1" dirty="0" smtClean="0"/>
              <a:t>kritische Infrastruktur </a:t>
            </a:r>
            <a:r>
              <a:rPr lang="de-DE" sz="1200" b="1" dirty="0" err="1" smtClean="0"/>
              <a:t>Dt`s</a:t>
            </a:r>
            <a:r>
              <a:rPr lang="de-DE" sz="1200" b="1" dirty="0" smtClean="0"/>
              <a:t> gehört </a:t>
            </a:r>
            <a:r>
              <a:rPr lang="de-DE" sz="1200" b="1" dirty="0" err="1" smtClean="0"/>
              <a:t>großteils</a:t>
            </a:r>
            <a:r>
              <a:rPr lang="de-DE" sz="1200" b="1" dirty="0" smtClean="0"/>
              <a:t> ausländischen Firmen</a:t>
            </a:r>
          </a:p>
          <a:p>
            <a:pPr marL="268288" lvl="1" indent="-87313">
              <a:buFont typeface="Arial" panose="020B0604020202020204" pitchFamily="34" charset="0"/>
              <a:buChar char="•"/>
              <a:tabLst>
                <a:tab pos="268288" algn="l"/>
                <a:tab pos="3679825" algn="l"/>
              </a:tabLst>
            </a:pPr>
            <a:r>
              <a:rPr lang="de-DE" sz="1100" dirty="0" smtClean="0"/>
              <a:t>Deutschland hat Energieversorgung globalen Investoren geöffnet </a:t>
            </a:r>
          </a:p>
          <a:p>
            <a:pPr marL="355600" lvl="1">
              <a:tabLst>
                <a:tab pos="449263" algn="l"/>
              </a:tabLst>
            </a:pPr>
            <a:r>
              <a:rPr lang="de-DE" sz="1100" dirty="0" smtClean="0">
                <a:sym typeface="Wingdings"/>
              </a:rPr>
              <a:t>	 </a:t>
            </a:r>
            <a:r>
              <a:rPr lang="de-DE" sz="1100" dirty="0" smtClean="0"/>
              <a:t>und Ihnen damit auch Kontrolle gegeben</a:t>
            </a:r>
          </a:p>
          <a:p>
            <a:pPr marL="268288" lvl="1" indent="-87313">
              <a:buFont typeface="Arial" panose="020B0604020202020204" pitchFamily="34" charset="0"/>
              <a:buChar char="•"/>
              <a:tabLst>
                <a:tab pos="3679825" algn="l"/>
              </a:tabLst>
            </a:pPr>
            <a:r>
              <a:rPr lang="de-DE" sz="1100" dirty="0" smtClean="0"/>
              <a:t>Flächen werden international ausgeschrieben </a:t>
            </a:r>
            <a:r>
              <a:rPr lang="de-DE" sz="1100" dirty="0">
                <a:sym typeface="Wingdings"/>
              </a:rPr>
              <a:t></a:t>
            </a:r>
            <a:r>
              <a:rPr lang="de-DE" sz="1100" dirty="0" smtClean="0"/>
              <a:t> Höchstgebot gewinnt</a:t>
            </a:r>
          </a:p>
        </p:txBody>
      </p:sp>
      <p:sp>
        <p:nvSpPr>
          <p:cNvPr id="2" name="Rechteck 1"/>
          <p:cNvSpPr/>
          <p:nvPr/>
        </p:nvSpPr>
        <p:spPr>
          <a:xfrm>
            <a:off x="35925" y="483518"/>
            <a:ext cx="4481459" cy="461665"/>
          </a:xfrm>
          <a:prstGeom prst="rect">
            <a:avLst/>
          </a:prstGeom>
        </p:spPr>
        <p:txBody>
          <a:bodyPr wrap="square">
            <a:spAutoFit/>
          </a:bodyPr>
          <a:lstStyle/>
          <a:p>
            <a:pPr marL="171450" lvl="0" indent="-171450">
              <a:buFont typeface="Arial" panose="020B0604020202020204" pitchFamily="34" charset="0"/>
              <a:buChar char="•"/>
            </a:pPr>
            <a:r>
              <a:rPr lang="de-DE" sz="1200" dirty="0"/>
              <a:t>h</a:t>
            </a:r>
            <a:r>
              <a:rPr lang="de-DE" sz="1200" dirty="0" smtClean="0"/>
              <a:t>eute in Dt. in Nordsee 8,8,GW (Plan in 6 J. auf 30 GW erweitern)</a:t>
            </a:r>
          </a:p>
          <a:p>
            <a:pPr lvl="0" algn="ctr"/>
            <a:r>
              <a:rPr lang="de-DE" sz="1200" dirty="0" smtClean="0"/>
              <a:t>Wem gehört das? </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640" t="34864" r="28688" b="10929"/>
          <a:stretch/>
        </p:blipFill>
        <p:spPr bwMode="auto">
          <a:xfrm>
            <a:off x="323528" y="945339"/>
            <a:ext cx="3939813" cy="2418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hteck 4"/>
          <p:cNvSpPr/>
          <p:nvPr/>
        </p:nvSpPr>
        <p:spPr>
          <a:xfrm>
            <a:off x="297517" y="1233371"/>
            <a:ext cx="2978339" cy="646331"/>
          </a:xfrm>
          <a:prstGeom prst="rect">
            <a:avLst/>
          </a:prstGeom>
        </p:spPr>
        <p:txBody>
          <a:bodyPr wrap="square">
            <a:spAutoFit/>
          </a:bodyPr>
          <a:lstStyle/>
          <a:p>
            <a:r>
              <a:rPr lang="de-DE" sz="1200" b="1" dirty="0" smtClean="0">
                <a:solidFill>
                  <a:schemeClr val="bg1"/>
                </a:solidFill>
              </a:rPr>
              <a:t>Auslandsbesitz</a:t>
            </a:r>
          </a:p>
          <a:p>
            <a:r>
              <a:rPr lang="de-DE" sz="1200" b="1" dirty="0">
                <a:solidFill>
                  <a:schemeClr val="bg1"/>
                </a:solidFill>
              </a:rPr>
              <a:t>a</a:t>
            </a:r>
            <a:r>
              <a:rPr lang="de-DE" sz="1200" b="1" dirty="0" smtClean="0">
                <a:solidFill>
                  <a:schemeClr val="bg1"/>
                </a:solidFill>
              </a:rPr>
              <a:t>n Windparks in </a:t>
            </a:r>
          </a:p>
          <a:p>
            <a:r>
              <a:rPr lang="de-DE" sz="1200" b="1" dirty="0">
                <a:solidFill>
                  <a:schemeClr val="bg1"/>
                </a:solidFill>
              </a:rPr>
              <a:t>d</a:t>
            </a:r>
            <a:r>
              <a:rPr lang="de-DE" sz="1200" b="1" dirty="0" smtClean="0">
                <a:solidFill>
                  <a:schemeClr val="bg1"/>
                </a:solidFill>
              </a:rPr>
              <a:t>er deutschen Nordsee</a:t>
            </a:r>
            <a:endParaRPr lang="de-DE" sz="1200" dirty="0">
              <a:solidFill>
                <a:schemeClr val="bg1"/>
              </a:solidFill>
            </a:endParaRPr>
          </a:p>
        </p:txBody>
      </p:sp>
      <p:sp>
        <p:nvSpPr>
          <p:cNvPr id="6" name="Titel 1"/>
          <p:cNvSpPr txBox="1">
            <a:spLocks/>
          </p:cNvSpPr>
          <p:nvPr/>
        </p:nvSpPr>
        <p:spPr>
          <a:xfrm>
            <a:off x="457200" y="51470"/>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ZDF frontal: „Riskante Abhängigkeiten bei Windkraft“ (</a:t>
            </a:r>
            <a:r>
              <a:rPr lang="de-DE" sz="1400" b="1" dirty="0" smtClean="0"/>
              <a:t>10.05.2024)</a:t>
            </a:r>
            <a:endParaRPr lang="de-DE" sz="1400" b="1" dirty="0"/>
          </a:p>
        </p:txBody>
      </p:sp>
      <p:cxnSp>
        <p:nvCxnSpPr>
          <p:cNvPr id="7" name="Gerade Verbindung 6"/>
          <p:cNvCxnSpPr/>
          <p:nvPr/>
        </p:nvCxnSpPr>
        <p:spPr>
          <a:xfrm>
            <a:off x="539552" y="411510"/>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664" t="54645" r="22726" b="21640"/>
          <a:stretch/>
        </p:blipFill>
        <p:spPr bwMode="auto">
          <a:xfrm>
            <a:off x="2701925" y="2283718"/>
            <a:ext cx="1512168" cy="1028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1394" t="14645" r="23464" b="7541"/>
          <a:stretch/>
        </p:blipFill>
        <p:spPr bwMode="auto">
          <a:xfrm>
            <a:off x="4517384" y="627534"/>
            <a:ext cx="4626616"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hteck 10"/>
          <p:cNvSpPr/>
          <p:nvPr/>
        </p:nvSpPr>
        <p:spPr>
          <a:xfrm>
            <a:off x="5364088" y="3151152"/>
            <a:ext cx="3917944" cy="569387"/>
          </a:xfrm>
          <a:prstGeom prst="rect">
            <a:avLst/>
          </a:prstGeom>
        </p:spPr>
        <p:txBody>
          <a:bodyPr wrap="square">
            <a:spAutoFit/>
          </a:bodyPr>
          <a:lstStyle/>
          <a:p>
            <a:pPr marL="87313" indent="-87313">
              <a:buFont typeface="Arial" panose="020B0604020202020204" pitchFamily="34" charset="0"/>
              <a:buChar char="•"/>
            </a:pPr>
            <a:r>
              <a:rPr lang="de-DE" sz="1100" b="1" dirty="0" smtClean="0"/>
              <a:t>China </a:t>
            </a:r>
            <a:r>
              <a:rPr lang="de-DE" sz="1100" b="1" dirty="0" err="1" smtClean="0"/>
              <a:t>Three</a:t>
            </a:r>
            <a:r>
              <a:rPr lang="de-DE" sz="1100" b="1" dirty="0" smtClean="0"/>
              <a:t> </a:t>
            </a:r>
            <a:r>
              <a:rPr lang="de-DE" sz="1100" b="1" dirty="0" err="1" smtClean="0"/>
              <a:t>Gorges</a:t>
            </a:r>
            <a:r>
              <a:rPr lang="de-DE" sz="1100" b="1" dirty="0" smtClean="0"/>
              <a:t> Corporation = CTG</a:t>
            </a:r>
          </a:p>
          <a:p>
            <a:pPr>
              <a:tabLst>
                <a:tab pos="87313" algn="l"/>
              </a:tabLst>
            </a:pPr>
            <a:r>
              <a:rPr lang="de-DE" sz="900" dirty="0" smtClean="0"/>
              <a:t>	- gehört laut Pentagon zu den chinesischen Militärunternehmen</a:t>
            </a:r>
          </a:p>
          <a:p>
            <a:pPr marL="87313" indent="-87313">
              <a:buFont typeface="Arial" panose="020B0604020202020204" pitchFamily="34" charset="0"/>
              <a:buChar char="•"/>
            </a:pPr>
            <a:r>
              <a:rPr lang="de-DE" sz="1100" b="1" dirty="0" smtClean="0"/>
              <a:t>SASAC = chinesische Staatsfondaufsicht ( = chinesische Staat)</a:t>
            </a:r>
            <a:endParaRPr lang="de-DE" sz="1100" dirty="0"/>
          </a:p>
        </p:txBody>
      </p:sp>
      <p:sp>
        <p:nvSpPr>
          <p:cNvPr id="12" name="Rechteck 11"/>
          <p:cNvSpPr/>
          <p:nvPr/>
        </p:nvSpPr>
        <p:spPr>
          <a:xfrm>
            <a:off x="5443352" y="987574"/>
            <a:ext cx="2513023" cy="461665"/>
          </a:xfrm>
          <a:prstGeom prst="rect">
            <a:avLst/>
          </a:prstGeom>
        </p:spPr>
        <p:txBody>
          <a:bodyPr wrap="square">
            <a:spAutoFit/>
          </a:bodyPr>
          <a:lstStyle/>
          <a:p>
            <a:r>
              <a:rPr lang="de-DE" sz="1200" b="1" dirty="0" smtClean="0"/>
              <a:t>Beispiel</a:t>
            </a:r>
            <a:r>
              <a:rPr lang="de-DE" sz="1200" dirty="0" smtClean="0"/>
              <a:t> </a:t>
            </a:r>
            <a:r>
              <a:rPr lang="de-DE" sz="1200" b="1" dirty="0" smtClean="0">
                <a:solidFill>
                  <a:srgbClr val="FF0000"/>
                </a:solidFill>
              </a:rPr>
              <a:t>Wind MW (Sitz Zossen)</a:t>
            </a:r>
          </a:p>
          <a:p>
            <a:pPr marL="171450" indent="-171450">
              <a:buFont typeface="Arial" panose="020B0604020202020204" pitchFamily="34" charset="0"/>
              <a:buChar char="•"/>
            </a:pPr>
            <a:r>
              <a:rPr lang="de-DE" sz="1000" b="1" dirty="0" smtClean="0"/>
              <a:t>80% gehören China </a:t>
            </a:r>
            <a:r>
              <a:rPr lang="de-DE" sz="1000" b="1" dirty="0" err="1" smtClean="0"/>
              <a:t>Three</a:t>
            </a:r>
            <a:r>
              <a:rPr lang="de-DE" sz="1000" b="1" dirty="0" smtClean="0"/>
              <a:t> </a:t>
            </a:r>
            <a:r>
              <a:rPr lang="de-DE" sz="1000" b="1" dirty="0" err="1" smtClean="0"/>
              <a:t>Gorges</a:t>
            </a:r>
            <a:r>
              <a:rPr lang="de-DE" sz="1000" b="1" dirty="0" smtClean="0"/>
              <a:t> (CTG</a:t>
            </a:r>
            <a:r>
              <a:rPr lang="de-DE" sz="1200" dirty="0" smtClean="0"/>
              <a:t>)</a:t>
            </a:r>
            <a:endParaRPr lang="de-DE" sz="1200" dirty="0"/>
          </a:p>
        </p:txBody>
      </p:sp>
      <p:sp>
        <p:nvSpPr>
          <p:cNvPr id="13" name="Textfeld 12"/>
          <p:cNvSpPr txBox="1"/>
          <p:nvPr/>
        </p:nvSpPr>
        <p:spPr>
          <a:xfrm>
            <a:off x="4308624" y="4904993"/>
            <a:ext cx="4871888" cy="230832"/>
          </a:xfrm>
          <a:prstGeom prst="rect">
            <a:avLst/>
          </a:prstGeom>
          <a:noFill/>
        </p:spPr>
        <p:txBody>
          <a:bodyPr wrap="square" rtlCol="0">
            <a:spAutoFit/>
          </a:bodyPr>
          <a:lstStyle/>
          <a:p>
            <a:r>
              <a:rPr lang="de-DE" sz="900" dirty="0"/>
              <a:t>https://www.zdf.de/politik/frontal/windkraft-chinas-zugriff-auf-deutschen-strom-offshore-100.html</a:t>
            </a:r>
          </a:p>
        </p:txBody>
      </p:sp>
      <p:sp>
        <p:nvSpPr>
          <p:cNvPr id="14" name="Rechteck 13"/>
          <p:cNvSpPr/>
          <p:nvPr/>
        </p:nvSpPr>
        <p:spPr>
          <a:xfrm>
            <a:off x="1547664" y="4414341"/>
            <a:ext cx="7020780" cy="461665"/>
          </a:xfrm>
          <a:prstGeom prst="rect">
            <a:avLst/>
          </a:prstGeom>
          <a:solidFill>
            <a:schemeClr val="accent6">
              <a:lumMod val="20000"/>
              <a:lumOff val="80000"/>
            </a:schemeClr>
          </a:solidFill>
        </p:spPr>
        <p:txBody>
          <a:bodyPr wrap="square">
            <a:spAutoFit/>
          </a:bodyPr>
          <a:lstStyle/>
          <a:p>
            <a:pPr marL="285750" indent="-285750">
              <a:buFont typeface="Wingdings" panose="05000000000000000000" pitchFamily="2" charset="2"/>
              <a:buChar char="Ø"/>
              <a:tabLst>
                <a:tab pos="3679825" algn="l"/>
              </a:tabLst>
            </a:pPr>
            <a:r>
              <a:rPr lang="de-DE" sz="1200" b="1" dirty="0" smtClean="0"/>
              <a:t>Gefährdet auch Energiesicherheit -&gt; die Firmen verfügen auch über den Strom</a:t>
            </a:r>
          </a:p>
          <a:p>
            <a:pPr marL="285750" indent="-285750">
              <a:buFont typeface="Wingdings" panose="05000000000000000000" pitchFamily="2" charset="2"/>
              <a:buChar char="Ø"/>
              <a:tabLst>
                <a:tab pos="3679825" algn="l"/>
              </a:tabLst>
            </a:pPr>
            <a:r>
              <a:rPr lang="de-DE" sz="1200" b="1" dirty="0"/>
              <a:t>d</a:t>
            </a:r>
            <a:r>
              <a:rPr lang="de-DE" sz="1200" b="1" dirty="0" smtClean="0"/>
              <a:t>t. Steuerzahler und Stromkunden finanzieren diese Finanzgeschäfte</a:t>
            </a:r>
          </a:p>
        </p:txBody>
      </p:sp>
    </p:spTree>
    <p:extLst>
      <p:ext uri="{BB962C8B-B14F-4D97-AF65-F5344CB8AC3E}">
        <p14:creationId xmlns:p14="http://schemas.microsoft.com/office/powerpoint/2010/main" val="1503292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
        <p:nvSpPr>
          <p:cNvPr id="7" name="Rechteck 6"/>
          <p:cNvSpPr/>
          <p:nvPr/>
        </p:nvSpPr>
        <p:spPr>
          <a:xfrm>
            <a:off x="899592" y="2859782"/>
            <a:ext cx="7344816" cy="504056"/>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1057199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07504" y="2067694"/>
            <a:ext cx="8856984" cy="1261884"/>
          </a:xfrm>
          <a:prstGeom prst="rect">
            <a:avLst/>
          </a:prstGeom>
        </p:spPr>
        <p:txBody>
          <a:bodyPr wrap="square">
            <a:spAutoFit/>
          </a:bodyPr>
          <a:lstStyle/>
          <a:p>
            <a:r>
              <a:rPr lang="de-DE" sz="1400" dirty="0" smtClean="0"/>
              <a:t>„Die </a:t>
            </a:r>
            <a:r>
              <a:rPr lang="de-DE" sz="1400" dirty="0"/>
              <a:t>Neuerungen gehen nach Meinung führender Rechts- und Naturschutzexperten stattdessen </a:t>
            </a:r>
            <a:r>
              <a:rPr lang="de-DE" sz="1400" b="1" dirty="0"/>
              <a:t>ausschließlich zulasten des Arten- und Naturschutzes</a:t>
            </a:r>
            <a:r>
              <a:rPr lang="de-DE" sz="1400" dirty="0"/>
              <a:t>: </a:t>
            </a:r>
            <a:endParaRPr lang="de-DE" sz="1400" dirty="0" smtClean="0"/>
          </a:p>
          <a:p>
            <a:pPr marL="171450" indent="-171450">
              <a:buFont typeface="Arial" panose="020B0604020202020204" pitchFamily="34" charset="0"/>
              <a:buChar char="•"/>
            </a:pPr>
            <a:r>
              <a:rPr lang="de-DE" sz="1200" dirty="0" smtClean="0"/>
              <a:t>Windkraftanlagen </a:t>
            </a:r>
            <a:r>
              <a:rPr lang="de-DE" sz="1200" dirty="0"/>
              <a:t>dürfen künftig viel </a:t>
            </a:r>
            <a:r>
              <a:rPr lang="de-DE" sz="1200" b="1" dirty="0"/>
              <a:t>näher an die Brutplätze </a:t>
            </a:r>
            <a:r>
              <a:rPr lang="de-DE" sz="1200" dirty="0"/>
              <a:t>auch seltener Arten heranrücken. </a:t>
            </a:r>
            <a:endParaRPr lang="de-DE" sz="1200" dirty="0" smtClean="0"/>
          </a:p>
          <a:p>
            <a:pPr marL="171450" indent="-171450">
              <a:buFont typeface="Arial" panose="020B0604020202020204" pitchFamily="34" charset="0"/>
              <a:buChar char="•"/>
            </a:pPr>
            <a:r>
              <a:rPr lang="de-DE" sz="1200" dirty="0" smtClean="0"/>
              <a:t>Die </a:t>
            </a:r>
            <a:r>
              <a:rPr lang="de-DE" sz="1200" b="1" dirty="0"/>
              <a:t>Liste der Vogelarten</a:t>
            </a:r>
            <a:r>
              <a:rPr lang="de-DE" sz="1200" dirty="0"/>
              <a:t>, für die es überhaupt Risikoprüfungen geben muss, wurde </a:t>
            </a:r>
            <a:r>
              <a:rPr lang="de-DE" sz="1200" b="1" dirty="0"/>
              <a:t>radikal zusammengestrichen</a:t>
            </a:r>
            <a:r>
              <a:rPr lang="de-DE" sz="1200" dirty="0"/>
              <a:t>. </a:t>
            </a:r>
            <a:endParaRPr lang="de-DE" sz="1200" dirty="0" smtClean="0"/>
          </a:p>
          <a:p>
            <a:pPr marL="171450" indent="-171450">
              <a:buFont typeface="Arial" panose="020B0604020202020204" pitchFamily="34" charset="0"/>
              <a:buChar char="•"/>
            </a:pPr>
            <a:r>
              <a:rPr lang="de-DE" sz="1200" dirty="0" smtClean="0"/>
              <a:t>Und </a:t>
            </a:r>
            <a:r>
              <a:rPr lang="de-DE" sz="1200" b="1" dirty="0" smtClean="0"/>
              <a:t>Ausgleichszahlungen</a:t>
            </a:r>
            <a:r>
              <a:rPr lang="de-DE" sz="1200" dirty="0" smtClean="0"/>
              <a:t> </a:t>
            </a:r>
            <a:r>
              <a:rPr lang="de-DE" sz="1200" dirty="0"/>
              <a:t>für Windkraftbetreiber werden auf Summen </a:t>
            </a:r>
            <a:r>
              <a:rPr lang="de-DE" sz="1200" b="1" dirty="0"/>
              <a:t>gedeckelt</a:t>
            </a:r>
            <a:r>
              <a:rPr lang="de-DE" sz="1200" dirty="0"/>
              <a:t>, die Investitionen selbst an solchen Standorten attraktiv machen, die mit dem Artenschutz kaum vereinbar sind</a:t>
            </a:r>
            <a:r>
              <a:rPr lang="de-DE" sz="1200" dirty="0" smtClean="0"/>
              <a:t>.“</a:t>
            </a:r>
            <a:endParaRPr lang="de-DE" sz="1200" dirty="0"/>
          </a:p>
        </p:txBody>
      </p:sp>
      <p:sp>
        <p:nvSpPr>
          <p:cNvPr id="4" name="Titel 1"/>
          <p:cNvSpPr txBox="1">
            <a:spLocks/>
          </p:cNvSpPr>
          <p:nvPr/>
        </p:nvSpPr>
        <p:spPr>
          <a:xfrm>
            <a:off x="35496" y="30574"/>
            <a:ext cx="4320480" cy="668968"/>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Beispiel Lockerung </a:t>
            </a:r>
          </a:p>
          <a:p>
            <a:r>
              <a:rPr lang="de-DE" sz="2000" b="1" dirty="0" smtClean="0"/>
              <a:t>des Artenschutzes bei Vögeln</a:t>
            </a:r>
          </a:p>
        </p:txBody>
      </p:sp>
      <p:cxnSp>
        <p:nvCxnSpPr>
          <p:cNvPr id="5" name="Gerade Verbindung 4"/>
          <p:cNvCxnSpPr/>
          <p:nvPr/>
        </p:nvCxnSpPr>
        <p:spPr>
          <a:xfrm>
            <a:off x="395536" y="699542"/>
            <a:ext cx="367240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107504" y="3357448"/>
            <a:ext cx="8688168" cy="1446550"/>
          </a:xfrm>
          <a:prstGeom prst="rect">
            <a:avLst/>
          </a:prstGeom>
        </p:spPr>
        <p:txBody>
          <a:bodyPr wrap="square">
            <a:spAutoFit/>
          </a:bodyPr>
          <a:lstStyle/>
          <a:p>
            <a:r>
              <a:rPr lang="de-DE" b="1" dirty="0" err="1"/>
              <a:t>Nabu</a:t>
            </a:r>
            <a:r>
              <a:rPr lang="de-DE" b="1" dirty="0"/>
              <a:t> geht auf Konfrontationskurs für mehr Naturschutz</a:t>
            </a:r>
          </a:p>
          <a:p>
            <a:r>
              <a:rPr lang="de-DE" sz="1400" dirty="0" smtClean="0"/>
              <a:t>„Die </a:t>
            </a:r>
            <a:r>
              <a:rPr lang="de-DE" sz="1400" dirty="0"/>
              <a:t>Zurückhaltung gegenüber der Ampel scheint nun beendet. Gestützt auf ein Gutachten des Berliner </a:t>
            </a:r>
            <a:r>
              <a:rPr lang="de-DE" sz="1400" b="1" dirty="0" err="1"/>
              <a:t>Verwaltungsrechtlers</a:t>
            </a:r>
            <a:r>
              <a:rPr lang="de-DE" sz="1400" b="1" dirty="0"/>
              <a:t> Thorsten </a:t>
            </a:r>
            <a:r>
              <a:rPr lang="de-DE" sz="1400" b="1" dirty="0" err="1"/>
              <a:t>Deppner</a:t>
            </a:r>
            <a:r>
              <a:rPr lang="de-DE" sz="1400" b="1" dirty="0"/>
              <a:t> </a:t>
            </a:r>
            <a:r>
              <a:rPr lang="de-DE" sz="1400" dirty="0"/>
              <a:t>geht der </a:t>
            </a:r>
            <a:r>
              <a:rPr lang="de-DE" sz="1400" dirty="0" err="1"/>
              <a:t>Nabu</a:t>
            </a:r>
            <a:r>
              <a:rPr lang="de-DE" sz="1400" dirty="0"/>
              <a:t> in die Offensive für mehr Naturschutz und fordert die EU-Kommission in einem Beschwerde-Schreiben zum Einschreiten auf.</a:t>
            </a:r>
          </a:p>
          <a:p>
            <a:r>
              <a:rPr lang="de-DE" sz="1400" dirty="0" err="1"/>
              <a:t>Deppner</a:t>
            </a:r>
            <a:r>
              <a:rPr lang="de-DE" sz="1400" dirty="0"/>
              <a:t> hat das Osterpaket im Auftrag des Verbandes analysiert und kommt zu dem Ergebnis, dass die Änderungen im </a:t>
            </a:r>
            <a:r>
              <a:rPr lang="de-DE" sz="1400" b="1" dirty="0"/>
              <a:t>Bundesnaturschutzgesetz in mindestens fünf zentralen Punkten gegen EU-Recht verstoßen</a:t>
            </a:r>
            <a:r>
              <a:rPr lang="de-DE" sz="1400" dirty="0" smtClean="0"/>
              <a:t>.“</a:t>
            </a:r>
            <a:endParaRPr lang="de-DE" sz="1400"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625" t="29129" r="19188" b="27779"/>
          <a:stretch/>
        </p:blipFill>
        <p:spPr bwMode="auto">
          <a:xfrm>
            <a:off x="4283968" y="81685"/>
            <a:ext cx="4752528" cy="1914001"/>
          </a:xfrm>
          <a:prstGeom prst="rect">
            <a:avLst/>
          </a:prstGeom>
          <a:noFill/>
          <a:ln w="19050">
            <a:solidFill>
              <a:schemeClr val="accent3">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feld 8"/>
          <p:cNvSpPr txBox="1"/>
          <p:nvPr/>
        </p:nvSpPr>
        <p:spPr>
          <a:xfrm>
            <a:off x="179512" y="4861198"/>
            <a:ext cx="8784976" cy="230832"/>
          </a:xfrm>
          <a:prstGeom prst="rect">
            <a:avLst/>
          </a:prstGeom>
          <a:noFill/>
        </p:spPr>
        <p:txBody>
          <a:bodyPr wrap="square" lIns="0" rIns="0" rtlCol="0">
            <a:spAutoFit/>
          </a:bodyPr>
          <a:lstStyle/>
          <a:p>
            <a:r>
              <a:rPr lang="de-DE" sz="900" dirty="0"/>
              <a:t>https://www.riffreporter.de/de/umwelt/erneuerbare-energien-windenergie-ampel-naturschutz-nabu-klage-gegen-bundesregierung</a:t>
            </a:r>
          </a:p>
        </p:txBody>
      </p:sp>
      <p:sp>
        <p:nvSpPr>
          <p:cNvPr id="10" name="Titel 1"/>
          <p:cNvSpPr txBox="1">
            <a:spLocks/>
          </p:cNvSpPr>
          <p:nvPr/>
        </p:nvSpPr>
        <p:spPr>
          <a:xfrm>
            <a:off x="107504" y="843558"/>
            <a:ext cx="4032448"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82563" indent="-182563" algn="l">
              <a:buFont typeface="Arial" panose="020B0604020202020204" pitchFamily="34" charset="0"/>
              <a:buChar char="•"/>
              <a:tabLst>
                <a:tab pos="182563" algn="l"/>
              </a:tabLst>
            </a:pPr>
            <a:r>
              <a:rPr lang="de-DE" sz="1400" dirty="0" smtClean="0"/>
              <a:t>zuerst</a:t>
            </a:r>
            <a:r>
              <a:rPr lang="de-DE" sz="1400" b="1" dirty="0" smtClean="0"/>
              <a:t> im „Wind an Land-Gesetz“</a:t>
            </a:r>
          </a:p>
          <a:p>
            <a:pPr marL="182563" indent="-182563" algn="l">
              <a:buFont typeface="Arial" panose="020B0604020202020204" pitchFamily="34" charset="0"/>
              <a:buChar char="•"/>
              <a:tabLst>
                <a:tab pos="182563" algn="l"/>
              </a:tabLst>
            </a:pPr>
            <a:r>
              <a:rPr lang="de-DE" sz="1400" dirty="0"/>
              <a:t>d</a:t>
            </a:r>
            <a:r>
              <a:rPr lang="de-DE" sz="1400" dirty="0" smtClean="0"/>
              <a:t>ann</a:t>
            </a:r>
            <a:r>
              <a:rPr lang="de-DE" sz="1400" b="1" dirty="0" smtClean="0"/>
              <a:t> Osterpaket </a:t>
            </a:r>
            <a:r>
              <a:rPr lang="de-DE" sz="1400" b="1" dirty="0"/>
              <a:t>zum schnelleren Ausbau der Windenergie vor den Küsten, </a:t>
            </a:r>
            <a:endParaRPr lang="de-DE" sz="1400" b="1" dirty="0" smtClean="0"/>
          </a:p>
          <a:p>
            <a:pPr marL="182563" indent="-182563" algn="l">
              <a:buFont typeface="Arial" panose="020B0604020202020204" pitchFamily="34" charset="0"/>
              <a:buChar char="•"/>
              <a:tabLst>
                <a:tab pos="182563" algn="l"/>
              </a:tabLst>
            </a:pPr>
            <a:r>
              <a:rPr lang="de-DE" sz="1400" dirty="0"/>
              <a:t>z</a:t>
            </a:r>
            <a:r>
              <a:rPr lang="de-DE" sz="1400" dirty="0" smtClean="0"/>
              <a:t>uletzt</a:t>
            </a:r>
            <a:r>
              <a:rPr lang="de-DE" sz="1400" b="1" dirty="0" smtClean="0"/>
              <a:t> Sommerpaket </a:t>
            </a:r>
            <a:r>
              <a:rPr lang="de-DE" sz="1400" b="1" dirty="0"/>
              <a:t>für den Turbo an Land und die Änderung des Bundesnaturschutzgesetzes</a:t>
            </a:r>
            <a:endParaRPr lang="de-DE" sz="1400" b="1" dirty="0" smtClean="0"/>
          </a:p>
        </p:txBody>
      </p:sp>
    </p:spTree>
    <p:extLst>
      <p:ext uri="{BB962C8B-B14F-4D97-AF65-F5344CB8AC3E}">
        <p14:creationId xmlns:p14="http://schemas.microsoft.com/office/powerpoint/2010/main" val="99124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txBox="1">
            <a:spLocks/>
          </p:cNvSpPr>
          <p:nvPr/>
        </p:nvSpPr>
        <p:spPr>
          <a:xfrm>
            <a:off x="2123728" y="51470"/>
            <a:ext cx="6912768"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3228975" algn="l"/>
                <a:tab pos="3316288" algn="l"/>
              </a:tabLst>
            </a:pPr>
            <a:r>
              <a:rPr lang="de-DE" sz="2000" b="1" dirty="0" smtClean="0"/>
              <a:t>- Energiewende nicht auf Kurs -</a:t>
            </a:r>
            <a:endParaRPr lang="de-DE" sz="2000" b="1" dirty="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098" t="31615" r="28750" b="57698"/>
          <a:stretch/>
        </p:blipFill>
        <p:spPr bwMode="auto">
          <a:xfrm>
            <a:off x="820057" y="14286"/>
            <a:ext cx="2228010" cy="829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291" t="31615" r="62228" b="58268"/>
          <a:stretch/>
        </p:blipFill>
        <p:spPr bwMode="auto">
          <a:xfrm>
            <a:off x="107504" y="77721"/>
            <a:ext cx="790195" cy="693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Gerade Verbindung 7"/>
          <p:cNvCxnSpPr/>
          <p:nvPr/>
        </p:nvCxnSpPr>
        <p:spPr>
          <a:xfrm>
            <a:off x="251520" y="833502"/>
            <a:ext cx="864096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2247056" y="349995"/>
            <a:ext cx="7293496"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200" b="1" dirty="0" smtClean="0"/>
              <a:t>Bericht nach § 99 BHO vom 7.März 2024 zur Umsetzung der Energiewende im Hinblick auf die Versorgungssicherheit, Bezahlbarkeit und Umweltverträglichkeit der Stromversorgung</a:t>
            </a:r>
            <a:endParaRPr lang="de-DE" sz="1200" b="1" dirty="0"/>
          </a:p>
        </p:txBody>
      </p:sp>
      <p:sp>
        <p:nvSpPr>
          <p:cNvPr id="10" name="Rechteck 9"/>
          <p:cNvSpPr/>
          <p:nvPr/>
        </p:nvSpPr>
        <p:spPr>
          <a:xfrm>
            <a:off x="5796136" y="586315"/>
            <a:ext cx="1440160"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045" t="26120" r="40615" b="22464"/>
          <a:stretch/>
        </p:blipFill>
        <p:spPr bwMode="auto">
          <a:xfrm>
            <a:off x="0" y="1203598"/>
            <a:ext cx="2339752" cy="2387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hteck 11"/>
          <p:cNvSpPr/>
          <p:nvPr/>
        </p:nvSpPr>
        <p:spPr>
          <a:xfrm>
            <a:off x="2267744" y="2139702"/>
            <a:ext cx="6847200" cy="2492990"/>
          </a:xfrm>
          <a:prstGeom prst="rect">
            <a:avLst/>
          </a:prstGeom>
        </p:spPr>
        <p:txBody>
          <a:bodyPr wrap="square">
            <a:spAutoFit/>
          </a:bodyPr>
          <a:lstStyle/>
          <a:p>
            <a:pPr lvl="0"/>
            <a:r>
              <a:rPr lang="de-DE" sz="1200" dirty="0" smtClean="0"/>
              <a:t>Der Bundesrechnungshof führt aus:</a:t>
            </a:r>
          </a:p>
          <a:p>
            <a:pPr marL="171450" lvl="0" indent="-171450">
              <a:buFontTx/>
              <a:buChar char="-"/>
            </a:pPr>
            <a:r>
              <a:rPr lang="de-DE" sz="1200" dirty="0"/>
              <a:t>e</a:t>
            </a:r>
            <a:r>
              <a:rPr lang="de-DE" sz="1200" dirty="0" smtClean="0"/>
              <a:t>s liegen </a:t>
            </a:r>
            <a:r>
              <a:rPr lang="de-DE" sz="1200" b="1" dirty="0" smtClean="0"/>
              <a:t>zahlreiche Erkenntnisse zu negativen Umweltwirkungen erneuerbarer Energien </a:t>
            </a:r>
            <a:r>
              <a:rPr lang="de-DE" sz="1200" dirty="0" smtClean="0"/>
              <a:t>vor</a:t>
            </a:r>
          </a:p>
          <a:p>
            <a:pPr marL="171450" lvl="0" indent="-171450">
              <a:buFontTx/>
              <a:buChar char="-"/>
            </a:pPr>
            <a:r>
              <a:rPr lang="de-DE" sz="1200" dirty="0"/>
              <a:t>d</a:t>
            </a:r>
            <a:r>
              <a:rPr lang="de-DE" sz="1200" dirty="0" smtClean="0"/>
              <a:t>as UBA stellt fest, </a:t>
            </a:r>
            <a:r>
              <a:rPr lang="de-DE" sz="1200" b="1" dirty="0" smtClean="0"/>
              <a:t>die „Flächenbelegung“ durch Energiewende beeinträchtigt die Schutzgüter Fläche, Boden und Landschaft und darüber indirekt Tiere, Pflanzen und Biodiversität</a:t>
            </a:r>
          </a:p>
          <a:p>
            <a:pPr marL="171450" lvl="0" indent="-171450">
              <a:buFontTx/>
              <a:buChar char="-"/>
            </a:pPr>
            <a:r>
              <a:rPr lang="de-DE" sz="1200" dirty="0"/>
              <a:t>d</a:t>
            </a:r>
            <a:r>
              <a:rPr lang="de-DE" sz="1200" dirty="0" smtClean="0"/>
              <a:t>ie erfolgte </a:t>
            </a:r>
            <a:r>
              <a:rPr lang="de-DE" sz="1200" b="1" dirty="0" smtClean="0"/>
              <a:t>Absenkung umweltschutzrechtlicher Verfahrensstandards </a:t>
            </a:r>
            <a:r>
              <a:rPr lang="de-DE" sz="1200" dirty="0" smtClean="0"/>
              <a:t>erhöht das Risiko, andere Schutzgüter mehr als nötig zu schädigen</a:t>
            </a:r>
          </a:p>
          <a:p>
            <a:pPr marL="171450" lvl="0" indent="-171450">
              <a:buFontTx/>
              <a:buChar char="-"/>
            </a:pPr>
            <a:r>
              <a:rPr lang="de-DE" sz="1200" dirty="0"/>
              <a:t>e</a:t>
            </a:r>
            <a:r>
              <a:rPr lang="de-DE" sz="1200" dirty="0" smtClean="0"/>
              <a:t>s wurde </a:t>
            </a:r>
            <a:r>
              <a:rPr lang="de-DE" sz="1200" b="1" dirty="0" smtClean="0"/>
              <a:t>versäumt ein wirksames Ziel- und </a:t>
            </a:r>
            <a:r>
              <a:rPr lang="de-DE" sz="1200" b="1" dirty="0" err="1" smtClean="0"/>
              <a:t>Monitoringsystem</a:t>
            </a:r>
            <a:r>
              <a:rPr lang="de-DE" sz="1200" dirty="0" smtClean="0"/>
              <a:t> für die Umweltverträglichkeit einzuführen</a:t>
            </a:r>
          </a:p>
          <a:p>
            <a:pPr lvl="0">
              <a:tabLst>
                <a:tab pos="180975" algn="l"/>
              </a:tabLst>
            </a:pPr>
            <a:r>
              <a:rPr lang="de-DE" sz="1200" dirty="0" smtClean="0"/>
              <a:t>	(stattdessen hat Regierung </a:t>
            </a:r>
            <a:r>
              <a:rPr lang="de-DE" sz="1200" b="1" dirty="0" smtClean="0"/>
              <a:t>den einzigen Monitoring-Prozess „Energie der </a:t>
            </a:r>
            <a:r>
              <a:rPr lang="de-DE" sz="1200" b="1" dirty="0" err="1" smtClean="0"/>
              <a:t>Zukunftf</a:t>
            </a:r>
            <a:r>
              <a:rPr lang="de-DE" sz="1200" b="1" dirty="0" smtClean="0"/>
              <a:t>“ ausgesetzt</a:t>
            </a:r>
            <a:r>
              <a:rPr lang="de-DE" sz="1200" dirty="0" smtClean="0"/>
              <a:t>)</a:t>
            </a:r>
          </a:p>
          <a:p>
            <a:pPr marL="171450" lvl="0" indent="-171450">
              <a:buFontTx/>
              <a:buChar char="-"/>
            </a:pPr>
            <a:r>
              <a:rPr lang="de-DE" sz="1200" b="1" dirty="0"/>
              <a:t>d</a:t>
            </a:r>
            <a:r>
              <a:rPr lang="de-DE" sz="1200" b="1" dirty="0" smtClean="0"/>
              <a:t>as </a:t>
            </a:r>
            <a:r>
              <a:rPr lang="de-DE" sz="1200" b="1" dirty="0" err="1" smtClean="0"/>
              <a:t>BfN</a:t>
            </a:r>
            <a:r>
              <a:rPr lang="de-DE" sz="1200" b="1" dirty="0" smtClean="0"/>
              <a:t> identifiziert 55 Zielkonflikte zwischen Ausbauzielen für erneuerbare Energien und Naturschutz </a:t>
            </a:r>
          </a:p>
          <a:p>
            <a:pPr marL="171450" lvl="0" indent="-171450">
              <a:buFontTx/>
              <a:buChar char="-"/>
            </a:pPr>
            <a:r>
              <a:rPr lang="de-DE" sz="1200" dirty="0"/>
              <a:t>d</a:t>
            </a:r>
            <a:r>
              <a:rPr lang="de-DE" sz="1200" dirty="0" smtClean="0"/>
              <a:t>as BMUV räumt ein, dass kein systematisches Monitoring der Umweltverträglichkeit erfolgt,</a:t>
            </a:r>
          </a:p>
          <a:p>
            <a:pPr lvl="0">
              <a:tabLst>
                <a:tab pos="180975" algn="l"/>
              </a:tabLst>
            </a:pPr>
            <a:r>
              <a:rPr lang="de-DE" sz="1200" dirty="0" smtClean="0"/>
              <a:t>	zudem lägen zu zahlreichen Umweltwirkungen keine oder nur ungenügende Daten vor</a:t>
            </a:r>
          </a:p>
          <a:p>
            <a:pPr marL="171450" lvl="0" indent="-171450">
              <a:buFontTx/>
              <a:buChar char="-"/>
            </a:pPr>
            <a:endParaRPr lang="de-DE" sz="1200" dirty="0"/>
          </a:p>
        </p:txBody>
      </p:sp>
      <p:sp>
        <p:nvSpPr>
          <p:cNvPr id="13" name="Rechteck 12"/>
          <p:cNvSpPr/>
          <p:nvPr/>
        </p:nvSpPr>
        <p:spPr>
          <a:xfrm>
            <a:off x="35496" y="3561278"/>
            <a:ext cx="2448272" cy="738664"/>
          </a:xfrm>
          <a:prstGeom prst="rect">
            <a:avLst/>
          </a:prstGeom>
        </p:spPr>
        <p:txBody>
          <a:bodyPr wrap="square">
            <a:spAutoFit/>
          </a:bodyPr>
          <a:lstStyle/>
          <a:p>
            <a:pPr lvl="0">
              <a:tabLst>
                <a:tab pos="449263" algn="l"/>
              </a:tabLst>
            </a:pPr>
            <a:r>
              <a:rPr lang="de-DE" sz="1050" dirty="0" smtClean="0"/>
              <a:t>UBA 	</a:t>
            </a:r>
            <a:r>
              <a:rPr lang="de-DE" sz="1050" i="1" dirty="0" smtClean="0"/>
              <a:t>Umweltbundesamt</a:t>
            </a:r>
          </a:p>
          <a:p>
            <a:pPr lvl="0">
              <a:tabLst>
                <a:tab pos="449263" algn="l"/>
              </a:tabLst>
            </a:pPr>
            <a:r>
              <a:rPr lang="de-DE" sz="1050" dirty="0" err="1" smtClean="0"/>
              <a:t>BfN</a:t>
            </a:r>
            <a:r>
              <a:rPr lang="de-DE" sz="1050" dirty="0" smtClean="0"/>
              <a:t> 	</a:t>
            </a:r>
            <a:r>
              <a:rPr lang="de-DE" sz="1050" i="1" dirty="0" smtClean="0"/>
              <a:t>Bundesamt für Naturschutz</a:t>
            </a:r>
          </a:p>
          <a:p>
            <a:pPr lvl="0">
              <a:tabLst>
                <a:tab pos="449263" algn="l"/>
              </a:tabLst>
            </a:pPr>
            <a:r>
              <a:rPr lang="de-DE" sz="1050" dirty="0" smtClean="0"/>
              <a:t>BMUV 	</a:t>
            </a:r>
            <a:r>
              <a:rPr lang="de-DE" sz="1050" i="1" dirty="0" smtClean="0"/>
              <a:t>Bundesministerium für Umwelt 	und Verbraucherschutz </a:t>
            </a:r>
            <a:endParaRPr lang="de-DE" sz="1050" i="1" dirty="0"/>
          </a:p>
        </p:txBody>
      </p:sp>
      <p:sp>
        <p:nvSpPr>
          <p:cNvPr id="4" name="Rechteck 3"/>
          <p:cNvSpPr/>
          <p:nvPr/>
        </p:nvSpPr>
        <p:spPr>
          <a:xfrm>
            <a:off x="971600" y="843558"/>
            <a:ext cx="8136904" cy="1384995"/>
          </a:xfrm>
          <a:prstGeom prst="rect">
            <a:avLst/>
          </a:prstGeom>
        </p:spPr>
        <p:txBody>
          <a:bodyPr wrap="square">
            <a:spAutoFit/>
          </a:bodyPr>
          <a:lstStyle/>
          <a:p>
            <a:pPr lvl="0"/>
            <a:r>
              <a:rPr lang="de-DE" sz="1200" dirty="0"/>
              <a:t>Der Bundesrechnungshof hält </a:t>
            </a:r>
            <a:r>
              <a:rPr lang="de-DE" sz="1200" dirty="0" smtClean="0"/>
              <a:t>fest</a:t>
            </a:r>
            <a:r>
              <a:rPr lang="de-DE" sz="1200" dirty="0"/>
              <a:t>, </a:t>
            </a:r>
            <a:r>
              <a:rPr lang="de-DE" sz="1200" b="1" dirty="0"/>
              <a:t>die Bundesregierung muss beim Ausbau erneuerbarer Energien auch andere Schutzgüter hinreichend berücksichtigen</a:t>
            </a:r>
            <a:r>
              <a:rPr lang="de-DE" sz="1200" dirty="0"/>
              <a:t>. </a:t>
            </a:r>
            <a:endParaRPr lang="de-DE" sz="1200" dirty="0" smtClean="0"/>
          </a:p>
          <a:p>
            <a:pPr lvl="0"/>
            <a:r>
              <a:rPr lang="de-DE" sz="1200" dirty="0" smtClean="0"/>
              <a:t>„</a:t>
            </a:r>
            <a:r>
              <a:rPr lang="de-DE" sz="1200" dirty="0"/>
              <a:t>Das Bundeverfassungsgericht hat in seinem „Klima-Beschluss“ vom 24.März 2021 festgehalten, </a:t>
            </a:r>
            <a:r>
              <a:rPr lang="de-DE" sz="1200" b="1" dirty="0"/>
              <a:t>dass der Klimaschutz keinen absoluten Vorrang gegenüber anderen Grundrechten oder Verfassungsprinzipien genießt</a:t>
            </a:r>
            <a:r>
              <a:rPr lang="de-DE" sz="1200" dirty="0"/>
              <a:t>. </a:t>
            </a:r>
            <a:endParaRPr lang="de-DE" sz="1200" dirty="0" smtClean="0"/>
          </a:p>
          <a:p>
            <a:pPr lvl="0"/>
            <a:r>
              <a:rPr lang="de-DE" sz="1200" dirty="0" smtClean="0"/>
              <a:t>Der </a:t>
            </a:r>
            <a:r>
              <a:rPr lang="de-DE" sz="1200" dirty="0"/>
              <a:t>Schutz der natürlichen Lebensgrundlage und der Tiere (Artikel 20a Grundgesetz) umfasst den Umweltzustand als Ganzes und damit alle Schutzgüter, die für den Erhalt der natürlichen Lebensgrundlage von Belang sind. </a:t>
            </a:r>
            <a:endParaRPr lang="de-DE" sz="1200" dirty="0" smtClean="0"/>
          </a:p>
          <a:p>
            <a:pPr lvl="0"/>
            <a:r>
              <a:rPr lang="de-DE" sz="1200" dirty="0" smtClean="0"/>
              <a:t>Dabei </a:t>
            </a:r>
            <a:r>
              <a:rPr lang="de-DE" sz="1200" dirty="0"/>
              <a:t>besteht eine </a:t>
            </a:r>
            <a:r>
              <a:rPr lang="de-DE" sz="1200" b="1" dirty="0"/>
              <a:t>besondere Sorgfaltspflicht, umweltrelevante Beeinträchtigungen zu vermeiden</a:t>
            </a:r>
            <a:r>
              <a:rPr lang="de-DE" sz="1200" dirty="0"/>
              <a:t>“</a:t>
            </a:r>
          </a:p>
        </p:txBody>
      </p:sp>
      <p:sp>
        <p:nvSpPr>
          <p:cNvPr id="14" name="Textfeld 13"/>
          <p:cNvSpPr txBox="1"/>
          <p:nvPr/>
        </p:nvSpPr>
        <p:spPr>
          <a:xfrm>
            <a:off x="179512" y="4413860"/>
            <a:ext cx="8802508" cy="577081"/>
          </a:xfrm>
          <a:prstGeom prst="rect">
            <a:avLst/>
          </a:prstGeom>
          <a:solidFill>
            <a:schemeClr val="accent3">
              <a:lumMod val="40000"/>
              <a:lumOff val="60000"/>
            </a:schemeClr>
          </a:solidFill>
        </p:spPr>
        <p:txBody>
          <a:bodyPr wrap="square" tIns="0" bIns="0" rtlCol="0">
            <a:spAutoFit/>
          </a:bodyPr>
          <a:lstStyle/>
          <a:p>
            <a:pPr marL="171450" indent="-171450">
              <a:lnSpc>
                <a:spcPts val="1480"/>
              </a:lnSpc>
              <a:buFont typeface="Wingdings" panose="05000000000000000000" pitchFamily="2" charset="2"/>
              <a:buChar char="Ø"/>
              <a:tabLst>
                <a:tab pos="266700" algn="l"/>
              </a:tabLst>
            </a:pPr>
            <a:r>
              <a:rPr lang="de-DE" sz="1200" b="1" dirty="0" smtClean="0"/>
              <a:t>„Die Bundesregierung kann nicht gewährleisten, dass das Stromsystem Energie möglichst nachhaltig verwendet, Ressourcen schont und die Schutzgüter der Umweltverträglichkeit möglichst wenig belastet.</a:t>
            </a:r>
          </a:p>
          <a:p>
            <a:pPr indent="180975">
              <a:lnSpc>
                <a:spcPts val="1480"/>
              </a:lnSpc>
              <a:tabLst>
                <a:tab pos="266700" algn="l"/>
              </a:tabLst>
            </a:pPr>
            <a:r>
              <a:rPr lang="de-DE" sz="1200" b="1" dirty="0" smtClean="0"/>
              <a:t>Sie ist nicht in der Lage, unerwünschte Wirkungen auf einzelne Schutzgüter frühzeitig zu erkennen und angemessen nachzusteuern"</a:t>
            </a:r>
            <a:endParaRPr lang="de-DE" sz="1200" dirty="0"/>
          </a:p>
        </p:txBody>
      </p:sp>
      <p:sp>
        <p:nvSpPr>
          <p:cNvPr id="15" name="Textfeld 14"/>
          <p:cNvSpPr txBox="1"/>
          <p:nvPr/>
        </p:nvSpPr>
        <p:spPr>
          <a:xfrm>
            <a:off x="35496" y="4967061"/>
            <a:ext cx="9108504" cy="196977"/>
          </a:xfrm>
          <a:prstGeom prst="rect">
            <a:avLst/>
          </a:prstGeom>
          <a:noFill/>
        </p:spPr>
        <p:txBody>
          <a:bodyPr wrap="square" lIns="0" rIns="0" rtlCol="0">
            <a:spAutoFit/>
          </a:bodyPr>
          <a:lstStyle/>
          <a:p>
            <a:r>
              <a:rPr lang="de-DE" sz="680" dirty="0"/>
              <a:t>https://www.bundesrechnungshof.de/SharedDocs/Downloads/DE/Berichte/2024/energiewende-volltext.pdf?__blob=publicationFile&amp;v=4#:~:text=Die%20Energiewende%20ist%20bei%20der,die%20Bundesregierung%20nicht%20umfassend%20bewerten.</a:t>
            </a:r>
          </a:p>
        </p:txBody>
      </p:sp>
      <p:pic>
        <p:nvPicPr>
          <p:cNvPr id="1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045" t="78638" r="57970" b="18695"/>
          <a:stretch/>
        </p:blipFill>
        <p:spPr bwMode="auto">
          <a:xfrm>
            <a:off x="0" y="1059582"/>
            <a:ext cx="906905" cy="123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hteck 16"/>
          <p:cNvSpPr/>
          <p:nvPr/>
        </p:nvSpPr>
        <p:spPr>
          <a:xfrm>
            <a:off x="2348564" y="2196000"/>
            <a:ext cx="2223435"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2500964" y="2376000"/>
            <a:ext cx="5887460"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p:cNvSpPr/>
          <p:nvPr/>
        </p:nvSpPr>
        <p:spPr>
          <a:xfrm>
            <a:off x="2523862" y="2901600"/>
            <a:ext cx="6008578"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p:cNvSpPr/>
          <p:nvPr/>
        </p:nvSpPr>
        <p:spPr>
          <a:xfrm>
            <a:off x="2523862" y="3084190"/>
            <a:ext cx="2516190"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p:cNvSpPr/>
          <p:nvPr/>
        </p:nvSpPr>
        <p:spPr>
          <a:xfrm>
            <a:off x="2523862" y="3829452"/>
            <a:ext cx="6512634"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p:cNvSpPr/>
          <p:nvPr/>
        </p:nvSpPr>
        <p:spPr>
          <a:xfrm>
            <a:off x="1012010" y="1275606"/>
            <a:ext cx="7880470" cy="36004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p:cNvSpPr/>
          <p:nvPr/>
        </p:nvSpPr>
        <p:spPr>
          <a:xfrm>
            <a:off x="2483768" y="2556000"/>
            <a:ext cx="6498252" cy="18000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p:cNvSpPr/>
          <p:nvPr/>
        </p:nvSpPr>
        <p:spPr>
          <a:xfrm>
            <a:off x="2537317" y="2732400"/>
            <a:ext cx="4856450" cy="17280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003877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Ausufernde Eingriffe in Lebensraum</a:t>
            </a:r>
            <a:endParaRPr lang="de-DE" sz="2000" b="1" dirty="0"/>
          </a:p>
        </p:txBody>
      </p:sp>
      <p:cxnSp>
        <p:nvCxnSpPr>
          <p:cNvPr id="3" name="Gerade Verbindung 2"/>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hteck 3"/>
          <p:cNvSpPr/>
          <p:nvPr/>
        </p:nvSpPr>
        <p:spPr>
          <a:xfrm>
            <a:off x="395536" y="3858602"/>
            <a:ext cx="8352928" cy="738664"/>
          </a:xfrm>
          <a:prstGeom prst="rect">
            <a:avLst/>
          </a:prstGeom>
        </p:spPr>
        <p:txBody>
          <a:bodyPr wrap="square">
            <a:spAutoFit/>
          </a:bodyPr>
          <a:lstStyle/>
          <a:p>
            <a:pPr marL="171450" indent="-171450">
              <a:buFont typeface="Arial" panose="020B0604020202020204" pitchFamily="34" charset="0"/>
              <a:buChar char="•"/>
            </a:pPr>
            <a:r>
              <a:rPr lang="de-DE" sz="1400" dirty="0" smtClean="0"/>
              <a:t>Im EEG </a:t>
            </a:r>
            <a:r>
              <a:rPr lang="de-DE" sz="1400" dirty="0"/>
              <a:t>2023 wurde das Ausbauziel für die Windenergie an Land für </a:t>
            </a:r>
            <a:r>
              <a:rPr lang="de-DE" sz="1400" b="1" dirty="0"/>
              <a:t>2030 von 81 GW auf 115 GW </a:t>
            </a:r>
            <a:r>
              <a:rPr lang="de-DE" sz="1400" dirty="0" smtClean="0"/>
              <a:t>angehoben</a:t>
            </a:r>
          </a:p>
          <a:p>
            <a:pPr marL="171450" indent="-171450">
              <a:buFont typeface="Arial" panose="020B0604020202020204" pitchFamily="34" charset="0"/>
              <a:buChar char="•"/>
            </a:pPr>
            <a:r>
              <a:rPr lang="de-DE" sz="1400" dirty="0"/>
              <a:t>u</a:t>
            </a:r>
            <a:r>
              <a:rPr lang="de-DE" sz="1400" dirty="0" smtClean="0"/>
              <a:t>m </a:t>
            </a:r>
            <a:r>
              <a:rPr lang="de-DE" sz="1400" dirty="0"/>
              <a:t>dieses Ziel zu erreichen, ist ein </a:t>
            </a:r>
            <a:r>
              <a:rPr lang="de-DE" sz="1400" b="1" dirty="0"/>
              <a:t>jährlicher Bruttozubau von etwa 10 GW Windenergie </a:t>
            </a:r>
            <a:r>
              <a:rPr lang="de-DE" sz="1400" dirty="0"/>
              <a:t>notwendig</a:t>
            </a:r>
            <a:r>
              <a:rPr lang="de-DE" sz="1400" dirty="0" smtClean="0"/>
              <a:t>.</a:t>
            </a:r>
          </a:p>
          <a:p>
            <a:pPr marL="171450" indent="-171450">
              <a:buFont typeface="Arial" panose="020B0604020202020204" pitchFamily="34" charset="0"/>
              <a:buChar char="•"/>
            </a:pPr>
            <a:r>
              <a:rPr lang="de-DE" sz="1400" dirty="0"/>
              <a:t>i</a:t>
            </a:r>
            <a:r>
              <a:rPr lang="de-DE" sz="1400" dirty="0" smtClean="0"/>
              <a:t>m </a:t>
            </a:r>
            <a:r>
              <a:rPr lang="de-DE" sz="1400" dirty="0"/>
              <a:t>Jahr 2022 sind laut Bundesnetzagentur 2,7 GW in Betrieb </a:t>
            </a:r>
            <a:r>
              <a:rPr lang="de-DE" sz="1400" dirty="0" smtClean="0"/>
              <a:t>gegangen</a:t>
            </a:r>
            <a:endParaRPr lang="de-DE" sz="1400" dirty="0"/>
          </a:p>
        </p:txBody>
      </p:sp>
      <p:sp>
        <p:nvSpPr>
          <p:cNvPr id="5" name="Textfeld 4"/>
          <p:cNvSpPr txBox="1"/>
          <p:nvPr/>
        </p:nvSpPr>
        <p:spPr>
          <a:xfrm>
            <a:off x="1187624" y="4597266"/>
            <a:ext cx="5760640" cy="369332"/>
          </a:xfrm>
          <a:prstGeom prst="rect">
            <a:avLst/>
          </a:prstGeom>
          <a:noFill/>
        </p:spPr>
        <p:txBody>
          <a:bodyPr wrap="square" rtlCol="0">
            <a:spAutoFit/>
          </a:bodyPr>
          <a:lstStyle/>
          <a:p>
            <a:r>
              <a:rPr lang="de-DE" sz="900" dirty="0"/>
              <a:t>https://www.umweltbundesamt.de/</a:t>
            </a:r>
            <a:r>
              <a:rPr lang="de-DE" sz="900" dirty="0" err="1"/>
              <a:t>themen</a:t>
            </a:r>
            <a:r>
              <a:rPr lang="de-DE" sz="900" dirty="0"/>
              <a:t>/ausbau-der-windenergie-an-land-2-prozent-ziel#:~:</a:t>
            </a:r>
            <a:r>
              <a:rPr lang="de-DE" sz="900" dirty="0" err="1"/>
              <a:t>text</a:t>
            </a:r>
            <a:r>
              <a:rPr lang="de-DE" sz="900" dirty="0"/>
              <a:t>=Mit%20dem%20EEG%202023%20wurde,bis%20einschließlich%20April%20860%20Megawatt.</a:t>
            </a:r>
          </a:p>
        </p:txBody>
      </p:sp>
      <p:sp>
        <p:nvSpPr>
          <p:cNvPr id="6" name="Rechteck 5"/>
          <p:cNvSpPr/>
          <p:nvPr/>
        </p:nvSpPr>
        <p:spPr>
          <a:xfrm>
            <a:off x="395536" y="699542"/>
            <a:ext cx="8712968" cy="1169551"/>
          </a:xfrm>
          <a:prstGeom prst="rect">
            <a:avLst/>
          </a:prstGeom>
        </p:spPr>
        <p:txBody>
          <a:bodyPr wrap="square">
            <a:spAutoFit/>
          </a:bodyPr>
          <a:lstStyle/>
          <a:p>
            <a:r>
              <a:rPr lang="de-DE" sz="1400" dirty="0"/>
              <a:t>„Wind-an-Land-Gesetz</a:t>
            </a:r>
            <a:r>
              <a:rPr lang="de-DE" sz="1400" dirty="0" smtClean="0"/>
              <a:t>“</a:t>
            </a:r>
          </a:p>
          <a:p>
            <a:pPr marL="285750" indent="-285750">
              <a:buFont typeface="Arial" panose="020B0604020202020204" pitchFamily="34" charset="0"/>
              <a:buChar char="•"/>
            </a:pPr>
            <a:r>
              <a:rPr lang="de-DE" sz="1400" b="1"/>
              <a:t>bislang</a:t>
            </a:r>
            <a:r>
              <a:rPr lang="de-DE" sz="1400"/>
              <a:t> </a:t>
            </a:r>
            <a:r>
              <a:rPr lang="de-DE" sz="1400" smtClean="0"/>
              <a:t>(2023) sind </a:t>
            </a:r>
            <a:r>
              <a:rPr lang="de-DE" sz="1400" dirty="0"/>
              <a:t>bundesweit 0,8 Prozent der Landesfläche für Windkraftanlagen an Land ausgewiesen </a:t>
            </a:r>
            <a:endParaRPr lang="de-DE" sz="1400" dirty="0" smtClean="0"/>
          </a:p>
          <a:p>
            <a:r>
              <a:rPr lang="de-DE" sz="1400" dirty="0"/>
              <a:t>	</a:t>
            </a:r>
            <a:r>
              <a:rPr lang="de-DE" sz="1400" dirty="0" smtClean="0"/>
              <a:t>–</a:t>
            </a:r>
            <a:r>
              <a:rPr lang="de-DE" sz="1400" dirty="0"/>
              <a:t> allerdings sind nur </a:t>
            </a:r>
            <a:r>
              <a:rPr lang="de-DE" sz="1400" b="1" dirty="0"/>
              <a:t>0,5 Prozent </a:t>
            </a:r>
            <a:r>
              <a:rPr lang="de-DE" sz="1400" dirty="0"/>
              <a:t>tatsächlich verfügbar</a:t>
            </a:r>
            <a:r>
              <a:rPr lang="de-DE" sz="1400" dirty="0" smtClean="0"/>
              <a:t>.</a:t>
            </a:r>
          </a:p>
          <a:p>
            <a:pPr marL="285750" indent="-285750">
              <a:buFont typeface="Arial" panose="020B0604020202020204" pitchFamily="34" charset="0"/>
              <a:buChar char="•"/>
            </a:pPr>
            <a:r>
              <a:rPr lang="de-DE" sz="1400" dirty="0"/>
              <a:t>Bis </a:t>
            </a:r>
            <a:r>
              <a:rPr lang="de-DE" sz="1400" b="1" dirty="0"/>
              <a:t>2027</a:t>
            </a:r>
            <a:r>
              <a:rPr lang="de-DE" sz="1400" dirty="0"/>
              <a:t> sollen </a:t>
            </a:r>
            <a:r>
              <a:rPr lang="de-DE" sz="1400" b="1" dirty="0"/>
              <a:t>1,4 Prozent </a:t>
            </a:r>
            <a:r>
              <a:rPr lang="de-DE" sz="1400" dirty="0"/>
              <a:t>der Flächen für Windenergie bereitstehen</a:t>
            </a:r>
          </a:p>
          <a:p>
            <a:pPr marL="285750" indent="-285750">
              <a:buFont typeface="Arial" panose="020B0604020202020204" pitchFamily="34" charset="0"/>
              <a:buChar char="•"/>
            </a:pPr>
            <a:r>
              <a:rPr lang="de-DE" sz="1400" dirty="0" smtClean="0"/>
              <a:t>bis </a:t>
            </a:r>
            <a:r>
              <a:rPr lang="de-DE" sz="1400" b="1" dirty="0" smtClean="0"/>
              <a:t>2032</a:t>
            </a:r>
            <a:r>
              <a:rPr lang="de-DE" sz="1400" dirty="0" smtClean="0"/>
              <a:t> </a:t>
            </a:r>
            <a:r>
              <a:rPr lang="de-DE" sz="1400" dirty="0"/>
              <a:t>müssen die Länder </a:t>
            </a:r>
            <a:r>
              <a:rPr lang="de-DE" sz="1400" b="1" dirty="0"/>
              <a:t>2</a:t>
            </a:r>
            <a:r>
              <a:rPr lang="de-DE" sz="1400" b="1" dirty="0" smtClean="0"/>
              <a:t> </a:t>
            </a:r>
            <a:r>
              <a:rPr lang="de-DE" sz="1400" b="1" dirty="0"/>
              <a:t>Prozent </a:t>
            </a:r>
            <a:r>
              <a:rPr lang="de-DE" sz="1400" dirty="0"/>
              <a:t>der Bundesfläche für die Windenergie </a:t>
            </a:r>
            <a:r>
              <a:rPr lang="de-DE" sz="1400" dirty="0" smtClean="0"/>
              <a:t>ausweisen</a:t>
            </a:r>
          </a:p>
        </p:txBody>
      </p:sp>
      <p:sp>
        <p:nvSpPr>
          <p:cNvPr id="9" name="Textfeld 8"/>
          <p:cNvSpPr txBox="1"/>
          <p:nvPr/>
        </p:nvSpPr>
        <p:spPr>
          <a:xfrm>
            <a:off x="1187624" y="1869093"/>
            <a:ext cx="5152764" cy="230832"/>
          </a:xfrm>
          <a:prstGeom prst="rect">
            <a:avLst/>
          </a:prstGeom>
          <a:noFill/>
        </p:spPr>
        <p:txBody>
          <a:bodyPr wrap="square" rtlCol="0">
            <a:spAutoFit/>
          </a:bodyPr>
          <a:lstStyle/>
          <a:p>
            <a:r>
              <a:rPr lang="de-DE" sz="900" dirty="0"/>
              <a:t>https://www.bundesregierung.de/breg-de/schwerpunkte/klimaschutz/wind-an-land-gesetz-2052764</a:t>
            </a:r>
          </a:p>
        </p:txBody>
      </p:sp>
      <p:graphicFrame>
        <p:nvGraphicFramePr>
          <p:cNvPr id="10" name="Tabelle 9"/>
          <p:cNvGraphicFramePr>
            <a:graphicFrameLocks noGrp="1"/>
          </p:cNvGraphicFramePr>
          <p:nvPr>
            <p:extLst>
              <p:ext uri="{D42A27DB-BD31-4B8C-83A1-F6EECF244321}">
                <p14:modId xmlns:p14="http://schemas.microsoft.com/office/powerpoint/2010/main" val="2883891881"/>
              </p:ext>
            </p:extLst>
          </p:nvPr>
        </p:nvGraphicFramePr>
        <p:xfrm>
          <a:off x="457200" y="2211710"/>
          <a:ext cx="7931225" cy="1150988"/>
        </p:xfrm>
        <a:graphic>
          <a:graphicData uri="http://schemas.openxmlformats.org/drawingml/2006/table">
            <a:tbl>
              <a:tblPr firstRow="1" bandRow="1">
                <a:tableStyleId>{5C22544A-7EE6-4342-B048-85BDC9FD1C3A}</a:tableStyleId>
              </a:tblPr>
              <a:tblGrid>
                <a:gridCol w="4254020"/>
                <a:gridCol w="1946755"/>
                <a:gridCol w="1730450"/>
              </a:tblGrid>
              <a:tr h="459556">
                <a:tc>
                  <a:txBody>
                    <a:bodyPr/>
                    <a:lstStyle/>
                    <a:p>
                      <a:r>
                        <a:rPr lang="de-DE" sz="1400" dirty="0" smtClean="0">
                          <a:solidFill>
                            <a:srgbClr val="FF0000"/>
                          </a:solidFill>
                        </a:rPr>
                        <a:t>Flächenziele für Windvorranggebiete</a:t>
                      </a:r>
                      <a:endParaRPr lang="de-DE" sz="1400" dirty="0">
                        <a:solidFill>
                          <a:srgbClr val="FF0000"/>
                        </a:solidFill>
                      </a:endParaRPr>
                    </a:p>
                  </a:txBody>
                  <a:tcPr marT="36000" marB="36000"/>
                </a:tc>
                <a:tc>
                  <a:txBody>
                    <a:bodyPr/>
                    <a:lstStyle/>
                    <a:p>
                      <a:pPr algn="ctr"/>
                      <a:r>
                        <a:rPr lang="de-DE" sz="1400" dirty="0" smtClean="0"/>
                        <a:t>Sachsen-Anhalt</a:t>
                      </a:r>
                      <a:r>
                        <a:rPr lang="de-DE" sz="1400" baseline="0" dirty="0" smtClean="0"/>
                        <a:t> </a:t>
                      </a:r>
                    </a:p>
                    <a:p>
                      <a:pPr algn="ctr"/>
                      <a:r>
                        <a:rPr lang="de-DE" sz="1400" baseline="0" dirty="0" smtClean="0"/>
                        <a:t>Gesamt</a:t>
                      </a:r>
                      <a:endParaRPr lang="de-DE" sz="1400" dirty="0"/>
                    </a:p>
                  </a:txBody>
                  <a:tcPr marT="36000" marB="36000"/>
                </a:tc>
                <a:tc>
                  <a:txBody>
                    <a:bodyPr/>
                    <a:lstStyle/>
                    <a:p>
                      <a:pPr algn="ctr"/>
                      <a:r>
                        <a:rPr lang="de-DE" sz="1400" dirty="0" smtClean="0"/>
                        <a:t>Altmark</a:t>
                      </a:r>
                      <a:endParaRPr lang="de-DE" sz="1400" dirty="0"/>
                    </a:p>
                  </a:txBody>
                  <a:tcPr marT="36000" marB="36000"/>
                </a:tc>
              </a:tr>
              <a:tr h="326134">
                <a:tc>
                  <a:txBody>
                    <a:bodyPr/>
                    <a:lstStyle/>
                    <a:p>
                      <a:r>
                        <a:rPr lang="de-DE" sz="1400" b="1" dirty="0" smtClean="0">
                          <a:solidFill>
                            <a:schemeClr val="tx1"/>
                          </a:solidFill>
                        </a:rPr>
                        <a:t>bis</a:t>
                      </a:r>
                      <a:r>
                        <a:rPr lang="de-DE" sz="1400" b="1" baseline="0" dirty="0" smtClean="0">
                          <a:solidFill>
                            <a:schemeClr val="tx1"/>
                          </a:solidFill>
                        </a:rPr>
                        <a:t> 2027</a:t>
                      </a:r>
                      <a:endParaRPr lang="de-DE" sz="1400" b="1" dirty="0">
                        <a:solidFill>
                          <a:schemeClr val="tx1"/>
                        </a:solidFill>
                      </a:endParaRPr>
                    </a:p>
                  </a:txBody>
                  <a:tcPr marT="36000" marB="36000"/>
                </a:tc>
                <a:tc>
                  <a:txBody>
                    <a:bodyPr/>
                    <a:lstStyle/>
                    <a:p>
                      <a:pPr algn="ctr"/>
                      <a:r>
                        <a:rPr lang="de-DE" sz="1400" dirty="0" smtClean="0">
                          <a:solidFill>
                            <a:schemeClr val="tx1"/>
                          </a:solidFill>
                        </a:rPr>
                        <a:t>1,8 %</a:t>
                      </a:r>
                      <a:endParaRPr lang="de-DE" sz="1400" dirty="0">
                        <a:solidFill>
                          <a:schemeClr val="tx1"/>
                        </a:solidFill>
                      </a:endParaRPr>
                    </a:p>
                  </a:txBody>
                  <a:tcPr marT="36000" marB="36000"/>
                </a:tc>
                <a:tc>
                  <a:txBody>
                    <a:bodyPr/>
                    <a:lstStyle/>
                    <a:p>
                      <a:pPr algn="ctr"/>
                      <a:r>
                        <a:rPr lang="de-DE" sz="1400" b="1" dirty="0" smtClean="0">
                          <a:solidFill>
                            <a:schemeClr val="tx1"/>
                          </a:solidFill>
                        </a:rPr>
                        <a:t>1,9 %</a:t>
                      </a:r>
                      <a:endParaRPr lang="de-DE" sz="1400" b="1" dirty="0">
                        <a:solidFill>
                          <a:schemeClr val="tx1"/>
                        </a:solidFill>
                      </a:endParaRPr>
                    </a:p>
                  </a:txBody>
                  <a:tcPr marT="36000" marB="36000"/>
                </a:tc>
              </a:tr>
              <a:tr h="326134">
                <a:tc>
                  <a:txBody>
                    <a:bodyPr/>
                    <a:lstStyle/>
                    <a:p>
                      <a:r>
                        <a:rPr lang="de-DE" sz="1400" b="1" dirty="0" smtClean="0">
                          <a:solidFill>
                            <a:schemeClr val="tx1"/>
                          </a:solidFill>
                        </a:rPr>
                        <a:t>bis 2032</a:t>
                      </a:r>
                      <a:endParaRPr lang="de-DE" sz="1400" b="1" dirty="0">
                        <a:solidFill>
                          <a:schemeClr val="tx1"/>
                        </a:solidFill>
                      </a:endParaRPr>
                    </a:p>
                  </a:txBody>
                  <a:tcPr marT="36000" marB="36000"/>
                </a:tc>
                <a:tc>
                  <a:txBody>
                    <a:bodyPr/>
                    <a:lstStyle/>
                    <a:p>
                      <a:pPr algn="ctr"/>
                      <a:r>
                        <a:rPr lang="de-DE" sz="1400" dirty="0" smtClean="0">
                          <a:solidFill>
                            <a:schemeClr val="tx1"/>
                          </a:solidFill>
                        </a:rPr>
                        <a:t>2,2 %</a:t>
                      </a:r>
                      <a:endParaRPr lang="de-DE" sz="1400" dirty="0">
                        <a:solidFill>
                          <a:schemeClr val="tx1"/>
                        </a:solidFill>
                      </a:endParaRPr>
                    </a:p>
                  </a:txBody>
                  <a:tcPr marT="36000" marB="36000"/>
                </a:tc>
                <a:tc>
                  <a:txBody>
                    <a:bodyPr/>
                    <a:lstStyle/>
                    <a:p>
                      <a:pPr algn="ctr"/>
                      <a:r>
                        <a:rPr lang="de-DE" sz="1400" b="1" dirty="0" smtClean="0">
                          <a:solidFill>
                            <a:schemeClr val="tx1"/>
                          </a:solidFill>
                        </a:rPr>
                        <a:t>2,3 %</a:t>
                      </a:r>
                      <a:endParaRPr lang="de-DE" sz="1400" b="1" dirty="0">
                        <a:solidFill>
                          <a:schemeClr val="tx1"/>
                        </a:solidFill>
                      </a:endParaRPr>
                    </a:p>
                  </a:txBody>
                  <a:tcPr marT="36000" marB="36000"/>
                </a:tc>
              </a:tr>
            </a:tbl>
          </a:graphicData>
        </a:graphic>
      </p:graphicFrame>
      <p:sp>
        <p:nvSpPr>
          <p:cNvPr id="11" name="Textfeld 10"/>
          <p:cNvSpPr txBox="1"/>
          <p:nvPr/>
        </p:nvSpPr>
        <p:spPr>
          <a:xfrm>
            <a:off x="1115616" y="3435846"/>
            <a:ext cx="7848872" cy="369332"/>
          </a:xfrm>
          <a:prstGeom prst="rect">
            <a:avLst/>
          </a:prstGeom>
          <a:noFill/>
        </p:spPr>
        <p:txBody>
          <a:bodyPr wrap="square" rtlCol="0">
            <a:spAutoFit/>
          </a:bodyPr>
          <a:lstStyle/>
          <a:p>
            <a:r>
              <a:rPr lang="de-DE" sz="900" dirty="0"/>
              <a:t>https://mid.sachsen-anhalt.de/infrastruktur/raumordnung-und-landesentwicklung/ausbauziel-22-prozent-sachsen-anhalt-setzt-auf-windenergie#:~:text=Ausbauziele%20in%20Sachsen-%E2%80%8BAnhalt,Ausbau%20der%20Windenergie%20vorgehalten%20werden.</a:t>
            </a:r>
          </a:p>
        </p:txBody>
      </p:sp>
    </p:spTree>
    <p:extLst>
      <p:ext uri="{BB962C8B-B14F-4D97-AF65-F5344CB8AC3E}">
        <p14:creationId xmlns:p14="http://schemas.microsoft.com/office/powerpoint/2010/main" val="162908861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erade Verbindung 2"/>
          <p:cNvCxnSpPr/>
          <p:nvPr/>
        </p:nvCxnSpPr>
        <p:spPr>
          <a:xfrm>
            <a:off x="539552" y="483518"/>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Tabelle 3"/>
          <p:cNvGraphicFramePr>
            <a:graphicFrameLocks noGrp="1"/>
          </p:cNvGraphicFramePr>
          <p:nvPr>
            <p:extLst>
              <p:ext uri="{D42A27DB-BD31-4B8C-83A1-F6EECF244321}">
                <p14:modId xmlns:p14="http://schemas.microsoft.com/office/powerpoint/2010/main" val="3984667139"/>
              </p:ext>
            </p:extLst>
          </p:nvPr>
        </p:nvGraphicFramePr>
        <p:xfrm>
          <a:off x="179512" y="1491630"/>
          <a:ext cx="2808312" cy="1661240"/>
        </p:xfrm>
        <a:graphic>
          <a:graphicData uri="http://schemas.openxmlformats.org/drawingml/2006/table">
            <a:tbl>
              <a:tblPr firstRow="1" bandRow="1">
                <a:tableStyleId>{5C22544A-7EE6-4342-B048-85BDC9FD1C3A}</a:tableStyleId>
              </a:tblPr>
              <a:tblGrid>
                <a:gridCol w="936104"/>
                <a:gridCol w="1080120"/>
                <a:gridCol w="792088"/>
              </a:tblGrid>
              <a:tr h="370840">
                <a:tc>
                  <a:txBody>
                    <a:bodyPr/>
                    <a:lstStyle/>
                    <a:p>
                      <a:r>
                        <a:rPr lang="de-DE" sz="1000" b="0" dirty="0" smtClean="0"/>
                        <a:t>Angenommener</a:t>
                      </a:r>
                    </a:p>
                    <a:p>
                      <a:r>
                        <a:rPr lang="de-DE" sz="1000" b="0" dirty="0" smtClean="0"/>
                        <a:t>Beeinflussungs-Radius</a:t>
                      </a:r>
                      <a:endParaRPr lang="de-DE" sz="1000" b="0" dirty="0"/>
                    </a:p>
                  </a:txBody>
                  <a:tcPr marL="36000" marR="36000" marT="43200" marB="43200"/>
                </a:tc>
                <a:tc>
                  <a:txBody>
                    <a:bodyPr/>
                    <a:lstStyle/>
                    <a:p>
                      <a:r>
                        <a:rPr lang="de-DE" sz="1000" b="0" dirty="0" smtClean="0"/>
                        <a:t>Geplante </a:t>
                      </a:r>
                    </a:p>
                    <a:p>
                      <a:r>
                        <a:rPr lang="de-DE" sz="1000" b="0" baseline="0" dirty="0" smtClean="0"/>
                        <a:t>Windvorrangfläche</a:t>
                      </a:r>
                    </a:p>
                    <a:p>
                      <a:r>
                        <a:rPr lang="de-DE" sz="1000" b="0" baseline="0" dirty="0" smtClean="0"/>
                        <a:t>(in km²)</a:t>
                      </a:r>
                      <a:endParaRPr lang="de-DE" sz="1000" b="0" dirty="0"/>
                    </a:p>
                  </a:txBody>
                  <a:tcPr marL="36000" marR="36000" marT="43200" marB="43200"/>
                </a:tc>
                <a:tc>
                  <a:txBody>
                    <a:bodyPr/>
                    <a:lstStyle/>
                    <a:p>
                      <a:r>
                        <a:rPr lang="de-DE" sz="1000" b="0" dirty="0" smtClean="0"/>
                        <a:t>beeinflusste</a:t>
                      </a:r>
                    </a:p>
                    <a:p>
                      <a:r>
                        <a:rPr lang="de-DE" sz="1000" b="0" dirty="0" smtClean="0"/>
                        <a:t>Fläche</a:t>
                      </a:r>
                      <a:endParaRPr lang="de-DE" sz="1000" b="0" dirty="0"/>
                    </a:p>
                  </a:txBody>
                  <a:tcPr marL="36000" marR="36000" marT="43200" marB="43200"/>
                </a:tc>
              </a:tr>
              <a:tr h="370840">
                <a:tc>
                  <a:txBody>
                    <a:bodyPr/>
                    <a:lstStyle/>
                    <a:p>
                      <a:pPr algn="ctr"/>
                      <a:r>
                        <a:rPr lang="de-DE" sz="1000" b="0" dirty="0" smtClean="0"/>
                        <a:t>1 km </a:t>
                      </a:r>
                      <a:r>
                        <a:rPr lang="de-DE" sz="900" b="0" dirty="0" smtClean="0"/>
                        <a:t>(Mindestabstand)</a:t>
                      </a:r>
                      <a:endParaRPr lang="de-DE" sz="900" b="0" dirty="0"/>
                    </a:p>
                  </a:txBody>
                  <a:tcPr marL="36000" marR="36000" marT="43200" marB="43200"/>
                </a:tc>
                <a:tc>
                  <a:txBody>
                    <a:bodyPr/>
                    <a:lstStyle/>
                    <a:p>
                      <a:pPr algn="ctr"/>
                      <a:r>
                        <a:rPr lang="de-DE" sz="1000" b="0" dirty="0" smtClean="0"/>
                        <a:t>2,2 km²</a:t>
                      </a:r>
                      <a:endParaRPr lang="de-DE" sz="1000" b="0" dirty="0"/>
                    </a:p>
                  </a:txBody>
                  <a:tcPr marL="36000" marR="36000" marT="43200" marB="43200"/>
                </a:tc>
                <a:tc>
                  <a:txBody>
                    <a:bodyPr/>
                    <a:lstStyle/>
                    <a:p>
                      <a:pPr algn="ctr"/>
                      <a:r>
                        <a:rPr lang="de-DE" sz="1000" b="0" dirty="0" smtClean="0"/>
                        <a:t>10,64</a:t>
                      </a:r>
                      <a:r>
                        <a:rPr lang="de-DE" sz="1000" b="0" baseline="0" dirty="0" smtClean="0"/>
                        <a:t> km²</a:t>
                      </a:r>
                      <a:endParaRPr lang="de-DE" sz="1000" b="0" dirty="0"/>
                    </a:p>
                  </a:txBody>
                  <a:tcPr marL="36000" marR="36000" marT="43200" marB="43200"/>
                </a:tc>
              </a:tr>
              <a:tr h="370840">
                <a:tc>
                  <a:txBody>
                    <a:bodyPr/>
                    <a:lstStyle/>
                    <a:p>
                      <a:pPr algn="ctr"/>
                      <a:r>
                        <a:rPr lang="de-DE" sz="1000" b="0" dirty="0" smtClean="0"/>
                        <a:t>2 km</a:t>
                      </a:r>
                      <a:endParaRPr lang="de-DE" sz="1000" b="0" dirty="0"/>
                    </a:p>
                  </a:txBody>
                  <a:tcPr marL="36000" marR="36000" marT="43200" marB="43200"/>
                </a:tc>
                <a:tc>
                  <a:txBody>
                    <a:bodyPr/>
                    <a:lstStyle/>
                    <a:p>
                      <a:pPr algn="ctr"/>
                      <a:r>
                        <a:rPr lang="de-DE" sz="1000" b="0" baseline="0" dirty="0" smtClean="0"/>
                        <a:t>2,2 km²</a:t>
                      </a:r>
                      <a:endParaRPr lang="de-DE" sz="1000" b="0" dirty="0"/>
                    </a:p>
                  </a:txBody>
                  <a:tcPr marL="36000" marR="36000" marT="43200" marB="43200"/>
                </a:tc>
                <a:tc>
                  <a:txBody>
                    <a:bodyPr/>
                    <a:lstStyle/>
                    <a:p>
                      <a:pPr algn="ctr"/>
                      <a:r>
                        <a:rPr lang="de-DE" sz="1000" b="0" dirty="0" smtClean="0"/>
                        <a:t>25,34 km²</a:t>
                      </a:r>
                      <a:endParaRPr lang="de-DE" sz="1000" b="0" dirty="0"/>
                    </a:p>
                  </a:txBody>
                  <a:tcPr marL="36000" marR="36000" marT="43200" marB="43200"/>
                </a:tc>
              </a:tr>
              <a:tr h="370840">
                <a:tc>
                  <a:txBody>
                    <a:bodyPr/>
                    <a:lstStyle/>
                    <a:p>
                      <a:pPr algn="ctr"/>
                      <a:r>
                        <a:rPr lang="de-DE" sz="1000" b="0" dirty="0" smtClean="0"/>
                        <a:t>4 km</a:t>
                      </a:r>
                      <a:endParaRPr lang="de-DE" sz="1000" b="0" dirty="0"/>
                    </a:p>
                  </a:txBody>
                  <a:tcPr marL="36000" marR="36000" marT="43200" marB="43200"/>
                </a:tc>
                <a:tc>
                  <a:txBody>
                    <a:bodyPr/>
                    <a:lstStyle/>
                    <a:p>
                      <a:pPr algn="ctr"/>
                      <a:r>
                        <a:rPr lang="de-DE" sz="1000" b="0" dirty="0" smtClean="0"/>
                        <a:t>2,2 km²</a:t>
                      </a:r>
                      <a:endParaRPr lang="de-DE" sz="1000" b="0" dirty="0"/>
                    </a:p>
                  </a:txBody>
                  <a:tcPr marL="36000" marR="36000" marT="43200" marB="43200"/>
                </a:tc>
                <a:tc>
                  <a:txBody>
                    <a:bodyPr/>
                    <a:lstStyle/>
                    <a:p>
                      <a:pPr algn="ctr"/>
                      <a:r>
                        <a:rPr lang="de-DE" sz="1000" b="0" dirty="0" smtClean="0"/>
                        <a:t>73,59 km²</a:t>
                      </a:r>
                      <a:endParaRPr lang="de-DE" sz="1000" b="0" dirty="0"/>
                    </a:p>
                  </a:txBody>
                  <a:tcPr marL="36000" marR="36000" marT="43200" marB="43200"/>
                </a:tc>
              </a:tr>
            </a:tbl>
          </a:graphicData>
        </a:graphic>
      </p:graphicFrame>
      <p:graphicFrame>
        <p:nvGraphicFramePr>
          <p:cNvPr id="5" name="Tabelle 4"/>
          <p:cNvGraphicFramePr>
            <a:graphicFrameLocks noGrp="1"/>
          </p:cNvGraphicFramePr>
          <p:nvPr>
            <p:extLst>
              <p:ext uri="{D42A27DB-BD31-4B8C-83A1-F6EECF244321}">
                <p14:modId xmlns:p14="http://schemas.microsoft.com/office/powerpoint/2010/main" val="2837823686"/>
              </p:ext>
            </p:extLst>
          </p:nvPr>
        </p:nvGraphicFramePr>
        <p:xfrm>
          <a:off x="3203848" y="1491630"/>
          <a:ext cx="2808312" cy="1661240"/>
        </p:xfrm>
        <a:graphic>
          <a:graphicData uri="http://schemas.openxmlformats.org/drawingml/2006/table">
            <a:tbl>
              <a:tblPr firstRow="1" bandRow="1">
                <a:tableStyleId>{5C22544A-7EE6-4342-B048-85BDC9FD1C3A}</a:tableStyleId>
              </a:tblPr>
              <a:tblGrid>
                <a:gridCol w="936104"/>
                <a:gridCol w="1080120"/>
                <a:gridCol w="792088"/>
              </a:tblGrid>
              <a:tr h="370840">
                <a:tc>
                  <a:txBody>
                    <a:bodyPr/>
                    <a:lstStyle/>
                    <a:p>
                      <a:r>
                        <a:rPr lang="de-DE" sz="1000" b="0" dirty="0" smtClean="0"/>
                        <a:t>Angenommener</a:t>
                      </a:r>
                    </a:p>
                    <a:p>
                      <a:r>
                        <a:rPr lang="de-DE" sz="1000" b="0" dirty="0" smtClean="0"/>
                        <a:t>Beeinflussungs-Radius</a:t>
                      </a:r>
                      <a:endParaRPr lang="de-DE" sz="1000" b="0" dirty="0"/>
                    </a:p>
                  </a:txBody>
                  <a:tcPr marL="36000" marR="36000" marT="43200" marB="43200"/>
                </a:tc>
                <a:tc>
                  <a:txBody>
                    <a:bodyPr/>
                    <a:lstStyle/>
                    <a:p>
                      <a:r>
                        <a:rPr lang="de-DE" sz="1000" b="0" dirty="0" smtClean="0"/>
                        <a:t>Geplante </a:t>
                      </a:r>
                    </a:p>
                    <a:p>
                      <a:r>
                        <a:rPr lang="de-DE" sz="1000" b="0" baseline="0" dirty="0" smtClean="0"/>
                        <a:t>Windvorrangfläche</a:t>
                      </a:r>
                    </a:p>
                    <a:p>
                      <a:r>
                        <a:rPr lang="de-DE" sz="1000" b="0" baseline="0" dirty="0" smtClean="0"/>
                        <a:t>(in km²)</a:t>
                      </a:r>
                      <a:endParaRPr lang="de-DE" sz="1000" b="0" dirty="0"/>
                    </a:p>
                  </a:txBody>
                  <a:tcPr marL="36000" marR="36000" marT="43200" marB="43200"/>
                </a:tc>
                <a:tc>
                  <a:txBody>
                    <a:bodyPr/>
                    <a:lstStyle/>
                    <a:p>
                      <a:r>
                        <a:rPr lang="de-DE" sz="1000" b="0" dirty="0" smtClean="0"/>
                        <a:t>beeinflusste</a:t>
                      </a:r>
                      <a:r>
                        <a:rPr lang="de-DE" sz="1000" b="0" baseline="0" dirty="0" smtClean="0"/>
                        <a:t> Fläche</a:t>
                      </a:r>
                      <a:endParaRPr lang="de-DE" sz="1000" b="0" dirty="0"/>
                    </a:p>
                  </a:txBody>
                  <a:tcPr marL="36000" marR="36000" marT="43200" marB="43200"/>
                </a:tc>
              </a:tr>
              <a:tr h="370840">
                <a:tc>
                  <a:txBody>
                    <a:bodyPr/>
                    <a:lstStyle/>
                    <a:p>
                      <a:pPr algn="ctr"/>
                      <a:r>
                        <a:rPr lang="de-DE" sz="1000" b="0" dirty="0" smtClean="0"/>
                        <a:t>1 km </a:t>
                      </a:r>
                      <a:r>
                        <a:rPr lang="de-DE" sz="900" b="0" dirty="0" smtClean="0"/>
                        <a:t>(Mindestabstand)</a:t>
                      </a:r>
                      <a:endParaRPr lang="de-DE" sz="900" b="0" dirty="0"/>
                    </a:p>
                  </a:txBody>
                  <a:tcPr marL="36000" marR="36000" marT="43200" marB="43200"/>
                </a:tc>
                <a:tc>
                  <a:txBody>
                    <a:bodyPr/>
                    <a:lstStyle/>
                    <a:p>
                      <a:pPr algn="ctr"/>
                      <a:r>
                        <a:rPr lang="de-DE" sz="1000" b="0" dirty="0" smtClean="0"/>
                        <a:t>2,2 km²</a:t>
                      </a:r>
                      <a:endParaRPr lang="de-DE" sz="1000" b="0" dirty="0"/>
                    </a:p>
                  </a:txBody>
                  <a:tcPr marL="36000" marR="36000" marT="43200" marB="43200"/>
                </a:tc>
                <a:tc>
                  <a:txBody>
                    <a:bodyPr/>
                    <a:lstStyle/>
                    <a:p>
                      <a:pPr algn="ctr"/>
                      <a:r>
                        <a:rPr lang="de-DE" sz="1000" b="0" dirty="0" smtClean="0"/>
                        <a:t>11,26 km²</a:t>
                      </a:r>
                      <a:endParaRPr lang="de-DE" sz="1000" b="0" dirty="0"/>
                    </a:p>
                  </a:txBody>
                  <a:tcPr marL="36000" marR="36000" marT="43200" marB="43200"/>
                </a:tc>
              </a:tr>
              <a:tr h="370840">
                <a:tc>
                  <a:txBody>
                    <a:bodyPr/>
                    <a:lstStyle/>
                    <a:p>
                      <a:pPr algn="ctr"/>
                      <a:r>
                        <a:rPr lang="de-DE" sz="1000" b="0" dirty="0" smtClean="0"/>
                        <a:t>2 km</a:t>
                      </a:r>
                      <a:endParaRPr lang="de-DE" sz="1000" b="0" dirty="0"/>
                    </a:p>
                  </a:txBody>
                  <a:tcPr marL="36000" marR="36000" marT="43200" marB="43200"/>
                </a:tc>
                <a:tc>
                  <a:txBody>
                    <a:bodyPr/>
                    <a:lstStyle/>
                    <a:p>
                      <a:pPr algn="ctr"/>
                      <a:r>
                        <a:rPr lang="de-DE" sz="1000" b="0" dirty="0" smtClean="0"/>
                        <a:t>2,2 km²</a:t>
                      </a:r>
                      <a:endParaRPr lang="de-DE" sz="1000" b="0" dirty="0"/>
                    </a:p>
                  </a:txBody>
                  <a:tcPr marL="36000" marR="36000" marT="43200" marB="43200"/>
                </a:tc>
                <a:tc>
                  <a:txBody>
                    <a:bodyPr/>
                    <a:lstStyle/>
                    <a:p>
                      <a:pPr algn="ctr"/>
                      <a:r>
                        <a:rPr lang="de-DE" sz="1000" b="0" dirty="0" smtClean="0"/>
                        <a:t>26,61 km²</a:t>
                      </a:r>
                      <a:endParaRPr lang="de-DE" sz="1000" b="0" dirty="0"/>
                    </a:p>
                  </a:txBody>
                  <a:tcPr marL="36000" marR="36000" marT="43200" marB="43200"/>
                </a:tc>
              </a:tr>
              <a:tr h="370840">
                <a:tc>
                  <a:txBody>
                    <a:bodyPr/>
                    <a:lstStyle/>
                    <a:p>
                      <a:pPr algn="ctr"/>
                      <a:r>
                        <a:rPr lang="de-DE" sz="1000" b="0" dirty="0" smtClean="0"/>
                        <a:t>4 km</a:t>
                      </a:r>
                      <a:endParaRPr lang="de-DE" sz="1000" b="0" dirty="0"/>
                    </a:p>
                  </a:txBody>
                  <a:tcPr marL="36000" marR="36000" marT="43200" marB="43200"/>
                </a:tc>
                <a:tc>
                  <a:txBody>
                    <a:bodyPr/>
                    <a:lstStyle/>
                    <a:p>
                      <a:pPr algn="ctr"/>
                      <a:r>
                        <a:rPr lang="de-DE" sz="1000" b="0" baseline="0" dirty="0" smtClean="0"/>
                        <a:t>2,2 km²</a:t>
                      </a:r>
                      <a:endParaRPr lang="de-DE" sz="1000" b="0" dirty="0"/>
                    </a:p>
                  </a:txBody>
                  <a:tcPr marL="36000" marR="36000" marT="43200" marB="43200"/>
                </a:tc>
                <a:tc>
                  <a:txBody>
                    <a:bodyPr/>
                    <a:lstStyle/>
                    <a:p>
                      <a:pPr algn="ctr"/>
                      <a:r>
                        <a:rPr lang="de-DE" sz="1000" b="0" dirty="0" smtClean="0"/>
                        <a:t>76,15 km²</a:t>
                      </a:r>
                      <a:endParaRPr lang="de-DE" sz="1000" b="0" dirty="0"/>
                    </a:p>
                  </a:txBody>
                  <a:tcPr marL="36000" marR="36000" marT="43200" marB="43200"/>
                </a:tc>
              </a:tr>
            </a:tbl>
          </a:graphicData>
        </a:graphic>
      </p:graphicFrame>
      <p:sp>
        <p:nvSpPr>
          <p:cNvPr id="6" name="Rechteck 5"/>
          <p:cNvSpPr/>
          <p:nvPr/>
        </p:nvSpPr>
        <p:spPr>
          <a:xfrm>
            <a:off x="107504" y="771550"/>
            <a:ext cx="2880320" cy="646331"/>
          </a:xfrm>
          <a:prstGeom prst="rect">
            <a:avLst/>
          </a:prstGeom>
        </p:spPr>
        <p:txBody>
          <a:bodyPr wrap="square">
            <a:spAutoFit/>
          </a:bodyPr>
          <a:lstStyle/>
          <a:p>
            <a:r>
              <a:rPr lang="de-DE" sz="1200" dirty="0" smtClean="0"/>
              <a:t>Annahme einer eher </a:t>
            </a:r>
            <a:r>
              <a:rPr lang="de-DE" sz="1200" b="1" dirty="0" smtClean="0"/>
              <a:t>kreisförmigen</a:t>
            </a:r>
          </a:p>
          <a:p>
            <a:r>
              <a:rPr lang="de-DE" sz="1200" dirty="0" smtClean="0"/>
              <a:t>Windvorrangfläche  (Durchmesser 1,67 km)</a:t>
            </a:r>
          </a:p>
          <a:p>
            <a:pPr indent="1257300"/>
            <a:r>
              <a:rPr lang="de-DE" sz="1200" dirty="0" smtClean="0"/>
              <a:t>(Radius 0,84 km)</a:t>
            </a:r>
            <a:endParaRPr lang="de-DE" sz="1200" dirty="0"/>
          </a:p>
        </p:txBody>
      </p:sp>
      <p:sp>
        <p:nvSpPr>
          <p:cNvPr id="7" name="Rechteck 6"/>
          <p:cNvSpPr/>
          <p:nvPr/>
        </p:nvSpPr>
        <p:spPr>
          <a:xfrm>
            <a:off x="3275856" y="771550"/>
            <a:ext cx="2520280" cy="461665"/>
          </a:xfrm>
          <a:prstGeom prst="rect">
            <a:avLst/>
          </a:prstGeom>
        </p:spPr>
        <p:txBody>
          <a:bodyPr wrap="square">
            <a:spAutoFit/>
          </a:bodyPr>
          <a:lstStyle/>
          <a:p>
            <a:r>
              <a:rPr lang="de-DE" sz="1200" dirty="0" smtClean="0"/>
              <a:t>Annahme einer eher </a:t>
            </a:r>
            <a:r>
              <a:rPr lang="de-DE" sz="1200" b="1" dirty="0" smtClean="0"/>
              <a:t>quadratischen</a:t>
            </a:r>
          </a:p>
          <a:p>
            <a:r>
              <a:rPr lang="de-DE" sz="1200" dirty="0" smtClean="0"/>
              <a:t>Windvorrangfläche (1,48 * 1,48 km)</a:t>
            </a:r>
            <a:endParaRPr lang="de-DE" sz="1200" dirty="0"/>
          </a:p>
        </p:txBody>
      </p:sp>
      <mc:AlternateContent xmlns:mc="http://schemas.openxmlformats.org/markup-compatibility/2006" xmlns:a14="http://schemas.microsoft.com/office/drawing/2010/main">
        <mc:Choice Requires="a14">
          <p:sp>
            <p:nvSpPr>
              <p:cNvPr id="8" name="Rechteck 7"/>
              <p:cNvSpPr/>
              <p:nvPr/>
            </p:nvSpPr>
            <p:spPr>
              <a:xfrm>
                <a:off x="218788" y="3291830"/>
                <a:ext cx="3456384" cy="861774"/>
              </a:xfrm>
              <a:prstGeom prst="rect">
                <a:avLst/>
              </a:prstGeom>
            </p:spPr>
            <p:txBody>
              <a:bodyPr wrap="square">
                <a:spAutoFit/>
              </a:bodyPr>
              <a:lstStyle/>
              <a:p>
                <a:pPr marL="171450" indent="-171450">
                  <a:buFont typeface="Arial" panose="020B0604020202020204" pitchFamily="34" charset="0"/>
                  <a:buChar char="•"/>
                  <a:tabLst>
                    <a:tab pos="182563" algn="l"/>
                  </a:tabLst>
                </a:pPr>
                <a:r>
                  <a:rPr lang="de-DE" sz="1000" dirty="0" smtClean="0"/>
                  <a:t>A = </a:t>
                </a:r>
                <a14:m>
                  <m:oMath xmlns:m="http://schemas.openxmlformats.org/officeDocument/2006/math">
                    <m:r>
                      <a:rPr lang="de-DE" sz="1000" i="1" smtClean="0">
                        <a:latin typeface="Cambria Math"/>
                        <a:ea typeface="Cambria Math"/>
                      </a:rPr>
                      <m:t>𝜋</m:t>
                    </m:r>
                    <m:r>
                      <a:rPr lang="de-DE" sz="1000" b="0" i="1" smtClean="0">
                        <a:latin typeface="Cambria Math"/>
                        <a:ea typeface="Cambria Math"/>
                      </a:rPr>
                      <m:t> ∗</m:t>
                    </m:r>
                    <m:r>
                      <a:rPr lang="de-DE" sz="1000" b="0" i="1" smtClean="0">
                        <a:latin typeface="Cambria Math"/>
                        <a:ea typeface="Cambria Math"/>
                      </a:rPr>
                      <m:t>𝑟</m:t>
                    </m:r>
                    <m:r>
                      <a:rPr lang="de-DE" sz="1000" b="0" i="1" smtClean="0">
                        <a:latin typeface="Cambria Math"/>
                        <a:ea typeface="Cambria Math"/>
                      </a:rPr>
                      <m:t>²</m:t>
                    </m:r>
                  </m:oMath>
                </a14:m>
                <a:endParaRPr lang="de-DE" sz="1000" dirty="0" smtClean="0"/>
              </a:p>
              <a:p>
                <a:pPr marL="171450" indent="-171450">
                  <a:buFont typeface="Wingdings" panose="05000000000000000000" pitchFamily="2" charset="2"/>
                  <a:buChar char="Ø"/>
                  <a:tabLst>
                    <a:tab pos="182563" algn="l"/>
                  </a:tabLst>
                </a:pPr>
                <a:r>
                  <a:rPr lang="de-DE" sz="1000" dirty="0"/>
                  <a:t>v</a:t>
                </a:r>
                <a:r>
                  <a:rPr lang="de-DE" sz="1000" dirty="0" smtClean="0"/>
                  <a:t>erdoppelt </a:t>
                </a:r>
                <a:r>
                  <a:rPr lang="de-DE" sz="1000" dirty="0"/>
                  <a:t>man den Radius eines Kreises, </a:t>
                </a:r>
                <a:endParaRPr lang="de-DE" sz="1000" dirty="0" smtClean="0"/>
              </a:p>
              <a:p>
                <a:pPr>
                  <a:tabLst>
                    <a:tab pos="182563" algn="l"/>
                  </a:tabLst>
                </a:pPr>
                <a:r>
                  <a:rPr lang="de-DE" sz="1000" dirty="0" smtClean="0"/>
                  <a:t>	so vervierfacht </a:t>
                </a:r>
                <a:r>
                  <a:rPr lang="de-DE" sz="1000" dirty="0"/>
                  <a:t>sich seine Fläche (2² = 4</a:t>
                </a:r>
                <a:r>
                  <a:rPr lang="de-DE" sz="1000" dirty="0" smtClean="0"/>
                  <a:t>).</a:t>
                </a:r>
              </a:p>
              <a:p>
                <a:pPr marL="171450" indent="-171450">
                  <a:buFont typeface="Wingdings" panose="05000000000000000000" pitchFamily="2" charset="2"/>
                  <a:buChar char="Ø"/>
                  <a:tabLst>
                    <a:tab pos="182563" algn="l"/>
                  </a:tabLst>
                </a:pPr>
                <a:r>
                  <a:rPr lang="de-DE" sz="1000" dirty="0"/>
                  <a:t>v</a:t>
                </a:r>
                <a:r>
                  <a:rPr lang="de-DE" sz="1000" dirty="0" smtClean="0"/>
                  <a:t>erdreifacht </a:t>
                </a:r>
                <a:r>
                  <a:rPr lang="de-DE" sz="1000" dirty="0"/>
                  <a:t>man den Radius eines Kreises, </a:t>
                </a:r>
                <a:endParaRPr lang="de-DE" sz="1000" dirty="0" smtClean="0"/>
              </a:p>
              <a:p>
                <a:pPr>
                  <a:tabLst>
                    <a:tab pos="182563" algn="l"/>
                  </a:tabLst>
                </a:pPr>
                <a:r>
                  <a:rPr lang="de-DE" sz="1000" dirty="0" smtClean="0"/>
                  <a:t>	so verneunfacht </a:t>
                </a:r>
                <a:r>
                  <a:rPr lang="de-DE" sz="1000" dirty="0"/>
                  <a:t>sich seine Fläche (3² = 9)</a:t>
                </a:r>
              </a:p>
            </p:txBody>
          </p:sp>
        </mc:Choice>
        <mc:Fallback xmlns="">
          <p:sp>
            <p:nvSpPr>
              <p:cNvPr id="8" name="Rechteck 7"/>
              <p:cNvSpPr>
                <a:spLocks noRot="1" noChangeAspect="1" noMove="1" noResize="1" noEditPoints="1" noAdjustHandles="1" noChangeArrowheads="1" noChangeShapeType="1" noTextEdit="1"/>
              </p:cNvSpPr>
              <p:nvPr/>
            </p:nvSpPr>
            <p:spPr>
              <a:xfrm>
                <a:off x="218788" y="3291830"/>
                <a:ext cx="3456384" cy="861774"/>
              </a:xfrm>
              <a:prstGeom prst="rect">
                <a:avLst/>
              </a:prstGeom>
              <a:blipFill rotWithShape="1">
                <a:blip r:embed="rId2"/>
                <a:stretch>
                  <a:fillRect b="-3546"/>
                </a:stretch>
              </a:blipFill>
            </p:spPr>
            <p:txBody>
              <a:bodyPr/>
              <a:lstStyle/>
              <a:p>
                <a:r>
                  <a:rPr lang="de-DE">
                    <a:noFill/>
                  </a:rPr>
                  <a:t> </a:t>
                </a:r>
              </a:p>
            </p:txBody>
          </p:sp>
        </mc:Fallback>
      </mc:AlternateContent>
      <p:sp>
        <p:nvSpPr>
          <p:cNvPr id="9" name="Rechteck 8"/>
          <p:cNvSpPr/>
          <p:nvPr/>
        </p:nvSpPr>
        <p:spPr>
          <a:xfrm>
            <a:off x="6300192" y="771550"/>
            <a:ext cx="2376264" cy="461665"/>
          </a:xfrm>
          <a:prstGeom prst="rect">
            <a:avLst/>
          </a:prstGeom>
        </p:spPr>
        <p:txBody>
          <a:bodyPr wrap="square">
            <a:spAutoFit/>
          </a:bodyPr>
          <a:lstStyle/>
          <a:p>
            <a:r>
              <a:rPr lang="de-DE" sz="1200" dirty="0" smtClean="0"/>
              <a:t>Annahme einer </a:t>
            </a:r>
            <a:r>
              <a:rPr lang="de-DE" sz="1200" b="1" dirty="0" smtClean="0"/>
              <a:t>rechteckigen</a:t>
            </a:r>
          </a:p>
          <a:p>
            <a:r>
              <a:rPr lang="de-DE" sz="1200" dirty="0" smtClean="0"/>
              <a:t>Windvorrangfläche (0.8 * 2,75 km)</a:t>
            </a:r>
            <a:endParaRPr lang="de-DE" sz="1200" dirty="0"/>
          </a:p>
        </p:txBody>
      </p:sp>
      <p:graphicFrame>
        <p:nvGraphicFramePr>
          <p:cNvPr id="11" name="Tabelle 10"/>
          <p:cNvGraphicFramePr>
            <a:graphicFrameLocks noGrp="1"/>
          </p:cNvGraphicFramePr>
          <p:nvPr>
            <p:extLst>
              <p:ext uri="{D42A27DB-BD31-4B8C-83A1-F6EECF244321}">
                <p14:modId xmlns:p14="http://schemas.microsoft.com/office/powerpoint/2010/main" val="3365216726"/>
              </p:ext>
            </p:extLst>
          </p:nvPr>
        </p:nvGraphicFramePr>
        <p:xfrm>
          <a:off x="6156176" y="1491630"/>
          <a:ext cx="2808312" cy="1661240"/>
        </p:xfrm>
        <a:graphic>
          <a:graphicData uri="http://schemas.openxmlformats.org/drawingml/2006/table">
            <a:tbl>
              <a:tblPr firstRow="1" bandRow="1">
                <a:tableStyleId>{5C22544A-7EE6-4342-B048-85BDC9FD1C3A}</a:tableStyleId>
              </a:tblPr>
              <a:tblGrid>
                <a:gridCol w="936104"/>
                <a:gridCol w="1080120"/>
                <a:gridCol w="792088"/>
              </a:tblGrid>
              <a:tr h="370840">
                <a:tc>
                  <a:txBody>
                    <a:bodyPr/>
                    <a:lstStyle/>
                    <a:p>
                      <a:r>
                        <a:rPr lang="de-DE" sz="1000" b="0" dirty="0" smtClean="0"/>
                        <a:t>Angenommener</a:t>
                      </a:r>
                    </a:p>
                    <a:p>
                      <a:r>
                        <a:rPr lang="de-DE" sz="1000" b="0" dirty="0" smtClean="0"/>
                        <a:t>Beeinflussungs-Radius</a:t>
                      </a:r>
                      <a:endParaRPr lang="de-DE" sz="1000" b="0" dirty="0"/>
                    </a:p>
                  </a:txBody>
                  <a:tcPr marL="36000" marR="36000" marT="43200" marB="43200"/>
                </a:tc>
                <a:tc>
                  <a:txBody>
                    <a:bodyPr/>
                    <a:lstStyle/>
                    <a:p>
                      <a:r>
                        <a:rPr lang="de-DE" sz="1000" b="0" dirty="0" smtClean="0"/>
                        <a:t>Geplante </a:t>
                      </a:r>
                    </a:p>
                    <a:p>
                      <a:r>
                        <a:rPr lang="de-DE" sz="1000" b="0" baseline="0" dirty="0" smtClean="0"/>
                        <a:t>Windvorrangfläche</a:t>
                      </a:r>
                    </a:p>
                    <a:p>
                      <a:r>
                        <a:rPr lang="de-DE" sz="1000" b="0" baseline="0" dirty="0" smtClean="0"/>
                        <a:t>(in km²)</a:t>
                      </a:r>
                      <a:endParaRPr lang="de-DE" sz="1000" b="0" dirty="0"/>
                    </a:p>
                  </a:txBody>
                  <a:tcPr marL="36000" marR="36000" marT="43200" marB="43200"/>
                </a:tc>
                <a:tc>
                  <a:txBody>
                    <a:bodyPr/>
                    <a:lstStyle/>
                    <a:p>
                      <a:r>
                        <a:rPr lang="de-DE" sz="1000" b="0" dirty="0" smtClean="0"/>
                        <a:t>beeinflusste Fläche</a:t>
                      </a:r>
                      <a:endParaRPr lang="de-DE" sz="1000" b="0" dirty="0"/>
                    </a:p>
                  </a:txBody>
                  <a:tcPr marL="36000" marR="36000" marT="43200" marB="43200"/>
                </a:tc>
              </a:tr>
              <a:tr h="370840">
                <a:tc>
                  <a:txBody>
                    <a:bodyPr/>
                    <a:lstStyle/>
                    <a:p>
                      <a:pPr algn="ctr"/>
                      <a:r>
                        <a:rPr lang="de-DE" sz="1000" b="0" dirty="0" smtClean="0"/>
                        <a:t>1 km </a:t>
                      </a:r>
                      <a:r>
                        <a:rPr lang="de-DE" sz="900" b="0" dirty="0" smtClean="0"/>
                        <a:t>(Mindestabstand)</a:t>
                      </a:r>
                      <a:endParaRPr lang="de-DE" sz="900" b="0" dirty="0"/>
                    </a:p>
                  </a:txBody>
                  <a:tcPr marL="36000" marR="36000" marT="43200" marB="43200"/>
                </a:tc>
                <a:tc>
                  <a:txBody>
                    <a:bodyPr/>
                    <a:lstStyle/>
                    <a:p>
                      <a:pPr algn="ctr"/>
                      <a:r>
                        <a:rPr lang="de-DE" sz="1000" b="0" dirty="0" smtClean="0"/>
                        <a:t>2,2</a:t>
                      </a:r>
                      <a:r>
                        <a:rPr lang="de-DE" sz="1000" b="0" baseline="0" dirty="0" smtClean="0"/>
                        <a:t> </a:t>
                      </a:r>
                      <a:r>
                        <a:rPr lang="de-DE" sz="1000" b="0" dirty="0" smtClean="0"/>
                        <a:t>km²</a:t>
                      </a:r>
                      <a:endParaRPr lang="de-DE" sz="1000" b="0" dirty="0"/>
                    </a:p>
                  </a:txBody>
                  <a:tcPr marL="36000" marR="36000" marT="43200" marB="43200"/>
                </a:tc>
                <a:tc>
                  <a:txBody>
                    <a:bodyPr/>
                    <a:lstStyle/>
                    <a:p>
                      <a:pPr algn="ctr"/>
                      <a:r>
                        <a:rPr lang="de-DE" sz="1000" b="0" dirty="0" smtClean="0"/>
                        <a:t>12,44 km²</a:t>
                      </a:r>
                      <a:endParaRPr lang="de-DE" sz="1000" b="0" dirty="0"/>
                    </a:p>
                  </a:txBody>
                  <a:tcPr marL="36000" marR="36000" marT="43200" marB="43200"/>
                </a:tc>
              </a:tr>
              <a:tr h="370840">
                <a:tc>
                  <a:txBody>
                    <a:bodyPr/>
                    <a:lstStyle/>
                    <a:p>
                      <a:pPr algn="ctr"/>
                      <a:r>
                        <a:rPr lang="de-DE" sz="1000" b="0" dirty="0" smtClean="0"/>
                        <a:t>2 km</a:t>
                      </a:r>
                      <a:endParaRPr lang="de-DE" sz="1000" b="0" dirty="0"/>
                    </a:p>
                  </a:txBody>
                  <a:tcPr marL="36000" marR="36000" marT="43200" marB="43200"/>
                </a:tc>
                <a:tc>
                  <a:txBody>
                    <a:bodyPr/>
                    <a:lstStyle/>
                    <a:p>
                      <a:pPr algn="ctr"/>
                      <a:r>
                        <a:rPr lang="de-DE" sz="1000" b="0" dirty="0" smtClean="0"/>
                        <a:t>2,2 km²</a:t>
                      </a:r>
                      <a:endParaRPr lang="de-DE" sz="1000" b="0" dirty="0"/>
                    </a:p>
                  </a:txBody>
                  <a:tcPr marL="36000" marR="36000" marT="43200" marB="43200"/>
                </a:tc>
                <a:tc>
                  <a:txBody>
                    <a:bodyPr/>
                    <a:lstStyle/>
                    <a:p>
                      <a:pPr algn="ctr"/>
                      <a:r>
                        <a:rPr lang="de-DE" sz="1000" b="0" dirty="0" smtClean="0"/>
                        <a:t>28,97 km²</a:t>
                      </a:r>
                      <a:endParaRPr lang="de-DE" sz="1000" b="0" dirty="0"/>
                    </a:p>
                  </a:txBody>
                  <a:tcPr marL="36000" marR="36000" marT="43200" marB="43200"/>
                </a:tc>
              </a:tr>
              <a:tr h="370840">
                <a:tc>
                  <a:txBody>
                    <a:bodyPr/>
                    <a:lstStyle/>
                    <a:p>
                      <a:pPr algn="ctr"/>
                      <a:r>
                        <a:rPr lang="de-DE" sz="1000" b="0" dirty="0" smtClean="0"/>
                        <a:t>4 km</a:t>
                      </a:r>
                      <a:endParaRPr lang="de-DE" sz="1000" b="0" dirty="0"/>
                    </a:p>
                  </a:txBody>
                  <a:tcPr marL="36000" marR="36000" marT="43200" marB="43200"/>
                </a:tc>
                <a:tc>
                  <a:txBody>
                    <a:bodyPr/>
                    <a:lstStyle/>
                    <a:p>
                      <a:pPr algn="ctr"/>
                      <a:r>
                        <a:rPr lang="de-DE" sz="1000" b="0" baseline="0" dirty="0" smtClean="0"/>
                        <a:t>2,2 km²</a:t>
                      </a:r>
                      <a:endParaRPr lang="de-DE" sz="1000" b="0" dirty="0"/>
                    </a:p>
                  </a:txBody>
                  <a:tcPr marL="36000" marR="36000" marT="43200" marB="43200"/>
                </a:tc>
                <a:tc>
                  <a:txBody>
                    <a:bodyPr/>
                    <a:lstStyle/>
                    <a:p>
                      <a:pPr algn="ctr"/>
                      <a:r>
                        <a:rPr lang="de-DE" sz="1000" b="0" dirty="0" smtClean="0"/>
                        <a:t>80,87 km²</a:t>
                      </a:r>
                      <a:endParaRPr lang="de-DE" sz="1000" b="0" dirty="0"/>
                    </a:p>
                  </a:txBody>
                  <a:tcPr marL="36000" marR="36000" marT="43200" marB="43200"/>
                </a:tc>
              </a:tr>
            </a:tbl>
          </a:graphicData>
        </a:graphic>
      </p:graphicFrame>
      <p:sp>
        <p:nvSpPr>
          <p:cNvPr id="12" name="Rechteck 11"/>
          <p:cNvSpPr/>
          <p:nvPr/>
        </p:nvSpPr>
        <p:spPr>
          <a:xfrm>
            <a:off x="4527940" y="3507854"/>
            <a:ext cx="4580564" cy="954107"/>
          </a:xfrm>
          <a:prstGeom prst="rect">
            <a:avLst/>
          </a:prstGeom>
          <a:solidFill>
            <a:schemeClr val="accent6">
              <a:lumMod val="20000"/>
              <a:lumOff val="80000"/>
            </a:schemeClr>
          </a:solidFill>
        </p:spPr>
        <p:txBody>
          <a:bodyPr wrap="square">
            <a:spAutoFit/>
          </a:bodyPr>
          <a:lstStyle/>
          <a:p>
            <a:pPr marL="719138" indent="-363538">
              <a:buFont typeface="Wingdings" panose="05000000000000000000" pitchFamily="2" charset="2"/>
              <a:buChar char="Ø"/>
            </a:pPr>
            <a:r>
              <a:rPr lang="de-DE" sz="1400" dirty="0" smtClean="0"/>
              <a:t>Da die Windräder bis an die  Grenze der Windvorrangflächen stehen</a:t>
            </a:r>
          </a:p>
          <a:p>
            <a:pPr marL="719138"/>
            <a:r>
              <a:rPr lang="de-DE" sz="1400" dirty="0" smtClean="0"/>
              <a:t> </a:t>
            </a:r>
            <a:r>
              <a:rPr lang="de-DE" sz="1400" b="1" dirty="0" smtClean="0"/>
              <a:t>ist die tatsächliche Flächenbeanspruchung um ein vielfaches höher !</a:t>
            </a:r>
            <a:endParaRPr lang="de-DE" sz="1400" b="1" dirty="0"/>
          </a:p>
        </p:txBody>
      </p:sp>
      <p:sp>
        <p:nvSpPr>
          <p:cNvPr id="13" name="Textfeld 12"/>
          <p:cNvSpPr txBox="1"/>
          <p:nvPr/>
        </p:nvSpPr>
        <p:spPr>
          <a:xfrm>
            <a:off x="395536" y="4861198"/>
            <a:ext cx="8424936" cy="230832"/>
          </a:xfrm>
          <a:prstGeom prst="rect">
            <a:avLst/>
          </a:prstGeom>
          <a:noFill/>
        </p:spPr>
        <p:txBody>
          <a:bodyPr wrap="square" rtlCol="0">
            <a:spAutoFit/>
          </a:bodyPr>
          <a:lstStyle/>
          <a:p>
            <a:r>
              <a:rPr lang="de-DE" sz="900" dirty="0"/>
              <a:t>https://mathegym.de/mathe/wissen/472/was-bedeutet-eine-verdoppelung-bzw-verdreifachung-des-radius-fuer-den-durchmesser-den-umfang-und-die-flaeche-eines-kreises</a:t>
            </a:r>
          </a:p>
        </p:txBody>
      </p:sp>
      <p:sp>
        <p:nvSpPr>
          <p:cNvPr id="24" name="Titel 1"/>
          <p:cNvSpPr txBox="1">
            <a:spLocks/>
          </p:cNvSpPr>
          <p:nvPr/>
        </p:nvSpPr>
        <p:spPr>
          <a:xfrm>
            <a:off x="457200" y="123478"/>
            <a:ext cx="8229600" cy="493563"/>
          </a:xfrm>
          <a:prstGeom prst="rect">
            <a:avLst/>
          </a:prstGeom>
        </p:spPr>
        <p:txBody>
          <a:bodyP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solidFill>
                  <a:srgbClr val="FF0000"/>
                </a:solidFill>
              </a:rPr>
              <a:t>Nur 2%!  </a:t>
            </a:r>
            <a:r>
              <a:rPr lang="de-DE" sz="2000" b="1" dirty="0" smtClean="0"/>
              <a:t>tatsächlicher Flächeninanspruchnahme vs. ausgewiesener Windvorrangfläche</a:t>
            </a:r>
            <a:endParaRPr lang="de-DE" sz="2000" b="1" dirty="0"/>
          </a:p>
        </p:txBody>
      </p:sp>
      <p:sp>
        <p:nvSpPr>
          <p:cNvPr id="26" name="Ellipse 25"/>
          <p:cNvSpPr/>
          <p:nvPr/>
        </p:nvSpPr>
        <p:spPr>
          <a:xfrm>
            <a:off x="2915816" y="3363838"/>
            <a:ext cx="1324800" cy="1324800"/>
          </a:xfrm>
          <a:prstGeom prst="ellipse">
            <a:avLst/>
          </a:prstGeom>
          <a:solidFill>
            <a:srgbClr val="FF99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Ellipse 1"/>
          <p:cNvSpPr/>
          <p:nvPr/>
        </p:nvSpPr>
        <p:spPr>
          <a:xfrm>
            <a:off x="3275816" y="3723878"/>
            <a:ext cx="604800" cy="6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Ellipse 26"/>
          <p:cNvSpPr/>
          <p:nvPr/>
        </p:nvSpPr>
        <p:spPr>
          <a:xfrm>
            <a:off x="2538334" y="3003838"/>
            <a:ext cx="2044800" cy="2044800"/>
          </a:xfrm>
          <a:prstGeom prst="ellipse">
            <a:avLst/>
          </a:prstGeom>
          <a:solidFill>
            <a:srgbClr val="FF9999">
              <a:alpha val="19000"/>
            </a:srgbClr>
          </a:solidFill>
          <a:ln>
            <a:solidFill>
              <a:srgbClr val="FF00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Ellipse 27"/>
          <p:cNvSpPr/>
          <p:nvPr/>
        </p:nvSpPr>
        <p:spPr>
          <a:xfrm>
            <a:off x="1818334" y="2242507"/>
            <a:ext cx="3484800" cy="3484800"/>
          </a:xfrm>
          <a:prstGeom prst="ellipse">
            <a:avLst/>
          </a:prstGeom>
          <a:solidFill>
            <a:srgbClr val="FF9999">
              <a:alpha val="12000"/>
            </a:srgbClr>
          </a:solidFill>
          <a:ln>
            <a:solidFill>
              <a:srgbClr val="FF0000">
                <a:alpha val="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a:off x="6588224" y="494551"/>
            <a:ext cx="2232248" cy="276999"/>
          </a:xfrm>
          <a:prstGeom prst="rect">
            <a:avLst/>
          </a:prstGeom>
        </p:spPr>
        <p:txBody>
          <a:bodyPr wrap="square">
            <a:spAutoFit/>
          </a:bodyPr>
          <a:lstStyle/>
          <a:p>
            <a:r>
              <a:rPr lang="de-DE" sz="1200" b="1" dirty="0">
                <a:solidFill>
                  <a:schemeClr val="accent3">
                    <a:lumMod val="75000"/>
                  </a:schemeClr>
                </a:solidFill>
              </a:rPr>
              <a:t>u</a:t>
            </a:r>
            <a:r>
              <a:rPr lang="de-DE" sz="1200" b="1" dirty="0" smtClean="0">
                <a:solidFill>
                  <a:schemeClr val="accent3">
                    <a:lumMod val="75000"/>
                  </a:schemeClr>
                </a:solidFill>
              </a:rPr>
              <a:t>nd jetzt </a:t>
            </a:r>
            <a:r>
              <a:rPr lang="de-DE" sz="1200" b="1" dirty="0" smtClean="0">
                <a:solidFill>
                  <a:srgbClr val="FF0000"/>
                </a:solidFill>
              </a:rPr>
              <a:t>etwas Mathematik</a:t>
            </a:r>
            <a:endParaRPr lang="de-DE" sz="1200" b="1" dirty="0">
              <a:solidFill>
                <a:srgbClr val="FF0000"/>
              </a:solidFill>
            </a:endParaRPr>
          </a:p>
        </p:txBody>
      </p:sp>
    </p:spTree>
    <p:extLst>
      <p:ext uri="{BB962C8B-B14F-4D97-AF65-F5344CB8AC3E}">
        <p14:creationId xmlns:p14="http://schemas.microsoft.com/office/powerpoint/2010/main" val="2542210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16000"/>
                    </a14:imgEffect>
                    <a14:imgEffect>
                      <a14:brightnessContrast bright="18000" contrast="11000"/>
                    </a14:imgEffect>
                  </a14:imgLayer>
                </a14:imgProps>
              </a:ext>
              <a:ext uri="{28A0092B-C50C-407E-A947-70E740481C1C}">
                <a14:useLocalDpi xmlns:a14="http://schemas.microsoft.com/office/drawing/2010/main" val="0"/>
              </a:ext>
            </a:extLst>
          </a:blip>
          <a:srcRect l="4350" t="4829" r="8676" b="-370"/>
          <a:stretch/>
        </p:blipFill>
        <p:spPr>
          <a:xfrm>
            <a:off x="395536" y="51470"/>
            <a:ext cx="6913789" cy="5063254"/>
          </a:xfrm>
          <a:prstGeom prst="rect">
            <a:avLst/>
          </a:prstGeom>
        </p:spPr>
      </p:pic>
      <p:sp>
        <p:nvSpPr>
          <p:cNvPr id="5" name="Textfeld 4"/>
          <p:cNvSpPr txBox="1"/>
          <p:nvPr/>
        </p:nvSpPr>
        <p:spPr>
          <a:xfrm>
            <a:off x="323528" y="505842"/>
            <a:ext cx="4106024" cy="430887"/>
          </a:xfrm>
          <a:prstGeom prst="rect">
            <a:avLst/>
          </a:prstGeom>
          <a:solidFill>
            <a:schemeClr val="bg1"/>
          </a:solidFill>
        </p:spPr>
        <p:txBody>
          <a:bodyPr wrap="square" rtlCol="0">
            <a:spAutoFit/>
          </a:bodyPr>
          <a:lstStyle/>
          <a:p>
            <a:r>
              <a:rPr lang="de-DE" sz="1200" b="1" dirty="0" smtClean="0"/>
              <a:t>Suchräume nach Beschlussfassung 90. Regionalversammlung</a:t>
            </a:r>
          </a:p>
          <a:p>
            <a:pPr algn="ctr"/>
            <a:r>
              <a:rPr lang="de-DE" sz="1000" dirty="0" err="1" smtClean="0"/>
              <a:t>abzügl</a:t>
            </a:r>
            <a:r>
              <a:rPr lang="de-DE" sz="1000" dirty="0" smtClean="0"/>
              <a:t>. Wald und LSG Altmark und Trinkwasserschutzzone III</a:t>
            </a:r>
            <a:endParaRPr lang="de-DE" sz="1000" dirty="0"/>
          </a:p>
        </p:txBody>
      </p:sp>
      <p:pic>
        <p:nvPicPr>
          <p:cNvPr id="6" name="Grafik 5"/>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8000"/>
                    </a14:imgEffect>
                    <a14:imgEffect>
                      <a14:brightnessContrast bright="22000" contrast="8000"/>
                    </a14:imgEffect>
                  </a14:imgLayer>
                </a14:imgProps>
              </a:ext>
              <a:ext uri="{28A0092B-C50C-407E-A947-70E740481C1C}">
                <a14:useLocalDpi xmlns:a14="http://schemas.microsoft.com/office/drawing/2010/main" val="0"/>
              </a:ext>
            </a:extLst>
          </a:blip>
          <a:srcRect l="9704" t="24900" r="6354" b="45926"/>
          <a:stretch/>
        </p:blipFill>
        <p:spPr>
          <a:xfrm>
            <a:off x="31304" y="4371950"/>
            <a:ext cx="3181712" cy="737181"/>
          </a:xfrm>
          <a:prstGeom prst="rect">
            <a:avLst/>
          </a:prstGeom>
        </p:spPr>
      </p:pic>
      <p:pic>
        <p:nvPicPr>
          <p:cNvPr id="7" name="Grafik 6"/>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10000"/>
                    </a14:imgEffect>
                    <a14:imgEffect>
                      <a14:brightnessContrast bright="20000" contrast="8000"/>
                    </a14:imgEffect>
                  </a14:imgLayer>
                </a14:imgProps>
              </a:ext>
              <a:ext uri="{28A0092B-C50C-407E-A947-70E740481C1C}">
                <a14:useLocalDpi xmlns:a14="http://schemas.microsoft.com/office/drawing/2010/main" val="0"/>
              </a:ext>
            </a:extLst>
          </a:blip>
          <a:srcRect l="10198" t="5489" r="6543" b="19555"/>
          <a:stretch/>
        </p:blipFill>
        <p:spPr>
          <a:xfrm>
            <a:off x="6176032" y="3527526"/>
            <a:ext cx="2644532" cy="1587197"/>
          </a:xfrm>
          <a:prstGeom prst="rect">
            <a:avLst/>
          </a:prstGeom>
        </p:spPr>
      </p:pic>
      <p:sp>
        <p:nvSpPr>
          <p:cNvPr id="2" name="Textfeld 1"/>
          <p:cNvSpPr txBox="1"/>
          <p:nvPr/>
        </p:nvSpPr>
        <p:spPr>
          <a:xfrm rot="20312418">
            <a:off x="1063480" y="2398430"/>
            <a:ext cx="6103401" cy="369332"/>
          </a:xfrm>
          <a:prstGeom prst="rect">
            <a:avLst/>
          </a:prstGeom>
          <a:solidFill>
            <a:schemeClr val="accent6">
              <a:lumMod val="75000"/>
              <a:alpha val="20000"/>
            </a:schemeClr>
          </a:solidFill>
        </p:spPr>
        <p:txBody>
          <a:bodyPr wrap="square" rtlCol="0">
            <a:spAutoFit/>
          </a:bodyPr>
          <a:lstStyle/>
          <a:p>
            <a:pPr algn="ctr"/>
            <a:r>
              <a:rPr lang="de-DE" b="1" dirty="0"/>
              <a:t>z</a:t>
            </a:r>
            <a:r>
              <a:rPr lang="de-DE" b="1" dirty="0" smtClean="0"/>
              <a:t>urückgezogener Planungsvorschlag</a:t>
            </a:r>
            <a:endParaRPr lang="de-DE" b="1" dirty="0"/>
          </a:p>
        </p:txBody>
      </p:sp>
      <p:sp>
        <p:nvSpPr>
          <p:cNvPr id="8" name="Titel 1"/>
          <p:cNvSpPr txBox="1">
            <a:spLocks/>
          </p:cNvSpPr>
          <p:nvPr/>
        </p:nvSpPr>
        <p:spPr>
          <a:xfrm>
            <a:off x="179512" y="107"/>
            <a:ext cx="8229600" cy="493563"/>
          </a:xfrm>
          <a:prstGeom prst="rect">
            <a:avLst/>
          </a:prstGeom>
          <a:solidFill>
            <a:schemeClr val="bg1"/>
          </a:solidFill>
        </p:spPr>
        <p:txBody>
          <a:bodyP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solidFill>
                  <a:srgbClr val="FF0000"/>
                </a:solidFill>
              </a:rPr>
              <a:t>Nur 2%!  </a:t>
            </a:r>
            <a:r>
              <a:rPr lang="de-DE" sz="2000" b="1" dirty="0" smtClean="0"/>
              <a:t>tatsächlicher Flächeninanspruchnahme vs. ausgewiesener Windvorrangfläche</a:t>
            </a:r>
            <a:endParaRPr lang="de-DE" sz="2000" b="1" dirty="0"/>
          </a:p>
        </p:txBody>
      </p:sp>
      <p:cxnSp>
        <p:nvCxnSpPr>
          <p:cNvPr id="9" name="Gerade Verbindung 8"/>
          <p:cNvCxnSpPr/>
          <p:nvPr/>
        </p:nvCxnSpPr>
        <p:spPr>
          <a:xfrm>
            <a:off x="261864" y="411169"/>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4108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feld 1"/>
          <p:cNvSpPr txBox="1"/>
          <p:nvPr/>
        </p:nvSpPr>
        <p:spPr>
          <a:xfrm>
            <a:off x="1043608" y="483518"/>
            <a:ext cx="6127447" cy="830997"/>
          </a:xfrm>
          <a:prstGeom prst="rect">
            <a:avLst/>
          </a:prstGeom>
          <a:noFill/>
        </p:spPr>
        <p:txBody>
          <a:bodyPr wrap="none" rtlCol="0">
            <a:spAutoFit/>
          </a:bodyPr>
          <a:lstStyle/>
          <a:p>
            <a:pPr marL="285750" indent="-285750">
              <a:buFontTx/>
              <a:buChar char="-"/>
            </a:pPr>
            <a:r>
              <a:rPr lang="de-DE" sz="1200" dirty="0" smtClean="0"/>
              <a:t>ist eine bundesweite </a:t>
            </a:r>
            <a:r>
              <a:rPr lang="de-DE" sz="1200" b="1" dirty="0" smtClean="0"/>
              <a:t>GIS-basierte</a:t>
            </a:r>
            <a:r>
              <a:rPr lang="de-DE" sz="1200" dirty="0" smtClean="0"/>
              <a:t> Potenzialermittlung</a:t>
            </a:r>
          </a:p>
          <a:p>
            <a:pPr marL="285750" indent="-285750">
              <a:buFontTx/>
              <a:buChar char="-"/>
            </a:pPr>
            <a:r>
              <a:rPr lang="de-DE" sz="1200" dirty="0" smtClean="0"/>
              <a:t>es sind „</a:t>
            </a:r>
            <a:r>
              <a:rPr lang="de-DE" sz="1200" b="1" dirty="0" smtClean="0"/>
              <a:t>vereinfachende Annahmen </a:t>
            </a:r>
            <a:r>
              <a:rPr lang="de-DE" sz="1200" dirty="0" smtClean="0"/>
              <a:t>getroffen worden“</a:t>
            </a:r>
          </a:p>
          <a:p>
            <a:pPr marL="285750" indent="-285750">
              <a:buFontTx/>
              <a:buChar char="-"/>
            </a:pPr>
            <a:r>
              <a:rPr lang="de-DE" sz="1200" dirty="0" smtClean="0"/>
              <a:t>„</a:t>
            </a:r>
            <a:r>
              <a:rPr lang="de-DE" sz="1200" b="1" dirty="0" smtClean="0"/>
              <a:t>das tatsächliche realisierbare Potential </a:t>
            </a:r>
            <a:r>
              <a:rPr lang="de-DE" sz="1200" dirty="0" smtClean="0"/>
              <a:t>für die Windenergienutzung </a:t>
            </a:r>
            <a:r>
              <a:rPr lang="de-DE" sz="1200" b="1" dirty="0" smtClean="0"/>
              <a:t>ist deutlich geringer</a:t>
            </a:r>
            <a:r>
              <a:rPr lang="de-DE" sz="1200" dirty="0" smtClean="0"/>
              <a:t>“</a:t>
            </a:r>
          </a:p>
          <a:p>
            <a:pPr marL="285750" indent="-285750">
              <a:buFontTx/>
              <a:buChar char="-"/>
            </a:pPr>
            <a:r>
              <a:rPr lang="de-DE" sz="1200" dirty="0"/>
              <a:t>n</a:t>
            </a:r>
            <a:r>
              <a:rPr lang="de-DE" sz="1200" dirty="0" smtClean="0"/>
              <a:t>icht als Grundlage für Planungs- und Genehmigungspraxis geeignet</a:t>
            </a:r>
            <a:endParaRPr lang="de-DE" sz="1200" dirty="0"/>
          </a:p>
        </p:txBody>
      </p:sp>
      <p:sp>
        <p:nvSpPr>
          <p:cNvPr id="3" name="Titel 1"/>
          <p:cNvSpPr txBox="1">
            <a:spLocks/>
          </p:cNvSpPr>
          <p:nvPr/>
        </p:nvSpPr>
        <p:spPr>
          <a:xfrm>
            <a:off x="683568" y="51470"/>
            <a:ext cx="6912768" cy="4935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Umweltbundesamt: „Potenzial der Windenergie an Land“ </a:t>
            </a:r>
            <a:r>
              <a:rPr lang="de-DE" sz="1500" dirty="0" smtClean="0"/>
              <a:t>(6/2013)</a:t>
            </a:r>
            <a:endParaRPr lang="de-DE" sz="1500" dirty="0"/>
          </a:p>
        </p:txBody>
      </p:sp>
      <p:cxnSp>
        <p:nvCxnSpPr>
          <p:cNvPr id="4" name="Gerade Verbindung 3"/>
          <p:cNvCxnSpPr/>
          <p:nvPr/>
        </p:nvCxnSpPr>
        <p:spPr>
          <a:xfrm>
            <a:off x="909936" y="462532"/>
            <a:ext cx="698477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819" t="21270" r="38463" b="16174"/>
          <a:stretch/>
        </p:blipFill>
        <p:spPr bwMode="auto">
          <a:xfrm>
            <a:off x="135554" y="98289"/>
            <a:ext cx="693168" cy="1177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60963" y="1275606"/>
            <a:ext cx="8471477" cy="1938992"/>
          </a:xfrm>
          <a:prstGeom prst="rect">
            <a:avLst/>
          </a:prstGeom>
          <a:noFill/>
        </p:spPr>
        <p:txBody>
          <a:bodyPr wrap="square" rtlCol="0">
            <a:spAutoFit/>
          </a:bodyPr>
          <a:lstStyle/>
          <a:p>
            <a:r>
              <a:rPr lang="de-DE" sz="1200" dirty="0" smtClean="0"/>
              <a:t>Definition von Potentialen:</a:t>
            </a:r>
          </a:p>
          <a:p>
            <a:r>
              <a:rPr lang="de-DE" sz="1200" b="1" dirty="0"/>
              <a:t>t</a:t>
            </a:r>
            <a:r>
              <a:rPr lang="de-DE" sz="1200" b="1" dirty="0" smtClean="0"/>
              <a:t>heoretisch nutzbare Potential </a:t>
            </a:r>
            <a:r>
              <a:rPr lang="de-DE" sz="1200" dirty="0" smtClean="0">
                <a:sym typeface="Wingdings"/>
              </a:rPr>
              <a:t> reduziert sich auf </a:t>
            </a:r>
            <a:r>
              <a:rPr lang="de-DE" sz="1200" b="1" dirty="0" smtClean="0">
                <a:sym typeface="Wingdings"/>
              </a:rPr>
              <a:t>technisch </a:t>
            </a:r>
            <a:r>
              <a:rPr lang="de-DE" sz="1200" b="1" dirty="0">
                <a:sym typeface="Wingdings"/>
              </a:rPr>
              <a:t>nutzbare Potential </a:t>
            </a:r>
            <a:r>
              <a:rPr lang="de-DE" sz="1200" dirty="0" smtClean="0">
                <a:sym typeface="Wingdings"/>
              </a:rPr>
              <a:t> umfasst: </a:t>
            </a:r>
            <a:endParaRPr lang="de-DE" sz="1200" dirty="0" smtClean="0"/>
          </a:p>
          <a:p>
            <a:r>
              <a:rPr lang="de-DE" sz="1200" dirty="0" smtClean="0"/>
              <a:t>a.) </a:t>
            </a:r>
            <a:r>
              <a:rPr lang="de-DE" sz="1200" b="1" dirty="0" smtClean="0"/>
              <a:t>ökonomische Potential</a:t>
            </a:r>
            <a:r>
              <a:rPr lang="de-DE" sz="1200" dirty="0" smtClean="0"/>
              <a:t>: hängt vom ökonomischen Rahmen ab (hier wird kostenblinde Favorisierung  betrieben)</a:t>
            </a:r>
          </a:p>
          <a:p>
            <a:r>
              <a:rPr lang="de-DE" sz="1200" dirty="0"/>
              <a:t>b</a:t>
            </a:r>
            <a:r>
              <a:rPr lang="de-DE" sz="1200" dirty="0" smtClean="0"/>
              <a:t>.) </a:t>
            </a:r>
            <a:r>
              <a:rPr lang="de-DE" sz="1200" b="1" dirty="0" smtClean="0"/>
              <a:t>ökologische Potential</a:t>
            </a:r>
            <a:r>
              <a:rPr lang="de-DE" sz="1200" dirty="0" smtClean="0"/>
              <a:t>: berücksichtigt ökologische Restriktionen (hier werden Folgen ausgeblendet und Restriktionen abzubauen)</a:t>
            </a:r>
          </a:p>
          <a:p>
            <a:r>
              <a:rPr lang="de-DE" sz="1200" dirty="0">
                <a:sym typeface="Wingdings"/>
              </a:rPr>
              <a:t> </a:t>
            </a:r>
            <a:r>
              <a:rPr lang="de-DE" sz="1200" dirty="0" smtClean="0"/>
              <a:t>Schnittmenge ist </a:t>
            </a:r>
            <a:r>
              <a:rPr lang="de-DE" sz="1200" b="1" dirty="0" smtClean="0"/>
              <a:t>technisch-ökologische Potential </a:t>
            </a:r>
            <a:r>
              <a:rPr lang="de-DE" sz="1200" dirty="0" smtClean="0">
                <a:sym typeface="Wingdings"/>
              </a:rPr>
              <a:t> ein kleiner Teil davon ist das </a:t>
            </a:r>
            <a:r>
              <a:rPr lang="de-DE" sz="1200" b="1" dirty="0" smtClean="0">
                <a:sym typeface="Wingdings"/>
              </a:rPr>
              <a:t>realisierbare Potential</a:t>
            </a:r>
          </a:p>
          <a:p>
            <a:pPr>
              <a:tabLst>
                <a:tab pos="180975" algn="l"/>
              </a:tabLst>
            </a:pPr>
            <a:r>
              <a:rPr lang="de-DE" sz="1200" dirty="0" smtClean="0"/>
              <a:t>	umfasst </a:t>
            </a:r>
            <a:r>
              <a:rPr lang="de-DE" sz="1200" dirty="0"/>
              <a:t>weitere Restriktionen wie z.B. landschaftsästhetische Gesichtspunkte oder die Akzeptanz der Bevölkerung vor Ort. </a:t>
            </a:r>
            <a:endParaRPr lang="de-DE" sz="1200" dirty="0" smtClean="0"/>
          </a:p>
          <a:p>
            <a:pPr marL="180975"/>
            <a:r>
              <a:rPr lang="de-DE" sz="1100" b="1" dirty="0" smtClean="0"/>
              <a:t>„Die </a:t>
            </a:r>
            <a:r>
              <a:rPr lang="de-DE" sz="1100" b="1" dirty="0"/>
              <a:t>Ermittlung eines realisierbaren Potenzials der Windenergie an Land in Deutschland würde daher umfangreiche weitere Untersuchungen etwa über die lokale Akzeptanz erfordern</a:t>
            </a:r>
            <a:r>
              <a:rPr lang="de-DE" sz="1100" dirty="0"/>
              <a:t>. Dies ist jedoch nicht Gegenstand der vorliegenden Potenzialstudie.“</a:t>
            </a:r>
          </a:p>
          <a:p>
            <a:endParaRPr lang="de-DE" sz="1200" dirty="0" smtClean="0"/>
          </a:p>
          <a:p>
            <a:endParaRPr lang="de-DE" sz="1200" dirty="0" smtClean="0"/>
          </a:p>
        </p:txBody>
      </p:sp>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242" t="26995" r="32879" b="15847"/>
          <a:stretch/>
        </p:blipFill>
        <p:spPr bwMode="auto">
          <a:xfrm>
            <a:off x="7380312" y="136265"/>
            <a:ext cx="1770209" cy="1731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6086" t="36520" r="32868" b="32252"/>
          <a:stretch/>
        </p:blipFill>
        <p:spPr bwMode="auto">
          <a:xfrm>
            <a:off x="135554" y="2931886"/>
            <a:ext cx="3788374" cy="2143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6086" t="78222" r="31957" b="7363"/>
          <a:stretch/>
        </p:blipFill>
        <p:spPr bwMode="auto">
          <a:xfrm>
            <a:off x="4303474" y="2859782"/>
            <a:ext cx="4577672" cy="1161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3618055" y="4933470"/>
            <a:ext cx="5551786" cy="230832"/>
          </a:xfrm>
          <a:prstGeom prst="rect">
            <a:avLst/>
          </a:prstGeom>
          <a:noFill/>
        </p:spPr>
        <p:txBody>
          <a:bodyPr wrap="square" rtlCol="0">
            <a:spAutoFit/>
          </a:bodyPr>
          <a:lstStyle/>
          <a:p>
            <a:r>
              <a:rPr lang="de-DE" sz="900" dirty="0"/>
              <a:t>https://www.umweltbundesamt.de/sites/default/files/medien/378/publikationen/potenzial_der_windenergie.pdf</a:t>
            </a:r>
          </a:p>
        </p:txBody>
      </p:sp>
      <p:sp>
        <p:nvSpPr>
          <p:cNvPr id="6" name="Textfeld 5"/>
          <p:cNvSpPr txBox="1"/>
          <p:nvPr/>
        </p:nvSpPr>
        <p:spPr>
          <a:xfrm>
            <a:off x="965365" y="2994506"/>
            <a:ext cx="3174587" cy="369332"/>
          </a:xfrm>
          <a:prstGeom prst="rect">
            <a:avLst/>
          </a:prstGeom>
          <a:solidFill>
            <a:schemeClr val="bg1"/>
          </a:solidFill>
        </p:spPr>
        <p:txBody>
          <a:bodyPr wrap="none" rtlCol="0">
            <a:spAutoFit/>
          </a:bodyPr>
          <a:lstStyle/>
          <a:p>
            <a:pPr>
              <a:tabLst>
                <a:tab pos="719138" algn="l"/>
              </a:tabLst>
            </a:pPr>
            <a:r>
              <a:rPr lang="de-DE" sz="900" b="1" dirty="0" smtClean="0">
                <a:solidFill>
                  <a:srgbClr val="3B9564"/>
                </a:solidFill>
              </a:rPr>
              <a:t>Abbildung 12:	</a:t>
            </a:r>
            <a:r>
              <a:rPr lang="de-DE" sz="900" b="1" dirty="0" smtClean="0"/>
              <a:t>Einfluss des Abstands zu Wohnbauflächen</a:t>
            </a:r>
          </a:p>
          <a:p>
            <a:pPr>
              <a:tabLst>
                <a:tab pos="719138" algn="l"/>
              </a:tabLst>
            </a:pPr>
            <a:r>
              <a:rPr lang="de-DE" sz="900" b="1" dirty="0" smtClean="0"/>
              <a:t>	auf die Höhe des ermittelten Flächenpotentials</a:t>
            </a:r>
            <a:endParaRPr lang="de-DE" sz="900" b="1" dirty="0"/>
          </a:p>
        </p:txBody>
      </p:sp>
      <p:sp>
        <p:nvSpPr>
          <p:cNvPr id="14" name="Textfeld 13"/>
          <p:cNvSpPr txBox="1"/>
          <p:nvPr/>
        </p:nvSpPr>
        <p:spPr>
          <a:xfrm>
            <a:off x="4071187" y="4086240"/>
            <a:ext cx="5079334" cy="861774"/>
          </a:xfrm>
          <a:prstGeom prst="rect">
            <a:avLst/>
          </a:prstGeom>
          <a:noFill/>
        </p:spPr>
        <p:txBody>
          <a:bodyPr wrap="square" rtlCol="0">
            <a:spAutoFit/>
          </a:bodyPr>
          <a:lstStyle/>
          <a:p>
            <a:r>
              <a:rPr lang="de-DE" sz="1000" dirty="0"/>
              <a:t>„</a:t>
            </a:r>
            <a:r>
              <a:rPr lang="de-DE" sz="1000" b="1" dirty="0"/>
              <a:t>Bei einem Abstand von 2.000 m reduziert sich das ermittelte Flächenpotenzial auf 0,4 % der deutschen Landesfläche</a:t>
            </a:r>
            <a:r>
              <a:rPr lang="de-DE" sz="1000" dirty="0"/>
              <a:t>. Dabei muss berücksichtigt werden, dass für dieses Flächenpotenzial ebenfalls die in Kapitel 2 genannten Einschränkungen für das realisierbare Potenzial gelten, d.h. insbesondere die Belange des besonderen Artenschutzes schränken das bei der Sensitivitätsanalyse ermittelte Potential in der Realität zusätzlich erheblich ein.“</a:t>
            </a:r>
          </a:p>
        </p:txBody>
      </p:sp>
      <p:sp>
        <p:nvSpPr>
          <p:cNvPr id="13" name="Rechteck 12"/>
          <p:cNvSpPr/>
          <p:nvPr/>
        </p:nvSpPr>
        <p:spPr>
          <a:xfrm>
            <a:off x="4303474" y="3405600"/>
            <a:ext cx="4444990" cy="185235"/>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07474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759" t="13445" r="29992" b="6443"/>
          <a:stretch/>
        </p:blipFill>
        <p:spPr bwMode="auto">
          <a:xfrm>
            <a:off x="107504" y="771550"/>
            <a:ext cx="4258408"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179512" y="4722698"/>
            <a:ext cx="4435235" cy="369332"/>
          </a:xfrm>
          <a:prstGeom prst="rect">
            <a:avLst/>
          </a:prstGeom>
          <a:noFill/>
        </p:spPr>
        <p:txBody>
          <a:bodyPr wrap="square" lIns="0" rIns="0" rtlCol="0">
            <a:spAutoFit/>
          </a:bodyPr>
          <a:lstStyle/>
          <a:p>
            <a:r>
              <a:rPr lang="de-DE" sz="900" dirty="0"/>
              <a:t>http://</a:t>
            </a:r>
            <a:r>
              <a:rPr lang="de-DE" sz="900" dirty="0" smtClean="0"/>
              <a:t>www.gegenwind-temnitz.de/wp-content/uploads/2021/05/2021-05-30-16_41_20-Mobilisierung02.png</a:t>
            </a:r>
            <a:endParaRPr lang="de-DE" sz="900" dirty="0"/>
          </a:p>
        </p:txBody>
      </p:sp>
      <p:pic>
        <p:nvPicPr>
          <p:cNvPr id="1028" name="Picture 4" descr="https://enstroga.at/wp-content/uploads/csm_leistungssteigerung-wea-land-high_19e20a56d7-1024x4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063" y="2246099"/>
            <a:ext cx="4681442" cy="21258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elle 1"/>
          <p:cNvGraphicFramePr>
            <a:graphicFrameLocks noGrp="1"/>
          </p:cNvGraphicFramePr>
          <p:nvPr>
            <p:extLst>
              <p:ext uri="{D42A27DB-BD31-4B8C-83A1-F6EECF244321}">
                <p14:modId xmlns:p14="http://schemas.microsoft.com/office/powerpoint/2010/main" val="3488126404"/>
              </p:ext>
            </p:extLst>
          </p:nvPr>
        </p:nvGraphicFramePr>
        <p:xfrm>
          <a:off x="4365912" y="843558"/>
          <a:ext cx="3384377" cy="1706880"/>
        </p:xfrm>
        <a:graphic>
          <a:graphicData uri="http://schemas.openxmlformats.org/drawingml/2006/table">
            <a:tbl>
              <a:tblPr firstRow="1" bandRow="1">
                <a:tableStyleId>{5C22544A-7EE6-4342-B048-85BDC9FD1C3A}</a:tableStyleId>
              </a:tblPr>
              <a:tblGrid>
                <a:gridCol w="987067"/>
                <a:gridCol w="910470"/>
                <a:gridCol w="1486840"/>
              </a:tblGrid>
              <a:tr h="370840">
                <a:tc>
                  <a:txBody>
                    <a:bodyPr/>
                    <a:lstStyle/>
                    <a:p>
                      <a:pPr algn="ctr"/>
                      <a:r>
                        <a:rPr lang="de-DE" sz="1100" b="0" dirty="0" smtClean="0"/>
                        <a:t>Baujahr</a:t>
                      </a:r>
                      <a:endParaRPr lang="de-DE" sz="1100" b="0" dirty="0"/>
                    </a:p>
                  </a:txBody>
                  <a:tcPr/>
                </a:tc>
                <a:tc>
                  <a:txBody>
                    <a:bodyPr/>
                    <a:lstStyle/>
                    <a:p>
                      <a:pPr algn="ctr"/>
                      <a:r>
                        <a:rPr lang="de-DE" sz="1100" b="0" dirty="0" smtClean="0"/>
                        <a:t>Rotorradius</a:t>
                      </a:r>
                      <a:endParaRPr lang="de-DE" sz="1100" b="0" dirty="0"/>
                    </a:p>
                  </a:txBody>
                  <a:tcPr/>
                </a:tc>
                <a:tc>
                  <a:txBody>
                    <a:bodyPr/>
                    <a:lstStyle/>
                    <a:p>
                      <a:r>
                        <a:rPr lang="de-DE" sz="1100" b="0" dirty="0" smtClean="0"/>
                        <a:t>Überstrichene Rotorfläche</a:t>
                      </a:r>
                    </a:p>
                    <a:p>
                      <a:pPr marL="0" marR="0" indent="0" algn="l" defTabSz="914400" rtl="0" eaLnBrk="1" fontAlgn="auto" latinLnBrk="0" hangingPunct="1">
                        <a:lnSpc>
                          <a:spcPct val="100000"/>
                        </a:lnSpc>
                        <a:spcBef>
                          <a:spcPts val="0"/>
                        </a:spcBef>
                        <a:spcAft>
                          <a:spcPts val="0"/>
                        </a:spcAft>
                        <a:buClrTx/>
                        <a:buSzTx/>
                        <a:buFontTx/>
                        <a:buNone/>
                        <a:tabLst/>
                        <a:defRPr/>
                      </a:pPr>
                      <a:r>
                        <a:rPr lang="de-DE" sz="1100" b="0" i="0" kern="1200" dirty="0" smtClean="0">
                          <a:solidFill>
                            <a:schemeClr val="bg1"/>
                          </a:solidFill>
                          <a:effectLst/>
                          <a:latin typeface="+mn-lt"/>
                          <a:ea typeface="+mn-ea"/>
                          <a:cs typeface="+mn-cs"/>
                        </a:rPr>
                        <a:t>(Fläche: A = r² × </a:t>
                      </a:r>
                      <a:r>
                        <a:rPr lang="el-GR" sz="1100" b="0" i="0" kern="1200" dirty="0" smtClean="0">
                          <a:solidFill>
                            <a:schemeClr val="bg1"/>
                          </a:solidFill>
                          <a:effectLst/>
                          <a:latin typeface="+mn-lt"/>
                          <a:ea typeface="+mn-ea"/>
                          <a:cs typeface="+mn-cs"/>
                        </a:rPr>
                        <a:t>π</a:t>
                      </a:r>
                      <a:r>
                        <a:rPr lang="de-DE" sz="1100" b="0" i="0" kern="1200" dirty="0" smtClean="0">
                          <a:solidFill>
                            <a:schemeClr val="bg1"/>
                          </a:solidFill>
                          <a:effectLst/>
                          <a:latin typeface="+mn-lt"/>
                          <a:ea typeface="+mn-ea"/>
                          <a:cs typeface="+mn-cs"/>
                        </a:rPr>
                        <a:t>)</a:t>
                      </a:r>
                      <a:endParaRPr lang="de-DE" sz="1100" b="0" dirty="0" smtClean="0">
                        <a:solidFill>
                          <a:schemeClr val="bg1"/>
                        </a:solidFill>
                      </a:endParaRPr>
                    </a:p>
                  </a:txBody>
                  <a:tcPr/>
                </a:tc>
              </a:tr>
              <a:tr h="370840">
                <a:tc>
                  <a:txBody>
                    <a:bodyPr/>
                    <a:lstStyle/>
                    <a:p>
                      <a:pPr algn="ctr"/>
                      <a:r>
                        <a:rPr lang="de-DE" sz="1100" b="0" dirty="0" smtClean="0"/>
                        <a:t>ca. 1980</a:t>
                      </a:r>
                      <a:endParaRPr lang="de-DE" sz="1100" b="0" dirty="0"/>
                    </a:p>
                  </a:txBody>
                  <a:tcPr/>
                </a:tc>
                <a:tc>
                  <a:txBody>
                    <a:bodyPr/>
                    <a:lstStyle/>
                    <a:p>
                      <a:pPr algn="ctr"/>
                      <a:r>
                        <a:rPr lang="de-DE" sz="1100" b="0" dirty="0" smtClean="0"/>
                        <a:t>7,5 m</a:t>
                      </a:r>
                      <a:endParaRPr lang="de-DE" sz="1100" b="0" dirty="0"/>
                    </a:p>
                  </a:txBody>
                  <a:tcPr/>
                </a:tc>
                <a:tc>
                  <a:txBody>
                    <a:bodyPr/>
                    <a:lstStyle/>
                    <a:p>
                      <a:r>
                        <a:rPr lang="de-DE" sz="1100" b="0" dirty="0" smtClean="0"/>
                        <a:t>177 m² = 0,177</a:t>
                      </a:r>
                      <a:r>
                        <a:rPr lang="de-DE" sz="1100" b="0" baseline="0" dirty="0" smtClean="0"/>
                        <a:t> ha</a:t>
                      </a:r>
                      <a:r>
                        <a:rPr lang="de-DE" sz="1100" b="0" dirty="0" smtClean="0"/>
                        <a:t> </a:t>
                      </a:r>
                      <a:endParaRPr lang="de-DE" sz="1100" b="0" dirty="0"/>
                    </a:p>
                  </a:txBody>
                  <a:tcPr/>
                </a:tc>
              </a:tr>
              <a:tr h="370840">
                <a:tc>
                  <a:txBody>
                    <a:bodyPr/>
                    <a:lstStyle/>
                    <a:p>
                      <a:pPr algn="ctr"/>
                      <a:r>
                        <a:rPr lang="de-DE" sz="1100" b="0" dirty="0" smtClean="0"/>
                        <a:t>ca.</a:t>
                      </a:r>
                      <a:r>
                        <a:rPr lang="de-DE" sz="1100" b="0" baseline="0" dirty="0" smtClean="0"/>
                        <a:t> 2020</a:t>
                      </a:r>
                      <a:endParaRPr lang="de-DE" sz="1100" b="0" dirty="0"/>
                    </a:p>
                  </a:txBody>
                  <a:tcPr/>
                </a:tc>
                <a:tc>
                  <a:txBody>
                    <a:bodyPr/>
                    <a:lstStyle/>
                    <a:p>
                      <a:pPr algn="ctr"/>
                      <a:r>
                        <a:rPr lang="de-DE" sz="1100" b="0" dirty="0" smtClean="0"/>
                        <a:t>65 m</a:t>
                      </a:r>
                      <a:endParaRPr lang="de-DE" sz="1100" b="0" dirty="0"/>
                    </a:p>
                  </a:txBody>
                  <a:tcPr/>
                </a:tc>
                <a:tc>
                  <a:txBody>
                    <a:bodyPr/>
                    <a:lstStyle/>
                    <a:p>
                      <a:r>
                        <a:rPr lang="de-DE" sz="1100" b="0" dirty="0" smtClean="0"/>
                        <a:t>13.270 m² = 1,3 ha</a:t>
                      </a:r>
                      <a:endParaRPr lang="de-DE" sz="1100" b="0" dirty="0"/>
                    </a:p>
                  </a:txBody>
                  <a:tcPr/>
                </a:tc>
              </a:tr>
              <a:tr h="370840">
                <a:tc>
                  <a:txBody>
                    <a:bodyPr/>
                    <a:lstStyle/>
                    <a:p>
                      <a:pPr algn="ctr"/>
                      <a:endParaRPr lang="de-DE" sz="1100" b="0" dirty="0"/>
                    </a:p>
                  </a:txBody>
                  <a:tcPr/>
                </a:tc>
                <a:tc>
                  <a:txBody>
                    <a:bodyPr/>
                    <a:lstStyle/>
                    <a:p>
                      <a:pPr algn="ctr"/>
                      <a:r>
                        <a:rPr lang="de-DE" sz="1100" b="0" dirty="0" smtClean="0"/>
                        <a:t>100 m</a:t>
                      </a:r>
                      <a:endParaRPr lang="de-DE" sz="11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100" b="0" dirty="0" smtClean="0"/>
                        <a:t>31.416 m² = 3,14 ha</a:t>
                      </a:r>
                    </a:p>
                  </a:txBody>
                  <a:tcPr/>
                </a:tc>
              </a:tr>
            </a:tbl>
          </a:graphicData>
        </a:graphic>
      </p:graphicFrame>
      <p:sp>
        <p:nvSpPr>
          <p:cNvPr id="6" name="Textfeld 5"/>
          <p:cNvSpPr txBox="1"/>
          <p:nvPr/>
        </p:nvSpPr>
        <p:spPr>
          <a:xfrm>
            <a:off x="4723848" y="4717182"/>
            <a:ext cx="4435235" cy="230832"/>
          </a:xfrm>
          <a:prstGeom prst="rect">
            <a:avLst/>
          </a:prstGeom>
          <a:noFill/>
        </p:spPr>
        <p:txBody>
          <a:bodyPr wrap="square" lIns="0" rIns="0" rtlCol="0">
            <a:spAutoFit/>
          </a:bodyPr>
          <a:lstStyle/>
          <a:p>
            <a:r>
              <a:rPr lang="de-DE" sz="900" dirty="0"/>
              <a:t>https://enstroga.at/wie-funktioniert-ein-windrad/</a:t>
            </a:r>
          </a:p>
        </p:txBody>
      </p:sp>
      <p:pic>
        <p:nvPicPr>
          <p:cNvPr id="1030" name="Picture 6" descr="Rotorkreisfläch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8344" y="195486"/>
            <a:ext cx="1341488" cy="1772012"/>
          </a:xfrm>
          <a:prstGeom prst="rect">
            <a:avLst/>
          </a:prstGeom>
          <a:noFill/>
          <a:extLst>
            <a:ext uri="{909E8E84-426E-40DD-AFC4-6F175D3DCCD1}">
              <a14:hiddenFill xmlns:a14="http://schemas.microsoft.com/office/drawing/2010/main">
                <a:solidFill>
                  <a:srgbClr val="FFFFFF"/>
                </a:solidFill>
              </a14:hiddenFill>
            </a:ext>
          </a:extLst>
        </p:spPr>
      </p:pic>
      <p:sp>
        <p:nvSpPr>
          <p:cNvPr id="9" name="Titel 1"/>
          <p:cNvSpPr txBox="1">
            <a:spLocks/>
          </p:cNvSpPr>
          <p:nvPr/>
        </p:nvSpPr>
        <p:spPr>
          <a:xfrm>
            <a:off x="457200" y="133971"/>
            <a:ext cx="7499176"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a:t>ü</a:t>
            </a:r>
            <a:r>
              <a:rPr lang="de-DE" sz="2000" b="1" dirty="0" smtClean="0"/>
              <a:t>berstrichene Rotorfläche</a:t>
            </a:r>
            <a:endParaRPr lang="de-DE" sz="2000" b="1" dirty="0"/>
          </a:p>
        </p:txBody>
      </p:sp>
      <p:cxnSp>
        <p:nvCxnSpPr>
          <p:cNvPr id="10" name="Gerade Verbindung 9"/>
          <p:cNvCxnSpPr/>
          <p:nvPr/>
        </p:nvCxnSpPr>
        <p:spPr>
          <a:xfrm>
            <a:off x="539552" y="545033"/>
            <a:ext cx="720080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53613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Luftsportverein Degerfeld stellt sich gegen Windpark"/>
          <p:cNvPicPr>
            <a:picLocks noChangeAspect="1" noChangeArrowheads="1"/>
          </p:cNvPicPr>
          <p:nvPr/>
        </p:nvPicPr>
        <p:blipFill rotWithShape="1">
          <a:blip r:embed="rId2">
            <a:extLst>
              <a:ext uri="{28A0092B-C50C-407E-A947-70E740481C1C}">
                <a14:useLocalDpi xmlns:a14="http://schemas.microsoft.com/office/drawing/2010/main" val="0"/>
              </a:ext>
            </a:extLst>
          </a:blip>
          <a:srcRect t="22405"/>
          <a:stretch/>
        </p:blipFill>
        <p:spPr bwMode="auto">
          <a:xfrm>
            <a:off x="4716016" y="195486"/>
            <a:ext cx="4176464" cy="24267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elle 2"/>
          <p:cNvGraphicFramePr>
            <a:graphicFrameLocks noGrp="1"/>
          </p:cNvGraphicFramePr>
          <p:nvPr>
            <p:extLst>
              <p:ext uri="{D42A27DB-BD31-4B8C-83A1-F6EECF244321}">
                <p14:modId xmlns:p14="http://schemas.microsoft.com/office/powerpoint/2010/main" val="1368393059"/>
              </p:ext>
            </p:extLst>
          </p:nvPr>
        </p:nvGraphicFramePr>
        <p:xfrm>
          <a:off x="515143" y="1131590"/>
          <a:ext cx="3384377" cy="1706880"/>
        </p:xfrm>
        <a:graphic>
          <a:graphicData uri="http://schemas.openxmlformats.org/drawingml/2006/table">
            <a:tbl>
              <a:tblPr firstRow="1" bandRow="1">
                <a:tableStyleId>{5C22544A-7EE6-4342-B048-85BDC9FD1C3A}</a:tableStyleId>
              </a:tblPr>
              <a:tblGrid>
                <a:gridCol w="987067"/>
                <a:gridCol w="910470"/>
                <a:gridCol w="1486840"/>
              </a:tblGrid>
              <a:tr h="370840">
                <a:tc>
                  <a:txBody>
                    <a:bodyPr/>
                    <a:lstStyle/>
                    <a:p>
                      <a:pPr algn="ctr"/>
                      <a:r>
                        <a:rPr lang="de-DE" sz="1100" b="0" dirty="0" smtClean="0"/>
                        <a:t>Baujahr</a:t>
                      </a:r>
                      <a:endParaRPr lang="de-DE" sz="1100" b="0" dirty="0"/>
                    </a:p>
                  </a:txBody>
                  <a:tcPr/>
                </a:tc>
                <a:tc>
                  <a:txBody>
                    <a:bodyPr/>
                    <a:lstStyle/>
                    <a:p>
                      <a:pPr algn="ctr"/>
                      <a:r>
                        <a:rPr lang="de-DE" sz="1100" b="0" dirty="0" smtClean="0"/>
                        <a:t>Rotorradius</a:t>
                      </a:r>
                      <a:endParaRPr lang="de-DE" sz="1100" b="0" dirty="0"/>
                    </a:p>
                  </a:txBody>
                  <a:tcPr/>
                </a:tc>
                <a:tc>
                  <a:txBody>
                    <a:bodyPr/>
                    <a:lstStyle/>
                    <a:p>
                      <a:r>
                        <a:rPr lang="de-DE" sz="1100" b="0" dirty="0" smtClean="0"/>
                        <a:t>Überstrichene Rotorfläche</a:t>
                      </a:r>
                    </a:p>
                    <a:p>
                      <a:pPr marL="0" marR="0" indent="0" algn="l" defTabSz="914400" rtl="0" eaLnBrk="1" fontAlgn="auto" latinLnBrk="0" hangingPunct="1">
                        <a:lnSpc>
                          <a:spcPct val="100000"/>
                        </a:lnSpc>
                        <a:spcBef>
                          <a:spcPts val="0"/>
                        </a:spcBef>
                        <a:spcAft>
                          <a:spcPts val="0"/>
                        </a:spcAft>
                        <a:buClrTx/>
                        <a:buSzTx/>
                        <a:buFontTx/>
                        <a:buNone/>
                        <a:tabLst/>
                        <a:defRPr/>
                      </a:pPr>
                      <a:r>
                        <a:rPr lang="de-DE" sz="1100" b="0" i="0" kern="1200" dirty="0" smtClean="0">
                          <a:solidFill>
                            <a:schemeClr val="bg1"/>
                          </a:solidFill>
                          <a:effectLst/>
                          <a:latin typeface="+mn-lt"/>
                          <a:ea typeface="+mn-ea"/>
                          <a:cs typeface="+mn-cs"/>
                        </a:rPr>
                        <a:t>(Fläche: A = r² × </a:t>
                      </a:r>
                      <a:r>
                        <a:rPr lang="el-GR" sz="1100" b="0" i="0" kern="1200" dirty="0" smtClean="0">
                          <a:solidFill>
                            <a:schemeClr val="bg1"/>
                          </a:solidFill>
                          <a:effectLst/>
                          <a:latin typeface="+mn-lt"/>
                          <a:ea typeface="+mn-ea"/>
                          <a:cs typeface="+mn-cs"/>
                        </a:rPr>
                        <a:t>π</a:t>
                      </a:r>
                      <a:r>
                        <a:rPr lang="de-DE" sz="1100" b="0" i="0" kern="1200" dirty="0" smtClean="0">
                          <a:solidFill>
                            <a:schemeClr val="bg1"/>
                          </a:solidFill>
                          <a:effectLst/>
                          <a:latin typeface="+mn-lt"/>
                          <a:ea typeface="+mn-ea"/>
                          <a:cs typeface="+mn-cs"/>
                        </a:rPr>
                        <a:t>)</a:t>
                      </a:r>
                      <a:endParaRPr lang="de-DE" sz="1100" b="0" dirty="0" smtClean="0">
                        <a:solidFill>
                          <a:schemeClr val="bg1"/>
                        </a:solidFill>
                      </a:endParaRPr>
                    </a:p>
                  </a:txBody>
                  <a:tcPr/>
                </a:tc>
              </a:tr>
              <a:tr h="370840">
                <a:tc>
                  <a:txBody>
                    <a:bodyPr/>
                    <a:lstStyle/>
                    <a:p>
                      <a:pPr algn="ctr"/>
                      <a:r>
                        <a:rPr lang="de-DE" sz="1100" b="0" dirty="0" smtClean="0"/>
                        <a:t>ca. 1980</a:t>
                      </a:r>
                      <a:endParaRPr lang="de-DE" sz="1100" b="0" dirty="0"/>
                    </a:p>
                  </a:txBody>
                  <a:tcPr/>
                </a:tc>
                <a:tc>
                  <a:txBody>
                    <a:bodyPr/>
                    <a:lstStyle/>
                    <a:p>
                      <a:pPr algn="ctr"/>
                      <a:r>
                        <a:rPr lang="de-DE" sz="1100" b="0" dirty="0" smtClean="0"/>
                        <a:t>7,5 m</a:t>
                      </a:r>
                      <a:endParaRPr lang="de-DE" sz="1100" b="0" dirty="0"/>
                    </a:p>
                  </a:txBody>
                  <a:tcPr/>
                </a:tc>
                <a:tc>
                  <a:txBody>
                    <a:bodyPr/>
                    <a:lstStyle/>
                    <a:p>
                      <a:r>
                        <a:rPr lang="de-DE" sz="1100" b="0" dirty="0" smtClean="0"/>
                        <a:t>177 m² = 0,177</a:t>
                      </a:r>
                      <a:r>
                        <a:rPr lang="de-DE" sz="1100" b="0" baseline="0" dirty="0" smtClean="0"/>
                        <a:t> ha</a:t>
                      </a:r>
                      <a:r>
                        <a:rPr lang="de-DE" sz="1100" b="0" dirty="0" smtClean="0"/>
                        <a:t> </a:t>
                      </a:r>
                      <a:endParaRPr lang="de-DE" sz="1100" b="0" dirty="0"/>
                    </a:p>
                  </a:txBody>
                  <a:tcPr/>
                </a:tc>
              </a:tr>
              <a:tr h="370840">
                <a:tc>
                  <a:txBody>
                    <a:bodyPr/>
                    <a:lstStyle/>
                    <a:p>
                      <a:pPr algn="ctr"/>
                      <a:r>
                        <a:rPr lang="de-DE" sz="1100" b="0" dirty="0" smtClean="0"/>
                        <a:t>ca.</a:t>
                      </a:r>
                      <a:r>
                        <a:rPr lang="de-DE" sz="1100" b="0" baseline="0" dirty="0" smtClean="0"/>
                        <a:t> 2020</a:t>
                      </a:r>
                      <a:endParaRPr lang="de-DE" sz="1100" b="0" dirty="0"/>
                    </a:p>
                  </a:txBody>
                  <a:tcPr/>
                </a:tc>
                <a:tc>
                  <a:txBody>
                    <a:bodyPr/>
                    <a:lstStyle/>
                    <a:p>
                      <a:pPr algn="ctr"/>
                      <a:r>
                        <a:rPr lang="de-DE" sz="1100" b="0" dirty="0" smtClean="0"/>
                        <a:t>65 m</a:t>
                      </a:r>
                      <a:endParaRPr lang="de-DE" sz="1100" b="0" dirty="0"/>
                    </a:p>
                  </a:txBody>
                  <a:tcPr/>
                </a:tc>
                <a:tc>
                  <a:txBody>
                    <a:bodyPr/>
                    <a:lstStyle/>
                    <a:p>
                      <a:r>
                        <a:rPr lang="de-DE" sz="1100" b="0" dirty="0" smtClean="0"/>
                        <a:t>13.270 m² = 1,3 ha</a:t>
                      </a:r>
                      <a:endParaRPr lang="de-DE" sz="1100" b="0" dirty="0"/>
                    </a:p>
                  </a:txBody>
                  <a:tcPr/>
                </a:tc>
              </a:tr>
              <a:tr h="370840">
                <a:tc>
                  <a:txBody>
                    <a:bodyPr/>
                    <a:lstStyle/>
                    <a:p>
                      <a:pPr algn="ctr"/>
                      <a:endParaRPr lang="de-DE" sz="1100" b="0" dirty="0"/>
                    </a:p>
                  </a:txBody>
                  <a:tcPr/>
                </a:tc>
                <a:tc>
                  <a:txBody>
                    <a:bodyPr/>
                    <a:lstStyle/>
                    <a:p>
                      <a:pPr algn="ctr"/>
                      <a:r>
                        <a:rPr lang="de-DE" sz="1100" b="0" dirty="0" smtClean="0"/>
                        <a:t>100 m</a:t>
                      </a:r>
                      <a:endParaRPr lang="de-DE" sz="11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100" b="0" dirty="0" smtClean="0"/>
                        <a:t>31.416 m² = 3,14 ha</a:t>
                      </a:r>
                    </a:p>
                  </a:txBody>
                  <a:tcPr/>
                </a:tc>
              </a:tr>
            </a:tbl>
          </a:graphicData>
        </a:graphic>
      </p:graphicFrame>
      <p:pic>
        <p:nvPicPr>
          <p:cNvPr id="6150" name="Picture 6" descr="Windkraftanlage Png, Vektoren, Clipart und PSD zum kostenlosen Download |  Png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3219822"/>
            <a:ext cx="1847800" cy="1847801"/>
          </a:xfrm>
          <a:prstGeom prst="rect">
            <a:avLst/>
          </a:prstGeom>
          <a:noFill/>
          <a:extLst>
            <a:ext uri="{909E8E84-426E-40DD-AFC4-6F175D3DCCD1}">
              <a14:hiddenFill xmlns:a14="http://schemas.microsoft.com/office/drawing/2010/main">
                <a:solidFill>
                  <a:srgbClr val="FFFFFF"/>
                </a:solidFill>
              </a14:hiddenFill>
            </a:ext>
          </a:extLst>
        </p:spPr>
      </p:pic>
      <p:sp>
        <p:nvSpPr>
          <p:cNvPr id="4" name="Flussdiagramm: Datenträger mit direktem Zugriff 3"/>
          <p:cNvSpPr/>
          <p:nvPr/>
        </p:nvSpPr>
        <p:spPr>
          <a:xfrm rot="10534324">
            <a:off x="2623378" y="3033719"/>
            <a:ext cx="2552281" cy="1203598"/>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Flussdiagramm: Datenträger mit direktem Zugriff 8"/>
          <p:cNvSpPr/>
          <p:nvPr/>
        </p:nvSpPr>
        <p:spPr>
          <a:xfrm rot="10534324">
            <a:off x="4398629" y="2884503"/>
            <a:ext cx="2552281" cy="1203598"/>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Flussdiagramm: Datenträger mit direktem Zugriff 9"/>
          <p:cNvSpPr/>
          <p:nvPr/>
        </p:nvSpPr>
        <p:spPr>
          <a:xfrm rot="10534324">
            <a:off x="5694561" y="2783591"/>
            <a:ext cx="2552281" cy="1203598"/>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rot="21328822">
            <a:off x="4150153" y="2912594"/>
            <a:ext cx="3213439" cy="115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35496" y="123478"/>
            <a:ext cx="4824536" cy="461665"/>
          </a:xfrm>
          <a:prstGeom prst="rect">
            <a:avLst/>
          </a:prstGeom>
          <a:noFill/>
        </p:spPr>
        <p:txBody>
          <a:bodyPr wrap="square" rtlCol="0">
            <a:spAutoFit/>
          </a:bodyPr>
          <a:lstStyle/>
          <a:p>
            <a:pPr algn="ctr"/>
            <a:r>
              <a:rPr lang="de-DE" sz="2400" b="1" dirty="0"/>
              <a:t>s</a:t>
            </a:r>
            <a:r>
              <a:rPr lang="de-DE" sz="2400" b="1" dirty="0" smtClean="0"/>
              <a:t>imulierte Luftraumeinfluss</a:t>
            </a:r>
            <a:endParaRPr lang="de-DE" sz="2400" b="1" dirty="0"/>
          </a:p>
        </p:txBody>
      </p:sp>
      <p:cxnSp>
        <p:nvCxnSpPr>
          <p:cNvPr id="13" name="Gerade Verbindung 12"/>
          <p:cNvCxnSpPr/>
          <p:nvPr/>
        </p:nvCxnSpPr>
        <p:spPr>
          <a:xfrm>
            <a:off x="467544" y="627534"/>
            <a:ext cx="41222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4283788" y="3175394"/>
            <a:ext cx="2509020" cy="461665"/>
          </a:xfrm>
          <a:prstGeom prst="rect">
            <a:avLst/>
          </a:prstGeom>
          <a:noFill/>
        </p:spPr>
        <p:txBody>
          <a:bodyPr wrap="none" rtlCol="0">
            <a:spAutoFit/>
          </a:bodyPr>
          <a:lstStyle/>
          <a:p>
            <a:r>
              <a:rPr lang="de-DE" sz="1200" dirty="0" smtClean="0"/>
              <a:t>2,0 ha = 20.000 m²</a:t>
            </a:r>
          </a:p>
          <a:p>
            <a:r>
              <a:rPr lang="de-DE" sz="1200" dirty="0" smtClean="0"/>
              <a:t>20.000 m² *1000 m = 20.000.000 m³ </a:t>
            </a:r>
            <a:endParaRPr lang="de-DE" sz="1200" dirty="0"/>
          </a:p>
        </p:txBody>
      </p:sp>
      <p:sp>
        <p:nvSpPr>
          <p:cNvPr id="17" name="Textfeld 16"/>
          <p:cNvSpPr txBox="1"/>
          <p:nvPr/>
        </p:nvSpPr>
        <p:spPr>
          <a:xfrm>
            <a:off x="4381532" y="4515966"/>
            <a:ext cx="3581814" cy="276999"/>
          </a:xfrm>
          <a:prstGeom prst="rect">
            <a:avLst/>
          </a:prstGeom>
          <a:noFill/>
        </p:spPr>
        <p:txBody>
          <a:bodyPr wrap="none" rtlCol="0">
            <a:spAutoFit/>
          </a:bodyPr>
          <a:lstStyle/>
          <a:p>
            <a:r>
              <a:rPr lang="de-DE" sz="1200" dirty="0"/>
              <a:t>s</a:t>
            </a:r>
            <a:r>
              <a:rPr lang="de-DE" sz="1200" dirty="0" smtClean="0"/>
              <a:t>imulierte Windschweifdarstellung (Annahme 1000 m)</a:t>
            </a:r>
            <a:endParaRPr lang="de-DE" sz="1200" dirty="0"/>
          </a:p>
        </p:txBody>
      </p:sp>
    </p:spTree>
    <p:extLst>
      <p:ext uri="{BB962C8B-B14F-4D97-AF65-F5344CB8AC3E}">
        <p14:creationId xmlns:p14="http://schemas.microsoft.com/office/powerpoint/2010/main" val="2346870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0" y="123478"/>
            <a:ext cx="5890813" cy="461665"/>
          </a:xfrm>
          <a:prstGeom prst="rect">
            <a:avLst/>
          </a:prstGeom>
          <a:noFill/>
        </p:spPr>
        <p:txBody>
          <a:bodyPr wrap="square" rtlCol="0">
            <a:spAutoFit/>
          </a:bodyPr>
          <a:lstStyle/>
          <a:p>
            <a:pPr algn="ctr"/>
            <a:r>
              <a:rPr lang="de-DE" sz="2400" b="1" dirty="0" smtClean="0"/>
              <a:t>Wirbelschleppen nach Windkraftanlagen</a:t>
            </a:r>
            <a:endParaRPr lang="de-DE" sz="2400" b="1" dirty="0"/>
          </a:p>
        </p:txBody>
      </p:sp>
      <p:cxnSp>
        <p:nvCxnSpPr>
          <p:cNvPr id="4" name="Gerade Verbindung 3"/>
          <p:cNvCxnSpPr/>
          <p:nvPr/>
        </p:nvCxnSpPr>
        <p:spPr>
          <a:xfrm>
            <a:off x="323528" y="627534"/>
            <a:ext cx="583264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168" t="48743" r="35881" b="15082"/>
          <a:stretch/>
        </p:blipFill>
        <p:spPr bwMode="auto">
          <a:xfrm>
            <a:off x="3995936" y="1419622"/>
            <a:ext cx="5037731" cy="3110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1475656" y="4803998"/>
            <a:ext cx="7416824" cy="230832"/>
          </a:xfrm>
          <a:prstGeom prst="rect">
            <a:avLst/>
          </a:prstGeom>
          <a:noFill/>
        </p:spPr>
        <p:txBody>
          <a:bodyPr wrap="square" lIns="0" rIns="0" rtlCol="0">
            <a:spAutoFit/>
          </a:bodyPr>
          <a:lstStyle/>
          <a:p>
            <a:pPr algn="r"/>
            <a:r>
              <a:rPr lang="de-DE" sz="900" dirty="0"/>
              <a:t>https://www.bundestag.de/resource/blob/919868/18b8e759ff8a4b782befd451138d4003/WD-8-007-22-pdf-data.pdf</a:t>
            </a: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418" t="26995" r="24569" b="35738"/>
          <a:stretch/>
        </p:blipFill>
        <p:spPr bwMode="auto">
          <a:xfrm>
            <a:off x="6012160" y="83639"/>
            <a:ext cx="3059832" cy="13359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hteck 8"/>
          <p:cNvSpPr/>
          <p:nvPr/>
        </p:nvSpPr>
        <p:spPr>
          <a:xfrm>
            <a:off x="162811" y="845299"/>
            <a:ext cx="5400600" cy="646331"/>
          </a:xfrm>
          <a:prstGeom prst="rect">
            <a:avLst/>
          </a:prstGeom>
        </p:spPr>
        <p:txBody>
          <a:bodyPr wrap="square">
            <a:spAutoFit/>
          </a:bodyPr>
          <a:lstStyle/>
          <a:p>
            <a:pPr marL="171450" indent="-171450">
              <a:buFont typeface="Arial" panose="020B0604020202020204" pitchFamily="34" charset="0"/>
              <a:buChar char="•"/>
            </a:pPr>
            <a:r>
              <a:rPr lang="de-DE" sz="1200" dirty="0" smtClean="0"/>
              <a:t>Fragestellung dieser Recherche ist die </a:t>
            </a:r>
            <a:r>
              <a:rPr lang="de-DE" sz="1200" b="1" dirty="0" smtClean="0"/>
              <a:t>Sicherheit von Flugverkehr </a:t>
            </a:r>
            <a:r>
              <a:rPr lang="de-DE" sz="1200" dirty="0" smtClean="0"/>
              <a:t>in der </a:t>
            </a:r>
            <a:r>
              <a:rPr lang="de-DE" sz="1200" dirty="0"/>
              <a:t>Nähe von </a:t>
            </a:r>
            <a:r>
              <a:rPr lang="de-DE" sz="1200" dirty="0" smtClean="0"/>
              <a:t>Windkraftanlagen (also nicht eine ökologische Bewertung des Sachverhaltes</a:t>
            </a:r>
          </a:p>
          <a:p>
            <a:pPr marL="171450" indent="-171450">
              <a:buFont typeface="Arial" panose="020B0604020202020204" pitchFamily="34" charset="0"/>
              <a:buChar char="•"/>
            </a:pPr>
            <a:r>
              <a:rPr lang="de-DE" sz="1200" dirty="0" smtClean="0"/>
              <a:t>als hierfür wesentlich werden die </a:t>
            </a:r>
            <a:r>
              <a:rPr lang="de-DE" sz="1200" dirty="0"/>
              <a:t>Wirbelhelix und die Nachlaufdelle </a:t>
            </a:r>
            <a:r>
              <a:rPr lang="de-DE" sz="1200" dirty="0" smtClean="0"/>
              <a:t>angesehen</a:t>
            </a:r>
            <a:endParaRPr lang="de-DE" sz="1200" dirty="0"/>
          </a:p>
        </p:txBody>
      </p:sp>
      <p:sp>
        <p:nvSpPr>
          <p:cNvPr id="2" name="Rechteck 1"/>
          <p:cNvSpPr/>
          <p:nvPr/>
        </p:nvSpPr>
        <p:spPr>
          <a:xfrm>
            <a:off x="289000" y="3435846"/>
            <a:ext cx="5400600" cy="1200329"/>
          </a:xfrm>
          <a:prstGeom prst="rect">
            <a:avLst/>
          </a:prstGeom>
        </p:spPr>
        <p:txBody>
          <a:bodyPr wrap="square">
            <a:spAutoFit/>
          </a:bodyPr>
          <a:lstStyle/>
          <a:p>
            <a:pPr marL="171450" indent="-171450">
              <a:buFont typeface="Arial" panose="020B0604020202020204" pitchFamily="34" charset="0"/>
              <a:buChar char="•"/>
            </a:pPr>
            <a:r>
              <a:rPr lang="de-DE" sz="1200" dirty="0"/>
              <a:t>a</a:t>
            </a:r>
            <a:r>
              <a:rPr lang="de-DE" sz="1200" dirty="0" smtClean="0"/>
              <a:t>uf </a:t>
            </a:r>
            <a:r>
              <a:rPr lang="de-DE" sz="1200" dirty="0"/>
              <a:t>der windabgewandten Seite einer Windenergieanlage </a:t>
            </a:r>
            <a:r>
              <a:rPr lang="de-DE" sz="1200" dirty="0" smtClean="0"/>
              <a:t>entsteht </a:t>
            </a:r>
            <a:r>
              <a:rPr lang="de-DE" sz="1200" dirty="0"/>
              <a:t>immer ein Windschatten</a:t>
            </a:r>
            <a:r>
              <a:rPr lang="de-DE" sz="1200" dirty="0" smtClean="0"/>
              <a:t>.</a:t>
            </a:r>
          </a:p>
          <a:p>
            <a:pPr marL="171450" indent="-171450">
              <a:buFont typeface="Arial" panose="020B0604020202020204" pitchFamily="34" charset="0"/>
              <a:buChar char="•"/>
            </a:pPr>
            <a:r>
              <a:rPr lang="de-DE" sz="1200" dirty="0" smtClean="0"/>
              <a:t>Der </a:t>
            </a:r>
            <a:r>
              <a:rPr lang="de-DE" sz="1200" dirty="0"/>
              <a:t>entstehende Nachlauf (turbulenter Windschweif, Wirbelschleppen) weist eine geringere Geschwindigkeit im Vergleich zum Wind vor der Anlage auf. </a:t>
            </a:r>
            <a:endParaRPr lang="de-DE" sz="1200" dirty="0" smtClean="0"/>
          </a:p>
          <a:p>
            <a:pPr marL="171450" indent="-171450">
              <a:buFont typeface="Arial" panose="020B0604020202020204" pitchFamily="34" charset="0"/>
              <a:buChar char="•"/>
            </a:pPr>
            <a:r>
              <a:rPr lang="de-DE" sz="1200" b="1" dirty="0" smtClean="0"/>
              <a:t>Nachläufe </a:t>
            </a:r>
            <a:r>
              <a:rPr lang="de-DE" sz="1200" b="1" dirty="0"/>
              <a:t>hinter großen Windparks können bei </a:t>
            </a:r>
            <a:r>
              <a:rPr lang="de-DE" sz="1200" b="1" dirty="0" err="1"/>
              <a:t>Onshore</a:t>
            </a:r>
            <a:r>
              <a:rPr lang="de-DE" sz="1200" b="1" dirty="0"/>
              <a:t>-Anlagen einige 10 km und bei </a:t>
            </a:r>
            <a:r>
              <a:rPr lang="de-DE" sz="1200" b="1" dirty="0" err="1"/>
              <a:t>OffshoreAnlagen</a:t>
            </a:r>
            <a:r>
              <a:rPr lang="de-DE" sz="1200" b="1" dirty="0"/>
              <a:t> sogar über 100 km lang sein.</a:t>
            </a:r>
          </a:p>
        </p:txBody>
      </p:sp>
      <p:sp>
        <p:nvSpPr>
          <p:cNvPr id="10" name="Rechteck 9"/>
          <p:cNvSpPr/>
          <p:nvPr/>
        </p:nvSpPr>
        <p:spPr>
          <a:xfrm>
            <a:off x="467543" y="4212000"/>
            <a:ext cx="5095867" cy="16833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467543" y="4380334"/>
            <a:ext cx="3600401"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30831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1"/>
          <p:cNvSpPr txBox="1">
            <a:spLocks/>
          </p:cNvSpPr>
          <p:nvPr/>
        </p:nvSpPr>
        <p:spPr>
          <a:xfrm>
            <a:off x="457200" y="133971"/>
            <a:ext cx="6314256"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ausufernde </a:t>
            </a:r>
            <a:r>
              <a:rPr lang="de-DE" sz="2000" b="1" dirty="0"/>
              <a:t>Eingriffe in </a:t>
            </a:r>
            <a:r>
              <a:rPr lang="de-DE" sz="2000" b="1" dirty="0" smtClean="0"/>
              <a:t>Lebensraum </a:t>
            </a:r>
            <a:r>
              <a:rPr lang="de-DE" sz="1600" dirty="0" smtClean="0"/>
              <a:t>(subjektive Anmerkung)</a:t>
            </a:r>
            <a:endParaRPr lang="de-DE" sz="1600" dirty="0"/>
          </a:p>
        </p:txBody>
      </p:sp>
      <p:cxnSp>
        <p:nvCxnSpPr>
          <p:cNvPr id="5" name="Gerade Verbindung 4"/>
          <p:cNvCxnSpPr/>
          <p:nvPr/>
        </p:nvCxnSpPr>
        <p:spPr>
          <a:xfrm>
            <a:off x="539552" y="545033"/>
            <a:ext cx="604867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215516" y="699542"/>
            <a:ext cx="8712968" cy="2800767"/>
          </a:xfrm>
          <a:prstGeom prst="rect">
            <a:avLst/>
          </a:prstGeom>
        </p:spPr>
        <p:txBody>
          <a:bodyPr wrap="square">
            <a:spAutoFit/>
          </a:bodyPr>
          <a:lstStyle/>
          <a:p>
            <a:pPr marL="285750" indent="-285750">
              <a:buFont typeface="Arial" panose="020B0604020202020204" pitchFamily="34" charset="0"/>
              <a:buChar char="•"/>
            </a:pPr>
            <a:r>
              <a:rPr lang="de-DE" sz="1400" dirty="0"/>
              <a:t>d</a:t>
            </a:r>
            <a:r>
              <a:rPr lang="de-DE" sz="1400" dirty="0" smtClean="0"/>
              <a:t>ie Altmark ist (war?) eine einzigartige historische Kulturlandschaft</a:t>
            </a:r>
          </a:p>
          <a:p>
            <a:pPr marL="742950" lvl="1" indent="-285750">
              <a:buFont typeface="Wingdings" panose="05000000000000000000" pitchFamily="2" charset="2"/>
              <a:buChar char="Ø"/>
            </a:pPr>
            <a:r>
              <a:rPr lang="de-DE" sz="1200" dirty="0" smtClean="0"/>
              <a:t>Geprägt von kleinen Dörfern mit z.T. imposanten, weit sichtbaren Kirchen</a:t>
            </a:r>
          </a:p>
          <a:p>
            <a:pPr marL="285750" indent="-285750">
              <a:buFont typeface="Arial" panose="020B0604020202020204" pitchFamily="34" charset="0"/>
              <a:buChar char="•"/>
            </a:pPr>
            <a:r>
              <a:rPr lang="de-DE" sz="1400" dirty="0"/>
              <a:t>e</a:t>
            </a:r>
            <a:r>
              <a:rPr lang="de-DE" sz="1400" dirty="0" smtClean="0"/>
              <a:t>s gibt eine vielfältige Flora und Fauna</a:t>
            </a:r>
          </a:p>
          <a:p>
            <a:pPr marL="742950" lvl="1" indent="-285750">
              <a:buFont typeface="Arial" panose="020B0604020202020204" pitchFamily="34" charset="0"/>
              <a:buChar char="•"/>
            </a:pPr>
            <a:r>
              <a:rPr lang="de-DE" sz="1200" dirty="0" smtClean="0"/>
              <a:t>Lebensraum für viele Vögel </a:t>
            </a:r>
          </a:p>
          <a:p>
            <a:pPr lvl="2">
              <a:tabLst>
                <a:tab pos="715963" algn="l"/>
              </a:tabLst>
            </a:pPr>
            <a:r>
              <a:rPr lang="de-DE" sz="1200" dirty="0" smtClean="0"/>
              <a:t>(z.B. große Schwärme von Zugvögeln wie Gänsen oder Kranichen; </a:t>
            </a:r>
          </a:p>
          <a:p>
            <a:pPr lvl="2">
              <a:tabLst>
                <a:tab pos="715963" algn="l"/>
              </a:tabLst>
            </a:pPr>
            <a:r>
              <a:rPr lang="de-DE" sz="1200" dirty="0" smtClean="0"/>
              <a:t>Störchen und Greifvögel wie </a:t>
            </a:r>
            <a:r>
              <a:rPr lang="de-DE" sz="1200" dirty="0" err="1" smtClean="0"/>
              <a:t>Rotmilane</a:t>
            </a:r>
            <a:r>
              <a:rPr lang="de-DE" sz="1200" dirty="0" smtClean="0"/>
              <a:t>)</a:t>
            </a:r>
          </a:p>
          <a:p>
            <a:pPr marL="742950" lvl="1" indent="-285750">
              <a:buFont typeface="Arial" panose="020B0604020202020204" pitchFamily="34" charset="0"/>
              <a:buChar char="•"/>
            </a:pPr>
            <a:r>
              <a:rPr lang="de-DE" sz="1200" dirty="0" smtClean="0"/>
              <a:t>und anderen Tieren wie z.B. Fledermäuse</a:t>
            </a:r>
          </a:p>
          <a:p>
            <a:pPr marL="285750" indent="-285750">
              <a:buFont typeface="Arial" panose="020B0604020202020204" pitchFamily="34" charset="0"/>
              <a:buChar char="•"/>
            </a:pPr>
            <a:endParaRPr lang="de-DE" sz="600" dirty="0" smtClean="0"/>
          </a:p>
          <a:p>
            <a:pPr marL="285750" indent="-285750">
              <a:buFont typeface="Arial" panose="020B0604020202020204" pitchFamily="34" charset="0"/>
              <a:buChar char="•"/>
            </a:pPr>
            <a:r>
              <a:rPr lang="de-DE" sz="1400" dirty="0"/>
              <a:t>i</a:t>
            </a:r>
            <a:r>
              <a:rPr lang="de-DE" sz="1400" dirty="0" smtClean="0"/>
              <a:t>n den letzten Jahren Landschaft zunehmend von großen Windparks vereinnahmt</a:t>
            </a:r>
          </a:p>
          <a:p>
            <a:pPr marL="742950" lvl="1" indent="-285750">
              <a:buFont typeface="Arial" panose="020B0604020202020204" pitchFamily="34" charset="0"/>
              <a:buChar char="•"/>
            </a:pPr>
            <a:r>
              <a:rPr lang="de-DE" sz="1200" dirty="0" smtClean="0"/>
              <a:t>bislang </a:t>
            </a:r>
            <a:r>
              <a:rPr lang="de-DE" sz="1200" dirty="0"/>
              <a:t>sind ca. 0,5 % der Bundesfläche als Windvorranggebiete verfügbar</a:t>
            </a:r>
          </a:p>
          <a:p>
            <a:pPr marL="742950" lvl="1" indent="-285750">
              <a:buFont typeface="Arial" panose="020B0604020202020204" pitchFamily="34" charset="0"/>
              <a:buChar char="•"/>
            </a:pPr>
            <a:r>
              <a:rPr lang="de-DE" sz="1200" dirty="0"/>
              <a:t>daraus sollen bis 2027 1,4 % werden !! (fast Verdreifachung)</a:t>
            </a:r>
          </a:p>
          <a:p>
            <a:pPr marL="285750" indent="-285750">
              <a:buFont typeface="Arial" panose="020B0604020202020204" pitchFamily="34" charset="0"/>
              <a:buChar char="•"/>
            </a:pPr>
            <a:endParaRPr lang="de-DE" sz="600" dirty="0" smtClean="0"/>
          </a:p>
          <a:p>
            <a:pPr marL="285750" indent="-285750">
              <a:buFont typeface="Arial" panose="020B0604020202020204" pitchFamily="34" charset="0"/>
              <a:buChar char="•"/>
            </a:pPr>
            <a:r>
              <a:rPr lang="de-DE" sz="1400" dirty="0"/>
              <a:t>n</a:t>
            </a:r>
            <a:r>
              <a:rPr lang="de-DE" sz="1400" dirty="0" smtClean="0"/>
              <a:t>eue Windkraftanlagen haben Gesamthöhen um 270 m</a:t>
            </a:r>
          </a:p>
          <a:p>
            <a:pPr marL="742950" lvl="1" indent="-285750">
              <a:buFont typeface="Arial" panose="020B0604020202020204" pitchFamily="34" charset="0"/>
              <a:buChar char="•"/>
            </a:pPr>
            <a:r>
              <a:rPr lang="de-DE" sz="1200" dirty="0"/>
              <a:t>d</a:t>
            </a:r>
            <a:r>
              <a:rPr lang="de-DE" sz="1200" dirty="0" smtClean="0"/>
              <a:t>ie </a:t>
            </a:r>
            <a:r>
              <a:rPr lang="de-DE" sz="1200" b="1" dirty="0" err="1" smtClean="0"/>
              <a:t>Boocker</a:t>
            </a:r>
            <a:r>
              <a:rPr lang="de-DE" sz="1200" b="1" dirty="0" smtClean="0"/>
              <a:t> Kirche misst ca. 32 m</a:t>
            </a:r>
            <a:r>
              <a:rPr lang="de-DE" sz="1200" dirty="0" smtClean="0"/>
              <a:t>, der Magdeburger Dom 104 m</a:t>
            </a:r>
          </a:p>
          <a:p>
            <a:pPr marL="742950" lvl="1" indent="-285750">
              <a:buFont typeface="Arial" panose="020B0604020202020204" pitchFamily="34" charset="0"/>
              <a:buChar char="•"/>
            </a:pPr>
            <a:r>
              <a:rPr lang="de-DE" sz="1200" dirty="0" smtClean="0"/>
              <a:t>die höchste Kirche der Welt, der Ulmer Münster 161,5 m </a:t>
            </a:r>
            <a:endParaRPr lang="de-DE" sz="1200" dirty="0"/>
          </a:p>
        </p:txBody>
      </p:sp>
      <p:pic>
        <p:nvPicPr>
          <p:cNvPr id="8" name="Grafik 7"/>
          <p:cNvPicPr/>
          <p:nvPr/>
        </p:nvPicPr>
        <p:blipFill rotWithShape="1">
          <a:blip r:embed="rId2" cstate="print">
            <a:extLst>
              <a:ext uri="{28A0092B-C50C-407E-A947-70E740481C1C}">
                <a14:useLocalDpi xmlns:a14="http://schemas.microsoft.com/office/drawing/2010/main" val="0"/>
              </a:ext>
            </a:extLst>
          </a:blip>
          <a:srcRect l="41574" t="22050" r="26347" b="11493"/>
          <a:stretch/>
        </p:blipFill>
        <p:spPr bwMode="auto">
          <a:xfrm>
            <a:off x="6668576" y="0"/>
            <a:ext cx="1905000" cy="2219960"/>
          </a:xfrm>
          <a:prstGeom prst="rect">
            <a:avLst/>
          </a:prstGeom>
          <a:ln>
            <a:noFill/>
          </a:ln>
          <a:extLst>
            <a:ext uri="{53640926-AAD7-44D8-BBD7-CCE9431645EC}">
              <a14:shadowObscured xmlns:a14="http://schemas.microsoft.com/office/drawing/2010/main"/>
            </a:ext>
          </a:extLst>
        </p:spPr>
      </p:pic>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313" t="17333" r="50500" b="16000"/>
          <a:stretch/>
        </p:blipFill>
        <p:spPr bwMode="auto">
          <a:xfrm>
            <a:off x="6660232" y="2355726"/>
            <a:ext cx="2199844"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feld 10"/>
          <p:cNvSpPr txBox="1"/>
          <p:nvPr/>
        </p:nvSpPr>
        <p:spPr>
          <a:xfrm>
            <a:off x="6732240" y="4596328"/>
            <a:ext cx="2016224" cy="507831"/>
          </a:xfrm>
          <a:prstGeom prst="rect">
            <a:avLst/>
          </a:prstGeom>
          <a:noFill/>
        </p:spPr>
        <p:txBody>
          <a:bodyPr wrap="square" lIns="0" rIns="0" rtlCol="0">
            <a:spAutoFit/>
          </a:bodyPr>
          <a:lstStyle/>
          <a:p>
            <a:r>
              <a:rPr lang="de-DE" sz="900" dirty="0"/>
              <a:t>https://www.erneuerbareenergien.de/technologie/onshore-wind/windernte-300-metern-nabenhoehe</a:t>
            </a:r>
          </a:p>
        </p:txBody>
      </p:sp>
      <p:sp>
        <p:nvSpPr>
          <p:cNvPr id="12" name="Rechteck 11"/>
          <p:cNvSpPr/>
          <p:nvPr/>
        </p:nvSpPr>
        <p:spPr>
          <a:xfrm>
            <a:off x="971600" y="3530501"/>
            <a:ext cx="4248472" cy="769441"/>
          </a:xfrm>
          <a:prstGeom prst="rect">
            <a:avLst/>
          </a:prstGeom>
        </p:spPr>
        <p:txBody>
          <a:bodyPr wrap="square">
            <a:spAutoFit/>
          </a:bodyPr>
          <a:lstStyle/>
          <a:p>
            <a:r>
              <a:rPr lang="de-DE" sz="1600" b="1" dirty="0" smtClean="0"/>
              <a:t>"</a:t>
            </a:r>
            <a:r>
              <a:rPr lang="de-DE" sz="1600" b="1" dirty="0"/>
              <a:t>Zuerst prägt der Mensch den Raum, </a:t>
            </a:r>
            <a:endParaRPr lang="de-DE" sz="1600" b="1" dirty="0" smtClean="0"/>
          </a:p>
          <a:p>
            <a:r>
              <a:rPr lang="de-DE" sz="1600" b="1" dirty="0" smtClean="0"/>
              <a:t>dann </a:t>
            </a:r>
            <a:r>
              <a:rPr lang="de-DE" sz="1600" b="1" dirty="0"/>
              <a:t>prägt der Raum den </a:t>
            </a:r>
            <a:r>
              <a:rPr lang="de-DE" sz="1600" b="1" dirty="0" smtClean="0"/>
              <a:t>Menschen„</a:t>
            </a:r>
          </a:p>
          <a:p>
            <a:pPr algn="r"/>
            <a:r>
              <a:rPr lang="de-DE" sz="1200" b="1" dirty="0" smtClean="0"/>
              <a:t>Winston Churchill</a:t>
            </a:r>
            <a:endParaRPr lang="de-DE" sz="1200" b="1" dirty="0"/>
          </a:p>
        </p:txBody>
      </p:sp>
      <p:sp>
        <p:nvSpPr>
          <p:cNvPr id="13" name="Rechteck 12"/>
          <p:cNvSpPr/>
          <p:nvPr/>
        </p:nvSpPr>
        <p:spPr>
          <a:xfrm>
            <a:off x="179512" y="4568229"/>
            <a:ext cx="8964488" cy="307777"/>
          </a:xfrm>
          <a:prstGeom prst="rect">
            <a:avLst/>
          </a:prstGeom>
        </p:spPr>
        <p:txBody>
          <a:bodyPr wrap="square">
            <a:spAutoFit/>
          </a:bodyPr>
          <a:lstStyle/>
          <a:p>
            <a:pPr marL="285750" indent="-285750">
              <a:buFont typeface="Wingdings" panose="05000000000000000000" pitchFamily="2" charset="2"/>
              <a:buChar char="Ø"/>
            </a:pPr>
            <a:r>
              <a:rPr lang="de-DE" sz="1400" b="1" dirty="0" smtClean="0"/>
              <a:t>die Windkraftanlagen werden immer größer und wir dazwischen immer kleiner</a:t>
            </a:r>
          </a:p>
        </p:txBody>
      </p:sp>
      <p:sp>
        <p:nvSpPr>
          <p:cNvPr id="14" name="Textfeld 13"/>
          <p:cNvSpPr txBox="1"/>
          <p:nvPr/>
        </p:nvSpPr>
        <p:spPr>
          <a:xfrm>
            <a:off x="1080120" y="4285134"/>
            <a:ext cx="7164288" cy="230832"/>
          </a:xfrm>
          <a:prstGeom prst="rect">
            <a:avLst/>
          </a:prstGeom>
          <a:noFill/>
        </p:spPr>
        <p:txBody>
          <a:bodyPr wrap="square" lIns="0" rIns="0" rtlCol="0">
            <a:spAutoFit/>
          </a:bodyPr>
          <a:lstStyle/>
          <a:p>
            <a:r>
              <a:rPr lang="de-DE" sz="900" dirty="0"/>
              <a:t>https://www.br.de/nachrichten/bayern/architektur-und-psychologie-wie-raeume-auf-menschen-wirken,SZf6pq5</a:t>
            </a:r>
          </a:p>
        </p:txBody>
      </p:sp>
      <p:sp>
        <p:nvSpPr>
          <p:cNvPr id="15" name="Rechteck 14"/>
          <p:cNvSpPr/>
          <p:nvPr/>
        </p:nvSpPr>
        <p:spPr>
          <a:xfrm>
            <a:off x="827585" y="3530500"/>
            <a:ext cx="4392488" cy="754633"/>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54352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Inhaltsplatzhalter 2"/>
          <p:cNvSpPr>
            <a:spLocks noGrp="1"/>
          </p:cNvSpPr>
          <p:nvPr>
            <p:ph idx="1"/>
          </p:nvPr>
        </p:nvSpPr>
        <p:spPr>
          <a:xfrm>
            <a:off x="1619672" y="843558"/>
            <a:ext cx="6984776" cy="4032448"/>
          </a:xfrm>
        </p:spPr>
        <p:txBody>
          <a:bodyPr>
            <a:noAutofit/>
          </a:bodyPr>
          <a:lstStyle/>
          <a:p>
            <a:pPr marL="216000">
              <a:lnSpc>
                <a:spcPts val="1000"/>
              </a:lnSpc>
              <a:spcBef>
                <a:spcPts val="0"/>
              </a:spcBef>
            </a:pPr>
            <a:r>
              <a:rPr lang="de-DE" sz="1200" b="1" dirty="0"/>
              <a:t>k</a:t>
            </a:r>
            <a:r>
              <a:rPr lang="de-DE" sz="1200" b="1" dirty="0" smtClean="0"/>
              <a:t>limatische Auswirkungen </a:t>
            </a:r>
            <a:r>
              <a:rPr lang="de-DE" sz="1200" dirty="0" smtClean="0"/>
              <a:t>von Windparks</a:t>
            </a:r>
          </a:p>
          <a:p>
            <a:pPr marL="216000">
              <a:lnSpc>
                <a:spcPts val="1000"/>
              </a:lnSpc>
              <a:spcBef>
                <a:spcPts val="0"/>
              </a:spcBef>
            </a:pPr>
            <a:endParaRPr lang="de-DE" sz="600" dirty="0" smtClean="0"/>
          </a:p>
          <a:p>
            <a:pPr marL="216000">
              <a:lnSpc>
                <a:spcPts val="1000"/>
              </a:lnSpc>
              <a:spcBef>
                <a:spcPts val="0"/>
              </a:spcBef>
            </a:pPr>
            <a:r>
              <a:rPr lang="de-DE" sz="1200" dirty="0" smtClean="0"/>
              <a:t>Gesundheitliche Auswirkungen</a:t>
            </a:r>
          </a:p>
          <a:p>
            <a:pPr marL="719138" lvl="1" indent="-269875">
              <a:lnSpc>
                <a:spcPts val="1000"/>
              </a:lnSpc>
              <a:spcBef>
                <a:spcPts val="0"/>
              </a:spcBef>
            </a:pPr>
            <a:r>
              <a:rPr lang="de-DE" sz="1100" b="1" dirty="0" smtClean="0"/>
              <a:t>hörbarer Schall </a:t>
            </a:r>
            <a:r>
              <a:rPr lang="de-DE" sz="1100" dirty="0" smtClean="0"/>
              <a:t>(soll nur kurz angerissen werden)</a:t>
            </a:r>
          </a:p>
          <a:p>
            <a:pPr marL="719138" lvl="1" indent="-269875">
              <a:lnSpc>
                <a:spcPts val="1000"/>
              </a:lnSpc>
              <a:spcBef>
                <a:spcPts val="0"/>
              </a:spcBef>
            </a:pPr>
            <a:r>
              <a:rPr lang="de-DE" sz="1100" b="1" dirty="0" err="1" smtClean="0"/>
              <a:t>Infraschall</a:t>
            </a:r>
            <a:endParaRPr lang="de-DE" sz="1100" b="1" dirty="0" smtClean="0"/>
          </a:p>
          <a:p>
            <a:pPr marL="216000">
              <a:lnSpc>
                <a:spcPts val="1000"/>
              </a:lnSpc>
              <a:spcBef>
                <a:spcPts val="0"/>
              </a:spcBef>
            </a:pPr>
            <a:endParaRPr lang="de-DE" sz="600" dirty="0" smtClean="0"/>
          </a:p>
          <a:p>
            <a:pPr marL="216000">
              <a:lnSpc>
                <a:spcPts val="1000"/>
              </a:lnSpc>
              <a:spcBef>
                <a:spcPts val="0"/>
              </a:spcBef>
            </a:pPr>
            <a:r>
              <a:rPr lang="de-DE" sz="1200" dirty="0" smtClean="0"/>
              <a:t>stoffliche Probleme</a:t>
            </a:r>
          </a:p>
          <a:p>
            <a:pPr marL="719138" lvl="1" indent="-269875">
              <a:lnSpc>
                <a:spcPts val="1000"/>
              </a:lnSpc>
              <a:spcBef>
                <a:spcPts val="0"/>
              </a:spcBef>
            </a:pPr>
            <a:r>
              <a:rPr lang="de-DE" sz="1100" dirty="0" smtClean="0"/>
              <a:t>Beispiel</a:t>
            </a:r>
            <a:r>
              <a:rPr lang="de-DE" sz="1100" b="1" dirty="0" smtClean="0"/>
              <a:t> SF 6</a:t>
            </a:r>
            <a:r>
              <a:rPr lang="de-DE" sz="1100" dirty="0" smtClean="0"/>
              <a:t> (</a:t>
            </a:r>
            <a:r>
              <a:rPr lang="de-DE" sz="1100" dirty="0" err="1" smtClean="0"/>
              <a:t>Schwefelhexafluorid</a:t>
            </a:r>
            <a:r>
              <a:rPr lang="de-DE" sz="1100" dirty="0" smtClean="0"/>
              <a:t>)</a:t>
            </a:r>
          </a:p>
          <a:p>
            <a:pPr marL="216000">
              <a:lnSpc>
                <a:spcPts val="1000"/>
              </a:lnSpc>
              <a:spcBef>
                <a:spcPts val="0"/>
              </a:spcBef>
            </a:pPr>
            <a:endParaRPr lang="de-DE" sz="600" dirty="0" smtClean="0"/>
          </a:p>
          <a:p>
            <a:pPr marL="216000">
              <a:lnSpc>
                <a:spcPts val="1000"/>
              </a:lnSpc>
              <a:spcBef>
                <a:spcPts val="0"/>
              </a:spcBef>
            </a:pPr>
            <a:r>
              <a:rPr lang="de-DE" sz="1200" dirty="0" smtClean="0"/>
              <a:t>Energetische Betrachtung</a:t>
            </a:r>
          </a:p>
          <a:p>
            <a:pPr marL="719138" lvl="1" indent="-269875">
              <a:lnSpc>
                <a:spcPts val="1000"/>
              </a:lnSpc>
              <a:spcBef>
                <a:spcPts val="0"/>
              </a:spcBef>
            </a:pPr>
            <a:r>
              <a:rPr lang="de-DE" sz="1100" dirty="0"/>
              <a:t>Limitationen  der Leistungsdichte (Einordung der </a:t>
            </a:r>
            <a:r>
              <a:rPr lang="de-DE" sz="1100" b="1" dirty="0"/>
              <a:t>Flächenanforderungen)</a:t>
            </a:r>
          </a:p>
          <a:p>
            <a:pPr marL="719138" lvl="1" indent="-269875">
              <a:lnSpc>
                <a:spcPts val="1000"/>
              </a:lnSpc>
              <a:spcBef>
                <a:spcPts val="0"/>
              </a:spcBef>
            </a:pPr>
            <a:r>
              <a:rPr lang="de-DE" sz="1100" dirty="0" smtClean="0"/>
              <a:t>skalierte Hochrechnung des Energieertrages mehr als fraglich</a:t>
            </a:r>
          </a:p>
          <a:p>
            <a:pPr marL="216000">
              <a:lnSpc>
                <a:spcPts val="1000"/>
              </a:lnSpc>
              <a:spcBef>
                <a:spcPts val="0"/>
              </a:spcBef>
            </a:pPr>
            <a:endParaRPr lang="de-DE" sz="600" dirty="0" smtClean="0"/>
          </a:p>
          <a:p>
            <a:pPr marL="216000">
              <a:lnSpc>
                <a:spcPts val="1000"/>
              </a:lnSpc>
              <a:spcBef>
                <a:spcPts val="0"/>
              </a:spcBef>
            </a:pPr>
            <a:r>
              <a:rPr lang="de-DE" sz="1200" dirty="0" smtClean="0"/>
              <a:t>Ineffektivität des weiteren Windkraftausbaus</a:t>
            </a:r>
          </a:p>
          <a:p>
            <a:pPr marL="449263" lvl="1" indent="266700">
              <a:lnSpc>
                <a:spcPts val="1000"/>
              </a:lnSpc>
              <a:spcBef>
                <a:spcPts val="0"/>
              </a:spcBef>
            </a:pPr>
            <a:r>
              <a:rPr lang="de-DE" sz="1100" b="1" dirty="0" smtClean="0"/>
              <a:t>Entschädigungszahlungen</a:t>
            </a:r>
            <a:endParaRPr lang="de-DE" sz="1100" b="1" dirty="0"/>
          </a:p>
          <a:p>
            <a:pPr marL="216000">
              <a:lnSpc>
                <a:spcPts val="1000"/>
              </a:lnSpc>
              <a:spcBef>
                <a:spcPts val="0"/>
              </a:spcBef>
            </a:pPr>
            <a:endParaRPr lang="de-DE" sz="600" dirty="0" smtClean="0"/>
          </a:p>
          <a:p>
            <a:pPr marL="216000">
              <a:lnSpc>
                <a:spcPts val="1000"/>
              </a:lnSpc>
              <a:spcBef>
                <a:spcPts val="0"/>
              </a:spcBef>
            </a:pPr>
            <a:r>
              <a:rPr lang="de-DE" sz="1200" dirty="0" smtClean="0"/>
              <a:t>Eingriffe in </a:t>
            </a:r>
            <a:r>
              <a:rPr lang="de-DE" sz="1200" b="1" dirty="0" smtClean="0"/>
              <a:t>Lebensraum</a:t>
            </a:r>
          </a:p>
          <a:p>
            <a:pPr marL="719138" lvl="1" indent="-269875">
              <a:lnSpc>
                <a:spcPts val="1000"/>
              </a:lnSpc>
              <a:spcBef>
                <a:spcPts val="0"/>
              </a:spcBef>
            </a:pPr>
            <a:r>
              <a:rPr lang="de-DE" sz="1200" dirty="0" smtClean="0"/>
              <a:t>„vermeintlicher Klimaschutz“ vs. Natur- und Artenschutz </a:t>
            </a:r>
          </a:p>
          <a:p>
            <a:pPr marL="719138" lvl="1" indent="-269875">
              <a:lnSpc>
                <a:spcPts val="1000"/>
              </a:lnSpc>
              <a:spcBef>
                <a:spcPts val="0"/>
              </a:spcBef>
            </a:pPr>
            <a:r>
              <a:rPr lang="de-DE" sz="1200" dirty="0" smtClean="0"/>
              <a:t>„</a:t>
            </a:r>
            <a:r>
              <a:rPr lang="de-DE" sz="1200" b="1" dirty="0" smtClean="0"/>
              <a:t>Nur 2,3% der Fläche</a:t>
            </a:r>
            <a:r>
              <a:rPr lang="de-DE" sz="1200" dirty="0" smtClean="0"/>
              <a:t>“ – was bedeutet das</a:t>
            </a:r>
          </a:p>
          <a:p>
            <a:pPr marL="216000">
              <a:lnSpc>
                <a:spcPts val="1000"/>
              </a:lnSpc>
              <a:spcBef>
                <a:spcPts val="0"/>
              </a:spcBef>
            </a:pPr>
            <a:endParaRPr lang="de-DE" sz="600" dirty="0" smtClean="0"/>
          </a:p>
          <a:p>
            <a:pPr marL="216000">
              <a:lnSpc>
                <a:spcPts val="1000"/>
              </a:lnSpc>
              <a:spcBef>
                <a:spcPts val="0"/>
              </a:spcBef>
            </a:pPr>
            <a:r>
              <a:rPr lang="de-DE" sz="1200" dirty="0" smtClean="0"/>
              <a:t>Umweltbelastung durch </a:t>
            </a:r>
            <a:r>
              <a:rPr lang="de-DE" sz="1200" b="1" dirty="0" smtClean="0"/>
              <a:t>Deposition des Rotorerosions-Materials</a:t>
            </a:r>
          </a:p>
          <a:p>
            <a:pPr marL="719138" lvl="1" indent="-269875">
              <a:lnSpc>
                <a:spcPts val="1000"/>
              </a:lnSpc>
              <a:spcBef>
                <a:spcPts val="0"/>
              </a:spcBef>
            </a:pPr>
            <a:r>
              <a:rPr lang="de-DE" sz="1100" dirty="0" smtClean="0"/>
              <a:t>Erosion, Mengenabschätzung der in Umwelt deponierten Menge</a:t>
            </a:r>
          </a:p>
          <a:p>
            <a:pPr marL="719138" lvl="1" indent="-269875">
              <a:lnSpc>
                <a:spcPts val="1000"/>
              </a:lnSpc>
              <a:spcBef>
                <a:spcPts val="0"/>
              </a:spcBef>
            </a:pPr>
            <a:r>
              <a:rPr lang="de-DE" sz="1100" dirty="0" smtClean="0"/>
              <a:t>Was wird deponiert, Betrachtung zu </a:t>
            </a:r>
            <a:r>
              <a:rPr lang="de-DE" sz="1100" b="1" dirty="0" smtClean="0"/>
              <a:t>Kohlenstofffaserverstärktem Kunststoff (CFK)</a:t>
            </a:r>
          </a:p>
          <a:p>
            <a:pPr marL="216000">
              <a:lnSpc>
                <a:spcPts val="1000"/>
              </a:lnSpc>
              <a:spcBef>
                <a:spcPts val="0"/>
              </a:spcBef>
            </a:pPr>
            <a:endParaRPr lang="de-DE" sz="600" b="1" dirty="0"/>
          </a:p>
          <a:p>
            <a:pPr marL="216000">
              <a:lnSpc>
                <a:spcPts val="1000"/>
              </a:lnSpc>
              <a:spcBef>
                <a:spcPts val="0"/>
              </a:spcBef>
            </a:pPr>
            <a:r>
              <a:rPr lang="de-DE" sz="1200" b="1" dirty="0" smtClean="0"/>
              <a:t>Risiken für Kommunen</a:t>
            </a:r>
          </a:p>
          <a:p>
            <a:pPr marL="719138" lvl="1" indent="-269875">
              <a:lnSpc>
                <a:spcPts val="1000"/>
              </a:lnSpc>
              <a:spcBef>
                <a:spcPts val="0"/>
              </a:spcBef>
            </a:pPr>
            <a:r>
              <a:rPr lang="de-DE" sz="1100" dirty="0" smtClean="0"/>
              <a:t>Havarien</a:t>
            </a:r>
          </a:p>
          <a:p>
            <a:pPr marL="719138" lvl="1" indent="-269875">
              <a:lnSpc>
                <a:spcPts val="1000"/>
              </a:lnSpc>
              <a:spcBef>
                <a:spcPts val="0"/>
              </a:spcBef>
            </a:pPr>
            <a:r>
              <a:rPr lang="de-DE" sz="1100" dirty="0" smtClean="0"/>
              <a:t>Rückbaukosten und Entsorgungsprobleme (hier nur kurz angerissen)</a:t>
            </a:r>
          </a:p>
          <a:p>
            <a:pPr marL="216000">
              <a:lnSpc>
                <a:spcPts val="1000"/>
              </a:lnSpc>
              <a:spcBef>
                <a:spcPts val="0"/>
              </a:spcBef>
            </a:pPr>
            <a:endParaRPr lang="de-DE" sz="600" b="1" dirty="0" smtClean="0"/>
          </a:p>
          <a:p>
            <a:pPr marL="216000">
              <a:lnSpc>
                <a:spcPts val="1000"/>
              </a:lnSpc>
              <a:spcBef>
                <a:spcPts val="0"/>
              </a:spcBef>
            </a:pPr>
            <a:r>
              <a:rPr lang="de-DE" sz="1200" b="1" dirty="0" smtClean="0"/>
              <a:t>Schaden für eine nachhaltigen Energiewende</a:t>
            </a:r>
          </a:p>
          <a:p>
            <a:pPr marL="216000">
              <a:lnSpc>
                <a:spcPts val="1000"/>
              </a:lnSpc>
              <a:spcBef>
                <a:spcPts val="0"/>
              </a:spcBef>
            </a:pPr>
            <a:endParaRPr lang="de-DE" sz="600" dirty="0"/>
          </a:p>
          <a:p>
            <a:pPr marL="216000">
              <a:lnSpc>
                <a:spcPts val="1000"/>
              </a:lnSpc>
              <a:spcBef>
                <a:spcPts val="0"/>
              </a:spcBef>
            </a:pPr>
            <a:r>
              <a:rPr lang="de-DE" sz="1200" dirty="0" smtClean="0"/>
              <a:t>Fazit</a:t>
            </a:r>
          </a:p>
        </p:txBody>
      </p:sp>
      <p:sp>
        <p:nvSpPr>
          <p:cNvPr id="7" name="Rechteck 6"/>
          <p:cNvSpPr/>
          <p:nvPr/>
        </p:nvSpPr>
        <p:spPr>
          <a:xfrm>
            <a:off x="899592" y="3363838"/>
            <a:ext cx="7344816" cy="504056"/>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7563984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457200" y="-20538"/>
            <a:ext cx="8229600"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Erosion von Windkraftflügeln</a:t>
            </a:r>
            <a:endParaRPr lang="de-DE" sz="2000" b="1" dirty="0"/>
          </a:p>
        </p:txBody>
      </p:sp>
      <p:cxnSp>
        <p:nvCxnSpPr>
          <p:cNvPr id="5" name="Gerade Verbindung 4"/>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179512" y="1619384"/>
            <a:ext cx="4392488" cy="1600438"/>
          </a:xfrm>
          <a:prstGeom prst="rect">
            <a:avLst/>
          </a:prstGeom>
        </p:spPr>
        <p:txBody>
          <a:bodyPr wrap="square">
            <a:spAutoFit/>
          </a:bodyPr>
          <a:lstStyle/>
          <a:p>
            <a:pPr marL="182563" indent="-182563">
              <a:tabLst>
                <a:tab pos="182563" algn="l"/>
              </a:tabLst>
            </a:pPr>
            <a:r>
              <a:rPr lang="de-DE" sz="1400" dirty="0" smtClean="0"/>
              <a:t>Verschleiß insb. an </a:t>
            </a:r>
            <a:r>
              <a:rPr lang="de-DE" sz="1400" dirty="0"/>
              <a:t>der Vorderkante </a:t>
            </a:r>
            <a:endParaRPr lang="de-DE" sz="1400" dirty="0" smtClean="0"/>
          </a:p>
          <a:p>
            <a:pPr marL="182563" indent="-182563">
              <a:buFont typeface="Arial" panose="020B0604020202020204" pitchFamily="34" charset="0"/>
              <a:buChar char="•"/>
              <a:tabLst>
                <a:tab pos="182563" algn="l"/>
              </a:tabLst>
            </a:pPr>
            <a:r>
              <a:rPr lang="de-DE" sz="1400" dirty="0" smtClean="0"/>
              <a:t>höchste </a:t>
            </a:r>
            <a:r>
              <a:rPr lang="de-DE" sz="1400" dirty="0"/>
              <a:t>Umfangsgeschwindigkeit: 70m/s – 100m/s </a:t>
            </a:r>
            <a:r>
              <a:rPr lang="de-DE" sz="1400" dirty="0" smtClean="0"/>
              <a:t>an der Spitze (also bis knapp 400 km/h)</a:t>
            </a:r>
          </a:p>
          <a:p>
            <a:pPr marL="182563" indent="-182563">
              <a:buFont typeface="Arial" panose="020B0604020202020204" pitchFamily="34" charset="0"/>
              <a:buChar char="•"/>
              <a:tabLst>
                <a:tab pos="182563" algn="l"/>
              </a:tabLst>
            </a:pPr>
            <a:r>
              <a:rPr lang="de-DE" sz="1400" dirty="0" smtClean="0"/>
              <a:t>Wassertropfen </a:t>
            </a:r>
            <a:r>
              <a:rPr lang="de-DE" sz="1400" dirty="0"/>
              <a:t>und Stäube belasten die Oberfläche </a:t>
            </a:r>
            <a:endParaRPr lang="de-DE" sz="1400" dirty="0" smtClean="0"/>
          </a:p>
          <a:p>
            <a:pPr marL="182563" indent="-182563">
              <a:buFont typeface="Arial" panose="020B0604020202020204" pitchFamily="34" charset="0"/>
              <a:buChar char="•"/>
              <a:tabLst>
                <a:tab pos="182563" algn="l"/>
              </a:tabLst>
            </a:pPr>
            <a:r>
              <a:rPr lang="de-DE" sz="1400" dirty="0" smtClean="0"/>
              <a:t>Salz</a:t>
            </a:r>
            <a:r>
              <a:rPr lang="de-DE" sz="1400" dirty="0"/>
              <a:t>, Säure, Bio-Aerosole, weitere </a:t>
            </a:r>
            <a:r>
              <a:rPr lang="de-DE" sz="1400" dirty="0" smtClean="0"/>
              <a:t>Umweltchemikalien</a:t>
            </a:r>
          </a:p>
          <a:p>
            <a:pPr marL="182563" indent="-182563">
              <a:buFont typeface="Arial" panose="020B0604020202020204" pitchFamily="34" charset="0"/>
              <a:buChar char="•"/>
              <a:tabLst>
                <a:tab pos="182563" algn="l"/>
              </a:tabLst>
            </a:pPr>
            <a:r>
              <a:rPr lang="de-DE" sz="1400" dirty="0" smtClean="0"/>
              <a:t>Konsequenz</a:t>
            </a:r>
            <a:r>
              <a:rPr lang="de-DE" sz="1400" dirty="0"/>
              <a:t>: Unerwartet hohe Schäden nach kurzer Zeit</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350" t="14134" r="25000" b="74732"/>
          <a:stretch/>
        </p:blipFill>
        <p:spPr bwMode="auto">
          <a:xfrm>
            <a:off x="6608088" y="669072"/>
            <a:ext cx="2273856" cy="763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0000"/>
                    </a14:imgEffect>
                    <a14:imgEffect>
                      <a14:brightnessContrast contrast="20000"/>
                    </a14:imgEffect>
                  </a14:imgLayer>
                </a14:imgProps>
              </a:ext>
              <a:ext uri="{28A0092B-C50C-407E-A947-70E740481C1C}">
                <a14:useLocalDpi xmlns:a14="http://schemas.microsoft.com/office/drawing/2010/main" val="0"/>
              </a:ext>
            </a:extLst>
          </a:blip>
          <a:srcRect l="21830" t="53197" r="49732" b="34457"/>
          <a:stretch/>
        </p:blipFill>
        <p:spPr bwMode="auto">
          <a:xfrm>
            <a:off x="3563888" y="646922"/>
            <a:ext cx="3044200" cy="743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220" t="38511" r="51088" b="49482"/>
          <a:stretch/>
        </p:blipFill>
        <p:spPr bwMode="auto">
          <a:xfrm>
            <a:off x="36004" y="627534"/>
            <a:ext cx="3376248" cy="82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1705" t="21668" r="25000" b="7982"/>
          <a:stretch/>
        </p:blipFill>
        <p:spPr bwMode="auto">
          <a:xfrm>
            <a:off x="4704772" y="1587633"/>
            <a:ext cx="4331724" cy="32163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Textfeld 11"/>
          <p:cNvSpPr txBox="1"/>
          <p:nvPr/>
        </p:nvSpPr>
        <p:spPr>
          <a:xfrm>
            <a:off x="2555776" y="4912668"/>
            <a:ext cx="6408712" cy="230832"/>
          </a:xfrm>
          <a:prstGeom prst="rect">
            <a:avLst/>
          </a:prstGeom>
          <a:noFill/>
        </p:spPr>
        <p:txBody>
          <a:bodyPr wrap="square" rtlCol="0">
            <a:spAutoFit/>
          </a:bodyPr>
          <a:lstStyle/>
          <a:p>
            <a:r>
              <a:rPr lang="de-DE" sz="900" dirty="0"/>
              <a:t>https://windenergietage.de/2021/wp-content/uploads/sites/6/2021/11/29WT11_F17_1320_KWE_Erosion-am-Rotorblatt_Liersch.pdf</a:t>
            </a:r>
          </a:p>
        </p:txBody>
      </p:sp>
      <p:pic>
        <p:nvPicPr>
          <p:cNvPr id="13"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187" t="30222" r="22562" b="36111"/>
          <a:stretch/>
        </p:blipFill>
        <p:spPr bwMode="auto">
          <a:xfrm>
            <a:off x="36004" y="3363838"/>
            <a:ext cx="4608004" cy="1472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Gerade Verbindung 13"/>
          <p:cNvCxnSpPr/>
          <p:nvPr/>
        </p:nvCxnSpPr>
        <p:spPr>
          <a:xfrm>
            <a:off x="215516" y="1491630"/>
            <a:ext cx="8748972"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hteck 9"/>
          <p:cNvSpPr/>
          <p:nvPr/>
        </p:nvSpPr>
        <p:spPr>
          <a:xfrm>
            <a:off x="4716016" y="1150112"/>
            <a:ext cx="1800200"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4784451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0909" t="20111" r="24499" b="7557"/>
          <a:stretch/>
        </p:blipFill>
        <p:spPr bwMode="auto">
          <a:xfrm>
            <a:off x="1300648" y="51470"/>
            <a:ext cx="6655728" cy="4960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2555776" y="4912668"/>
            <a:ext cx="6408712" cy="230832"/>
          </a:xfrm>
          <a:prstGeom prst="rect">
            <a:avLst/>
          </a:prstGeom>
          <a:solidFill>
            <a:schemeClr val="bg1"/>
          </a:solidFill>
        </p:spPr>
        <p:txBody>
          <a:bodyPr wrap="square" rtlCol="0">
            <a:spAutoFit/>
          </a:bodyPr>
          <a:lstStyle/>
          <a:p>
            <a:r>
              <a:rPr lang="de-DE" sz="900" dirty="0"/>
              <a:t>https://windenergietage.de/2021/wp-content/uploads/sites/6/2021/11/29WT11_F17_1320_KWE_Erosion-am-Rotorblatt_Liersch.pdf</a:t>
            </a:r>
          </a:p>
        </p:txBody>
      </p:sp>
    </p:spTree>
    <p:extLst>
      <p:ext uri="{BB962C8B-B14F-4D97-AF65-F5344CB8AC3E}">
        <p14:creationId xmlns:p14="http://schemas.microsoft.com/office/powerpoint/2010/main" val="29040384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1313" t="13889" r="12562" b="8333"/>
          <a:stretch/>
        </p:blipFill>
        <p:spPr bwMode="auto">
          <a:xfrm>
            <a:off x="467544" y="126379"/>
            <a:ext cx="3816424" cy="4621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5938" t="13734" r="14437" b="7045"/>
          <a:stretch/>
        </p:blipFill>
        <p:spPr bwMode="auto">
          <a:xfrm>
            <a:off x="4644008" y="51470"/>
            <a:ext cx="4176464" cy="469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2555776" y="4912668"/>
            <a:ext cx="6408712" cy="230832"/>
          </a:xfrm>
          <a:prstGeom prst="rect">
            <a:avLst/>
          </a:prstGeom>
          <a:noFill/>
        </p:spPr>
        <p:txBody>
          <a:bodyPr wrap="square" rtlCol="0">
            <a:spAutoFit/>
          </a:bodyPr>
          <a:lstStyle/>
          <a:p>
            <a:r>
              <a:rPr lang="de-DE" sz="900" dirty="0"/>
              <a:t>https://windenergietage.de/2021/wp-content/uploads/sites/6/2021/11/29WT11_F17_1320_KWE_Erosion-am-Rotorblatt_Liersch.pdf</a:t>
            </a:r>
          </a:p>
        </p:txBody>
      </p:sp>
    </p:spTree>
    <p:extLst>
      <p:ext uri="{BB962C8B-B14F-4D97-AF65-F5344CB8AC3E}">
        <p14:creationId xmlns:p14="http://schemas.microsoft.com/office/powerpoint/2010/main" val="317153487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txBox="1">
            <a:spLocks/>
          </p:cNvSpPr>
          <p:nvPr/>
        </p:nvSpPr>
        <p:spPr>
          <a:xfrm>
            <a:off x="457200" y="-20538"/>
            <a:ext cx="8229600"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Mengenabschätzung des Eintrages in die Umwelt</a:t>
            </a:r>
            <a:endParaRPr lang="de-DE" sz="2000" b="1" dirty="0"/>
          </a:p>
        </p:txBody>
      </p:sp>
      <p:cxnSp>
        <p:nvCxnSpPr>
          <p:cNvPr id="7" name="Gerade Verbindung 6"/>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hteck 7"/>
          <p:cNvSpPr/>
          <p:nvPr/>
        </p:nvSpPr>
        <p:spPr>
          <a:xfrm>
            <a:off x="107504" y="688018"/>
            <a:ext cx="5112568" cy="1569660"/>
          </a:xfrm>
          <a:prstGeom prst="rect">
            <a:avLst/>
          </a:prstGeom>
        </p:spPr>
        <p:txBody>
          <a:bodyPr wrap="square">
            <a:spAutoFit/>
          </a:bodyPr>
          <a:lstStyle/>
          <a:p>
            <a:pPr marL="182563" indent="-182563">
              <a:tabLst>
                <a:tab pos="182563" algn="l"/>
              </a:tabLst>
            </a:pPr>
            <a:r>
              <a:rPr lang="de-DE" sz="1200" b="1" dirty="0"/>
              <a:t>w</a:t>
            </a:r>
            <a:r>
              <a:rPr lang="de-DE" sz="1200" b="1" dirty="0" smtClean="0"/>
              <a:t>issenschaftlicher Dienst </a:t>
            </a:r>
            <a:r>
              <a:rPr lang="de-DE" sz="1200" dirty="0" smtClean="0"/>
              <a:t>schreibt:</a:t>
            </a:r>
          </a:p>
          <a:p>
            <a:pPr marL="182563" indent="-182563">
              <a:buFont typeface="Arial" panose="020B0604020202020204" pitchFamily="34" charset="0"/>
              <a:buChar char="•"/>
              <a:tabLst>
                <a:tab pos="182563" algn="l"/>
              </a:tabLst>
            </a:pPr>
            <a:r>
              <a:rPr lang="de-DE" sz="1200" dirty="0" smtClean="0"/>
              <a:t>Rotorblätter von Windkraftanlagen bestehen aus einem Verbund von </a:t>
            </a:r>
            <a:r>
              <a:rPr lang="de-DE" sz="1200" b="1" dirty="0" smtClean="0"/>
              <a:t>Kunstharz</a:t>
            </a:r>
            <a:r>
              <a:rPr lang="de-DE" sz="1200" dirty="0" smtClean="0"/>
              <a:t> </a:t>
            </a:r>
            <a:r>
              <a:rPr lang="de-DE" sz="1100" dirty="0" smtClean="0"/>
              <a:t>(Epoxid oder Polyesterharze)</a:t>
            </a:r>
            <a:r>
              <a:rPr lang="de-DE" sz="1200" dirty="0" smtClean="0"/>
              <a:t> und </a:t>
            </a:r>
            <a:r>
              <a:rPr lang="de-DE" sz="1200" b="1" dirty="0" smtClean="0"/>
              <a:t>Fasern</a:t>
            </a:r>
            <a:r>
              <a:rPr lang="de-DE" sz="1200" dirty="0" smtClean="0"/>
              <a:t> </a:t>
            </a:r>
            <a:r>
              <a:rPr lang="de-DE" sz="1100" dirty="0" smtClean="0"/>
              <a:t>(Glas- oder </a:t>
            </a:r>
            <a:r>
              <a:rPr lang="de-DE" sz="1100" dirty="0" err="1" smtClean="0"/>
              <a:t>Carbonfasern</a:t>
            </a:r>
            <a:r>
              <a:rPr lang="de-DE" sz="1100" dirty="0" smtClean="0"/>
              <a:t>)</a:t>
            </a:r>
          </a:p>
          <a:p>
            <a:pPr marL="182563" indent="-182563">
              <a:buFont typeface="Arial" panose="020B0604020202020204" pitchFamily="34" charset="0"/>
              <a:buChar char="•"/>
              <a:tabLst>
                <a:tab pos="182563" algn="l"/>
              </a:tabLst>
            </a:pPr>
            <a:r>
              <a:rPr lang="de-DE" sz="1200" dirty="0" smtClean="0"/>
              <a:t>Mengenabschätzung </a:t>
            </a:r>
          </a:p>
          <a:p>
            <a:pPr marL="639763" lvl="1" indent="-182563">
              <a:buFont typeface="Arial" panose="020B0604020202020204" pitchFamily="34" charset="0"/>
              <a:buChar char="•"/>
              <a:tabLst>
                <a:tab pos="182563" algn="l"/>
              </a:tabLst>
            </a:pPr>
            <a:r>
              <a:rPr lang="de-DE" sz="1200" dirty="0"/>
              <a:t>Annahme Verschleiß insb. an der </a:t>
            </a:r>
            <a:r>
              <a:rPr lang="de-DE" sz="1200" dirty="0" smtClean="0"/>
              <a:t>Vorderkante, an äußeren 10 m des Rotorblattes (betroffene Fläche wird mit 10 m² angenommen)</a:t>
            </a:r>
          </a:p>
          <a:p>
            <a:pPr marL="639763" lvl="1" indent="-182563">
              <a:buFont typeface="Wingdings" panose="05000000000000000000" pitchFamily="2" charset="2"/>
              <a:buChar char="Ø"/>
              <a:tabLst>
                <a:tab pos="182563" algn="l"/>
              </a:tabLst>
            </a:pPr>
            <a:r>
              <a:rPr lang="de-DE" sz="1200" dirty="0"/>
              <a:t>e</a:t>
            </a:r>
            <a:r>
              <a:rPr lang="de-DE" sz="1200" dirty="0" smtClean="0"/>
              <a:t>s ergibt sich </a:t>
            </a:r>
            <a:r>
              <a:rPr lang="de-DE" sz="1200" b="1" dirty="0" smtClean="0"/>
              <a:t>eine Menge von 1.395 t/a für die ca. 30.000 Anlagen</a:t>
            </a:r>
          </a:p>
          <a:p>
            <a:pPr marL="639763" lvl="1" indent="-182563">
              <a:buFont typeface="Wingdings" panose="05000000000000000000" pitchFamily="2" charset="2"/>
              <a:buChar char="Ø"/>
              <a:tabLst>
                <a:tab pos="182563" algn="l"/>
              </a:tabLst>
            </a:pPr>
            <a:r>
              <a:rPr lang="de-DE" sz="1200" b="1" dirty="0"/>
              <a:t>c</a:t>
            </a:r>
            <a:r>
              <a:rPr lang="de-DE" sz="1200" b="1" dirty="0" smtClean="0"/>
              <a:t>a. 46,5 kg pro Anlage und Jahr</a:t>
            </a:r>
            <a:endParaRPr lang="de-DE" sz="1200" b="1" dirty="0"/>
          </a:p>
        </p:txBody>
      </p:sp>
      <p:pic>
        <p:nvPicPr>
          <p:cNvPr id="409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312" t="31221" r="28835" b="10779"/>
          <a:stretch/>
        </p:blipFill>
        <p:spPr bwMode="auto">
          <a:xfrm>
            <a:off x="5436096" y="2283718"/>
            <a:ext cx="3464866"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2500" t="60525" r="35562" b="31407"/>
          <a:stretch/>
        </p:blipFill>
        <p:spPr bwMode="auto">
          <a:xfrm>
            <a:off x="6642288" y="2795757"/>
            <a:ext cx="2394208"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687" t="19556" r="28313" b="54444"/>
          <a:stretch/>
        </p:blipFill>
        <p:spPr bwMode="auto">
          <a:xfrm>
            <a:off x="5313036" y="699542"/>
            <a:ext cx="3427104" cy="1139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feld 11"/>
          <p:cNvSpPr txBox="1"/>
          <p:nvPr/>
        </p:nvSpPr>
        <p:spPr>
          <a:xfrm>
            <a:off x="5357932" y="1779662"/>
            <a:ext cx="3543030" cy="369332"/>
          </a:xfrm>
          <a:prstGeom prst="rect">
            <a:avLst/>
          </a:prstGeom>
          <a:noFill/>
        </p:spPr>
        <p:txBody>
          <a:bodyPr wrap="square" rtlCol="0">
            <a:spAutoFit/>
          </a:bodyPr>
          <a:lstStyle/>
          <a:p>
            <a:r>
              <a:rPr lang="de-DE" sz="900" dirty="0"/>
              <a:t>https://www.bundestag.de/resource/blob/817020/27cf214cfbeaac330d3b731cbbd8610b/WD-8-077-20-pdf-data.pdf</a:t>
            </a:r>
          </a:p>
        </p:txBody>
      </p:sp>
      <p:sp>
        <p:nvSpPr>
          <p:cNvPr id="13" name="Textfeld 12"/>
          <p:cNvSpPr txBox="1"/>
          <p:nvPr/>
        </p:nvSpPr>
        <p:spPr>
          <a:xfrm>
            <a:off x="5357932" y="4691340"/>
            <a:ext cx="3543030" cy="369332"/>
          </a:xfrm>
          <a:prstGeom prst="rect">
            <a:avLst/>
          </a:prstGeom>
          <a:noFill/>
        </p:spPr>
        <p:txBody>
          <a:bodyPr wrap="square" rtlCol="0">
            <a:spAutoFit/>
          </a:bodyPr>
          <a:lstStyle/>
          <a:p>
            <a:r>
              <a:rPr lang="de-DE" sz="900" dirty="0"/>
              <a:t>https://docs.wind-watch.org/Leading-Edge-erosion-and-pollution-from-wind-turbine-blades_5_july_English.pdf</a:t>
            </a:r>
          </a:p>
        </p:txBody>
      </p:sp>
      <p:sp>
        <p:nvSpPr>
          <p:cNvPr id="4" name="Rechteck 3"/>
          <p:cNvSpPr/>
          <p:nvPr/>
        </p:nvSpPr>
        <p:spPr>
          <a:xfrm>
            <a:off x="5313036" y="2283718"/>
            <a:ext cx="3651452" cy="2770480"/>
          </a:xfrm>
          <a:prstGeom prst="rect">
            <a:avLst/>
          </a:pr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5313036" y="684074"/>
            <a:ext cx="3651452" cy="1464920"/>
          </a:xfrm>
          <a:prstGeom prst="rect">
            <a:avLst/>
          </a:pr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107504" y="2321461"/>
            <a:ext cx="5205532" cy="2554545"/>
          </a:xfrm>
          <a:prstGeom prst="rect">
            <a:avLst/>
          </a:prstGeom>
        </p:spPr>
        <p:txBody>
          <a:bodyPr wrap="square">
            <a:spAutoFit/>
          </a:bodyPr>
          <a:lstStyle/>
          <a:p>
            <a:pPr marL="171450" indent="-171450">
              <a:buFont typeface="Arial" panose="020B0604020202020204" pitchFamily="34" charset="0"/>
              <a:buChar char="•"/>
            </a:pPr>
            <a:r>
              <a:rPr lang="de-DE" sz="1200" b="1" dirty="0" smtClean="0"/>
              <a:t>Experimente  Uni. </a:t>
            </a:r>
            <a:r>
              <a:rPr lang="de-DE" sz="1200" b="1" dirty="0" err="1" smtClean="0"/>
              <a:t>Of</a:t>
            </a:r>
            <a:r>
              <a:rPr lang="de-DE" sz="1200" b="1" dirty="0" smtClean="0"/>
              <a:t> </a:t>
            </a:r>
            <a:r>
              <a:rPr lang="de-DE" sz="1200" b="1" dirty="0" err="1" smtClean="0"/>
              <a:t>Strathclyde</a:t>
            </a:r>
            <a:r>
              <a:rPr lang="de-DE" sz="1200" b="1" dirty="0" smtClean="0"/>
              <a:t>  </a:t>
            </a:r>
            <a:r>
              <a:rPr lang="de-DE" sz="1200" dirty="0" smtClean="0"/>
              <a:t>zeigen:</a:t>
            </a:r>
          </a:p>
          <a:p>
            <a:pPr marL="449263" lvl="1" indent="-182563">
              <a:buFont typeface="Arial" panose="020B0604020202020204" pitchFamily="34" charset="0"/>
              <a:buChar char="•"/>
            </a:pPr>
            <a:r>
              <a:rPr lang="de-DE" sz="1200" dirty="0"/>
              <a:t>b</a:t>
            </a:r>
            <a:r>
              <a:rPr lang="de-DE" sz="1200" dirty="0" smtClean="0"/>
              <a:t>ei Niederschlag </a:t>
            </a:r>
            <a:r>
              <a:rPr lang="de-DE" sz="1200" dirty="0"/>
              <a:t>mit </a:t>
            </a:r>
            <a:r>
              <a:rPr lang="de-DE" sz="1200" b="1" dirty="0"/>
              <a:t>reinem, partikelfreiem Frischwasser </a:t>
            </a:r>
            <a:r>
              <a:rPr lang="de-DE" sz="1200" b="1" dirty="0" smtClean="0"/>
              <a:t>mit 50 mm/Mo</a:t>
            </a:r>
            <a:r>
              <a:rPr lang="de-DE" sz="1200" dirty="0" smtClean="0"/>
              <a:t> entsteht ein </a:t>
            </a:r>
            <a:r>
              <a:rPr lang="de-DE" sz="1200" b="1" dirty="0" smtClean="0"/>
              <a:t>Massenverlust </a:t>
            </a:r>
            <a:r>
              <a:rPr lang="de-DE" sz="1200" b="1" dirty="0"/>
              <a:t>von 0,037 </a:t>
            </a:r>
            <a:r>
              <a:rPr lang="de-DE" sz="1200" b="1" dirty="0" smtClean="0"/>
              <a:t>% pro Mo</a:t>
            </a:r>
          </a:p>
          <a:p>
            <a:pPr marL="906463" lvl="2" indent="-182563">
              <a:buFont typeface="Arial" panose="020B0604020202020204" pitchFamily="34" charset="0"/>
              <a:buChar char="•"/>
            </a:pPr>
            <a:r>
              <a:rPr lang="de-DE" sz="1100" dirty="0"/>
              <a:t>i</a:t>
            </a:r>
            <a:r>
              <a:rPr lang="de-DE" sz="1100" dirty="0" smtClean="0"/>
              <a:t>st Niederschlag höher steigt Massenverlust bis auf </a:t>
            </a:r>
            <a:r>
              <a:rPr lang="de-DE" sz="1100" dirty="0"/>
              <a:t>0,199 % </a:t>
            </a:r>
            <a:r>
              <a:rPr lang="de-DE" sz="1100" dirty="0" smtClean="0"/>
              <a:t>pro Mo. </a:t>
            </a:r>
          </a:p>
          <a:p>
            <a:pPr marL="906463" lvl="2" indent="-182563">
              <a:buFont typeface="Arial" panose="020B0604020202020204" pitchFamily="34" charset="0"/>
              <a:buChar char="•"/>
            </a:pPr>
            <a:r>
              <a:rPr lang="de-DE" sz="1100" dirty="0" smtClean="0"/>
              <a:t>bei </a:t>
            </a:r>
            <a:r>
              <a:rPr lang="de-DE" sz="1100" dirty="0"/>
              <a:t>Meerwasser (3,5 % Salzgehalt) ist </a:t>
            </a:r>
            <a:r>
              <a:rPr lang="de-DE" sz="1100" dirty="0" smtClean="0"/>
              <a:t>Verschleiß nochmal </a:t>
            </a:r>
            <a:r>
              <a:rPr lang="de-DE" sz="1100" dirty="0"/>
              <a:t>40 % höher</a:t>
            </a:r>
          </a:p>
          <a:p>
            <a:pPr marL="449263" indent="-182563">
              <a:buFont typeface="Arial" panose="020B0604020202020204" pitchFamily="34" charset="0"/>
              <a:buChar char="•"/>
            </a:pPr>
            <a:endParaRPr lang="de-DE" sz="800" dirty="0" smtClean="0"/>
          </a:p>
          <a:p>
            <a:pPr marL="449263" indent="-182563">
              <a:buFont typeface="Arial" panose="020B0604020202020204" pitchFamily="34" charset="0"/>
              <a:buChar char="•"/>
            </a:pPr>
            <a:r>
              <a:rPr lang="de-DE" sz="1200" dirty="0" smtClean="0"/>
              <a:t>bei Betrachtung  wird davon ausgegangen das Rotoren größtenteils aus </a:t>
            </a:r>
            <a:r>
              <a:rPr lang="de-DE" sz="1200" dirty="0"/>
              <a:t>Glasfasermatten, Epoxidharz und Härter </a:t>
            </a:r>
            <a:r>
              <a:rPr lang="de-DE" sz="1200" dirty="0" smtClean="0"/>
              <a:t>bestehen</a:t>
            </a:r>
            <a:endParaRPr lang="de-DE" sz="1200" dirty="0"/>
          </a:p>
          <a:p>
            <a:pPr marL="906463" lvl="1" indent="-182563">
              <a:buFont typeface="Arial" panose="020B0604020202020204" pitchFamily="34" charset="0"/>
              <a:buChar char="•"/>
            </a:pPr>
            <a:r>
              <a:rPr lang="de-DE" sz="1100" dirty="0" smtClean="0"/>
              <a:t>es wird darauf verwiesen, dass Epoxidharz im Gegensatz </a:t>
            </a:r>
            <a:r>
              <a:rPr lang="de-DE" sz="1100" dirty="0"/>
              <a:t>zu Polyester </a:t>
            </a:r>
            <a:endParaRPr lang="de-DE" sz="1100" dirty="0" smtClean="0"/>
          </a:p>
          <a:p>
            <a:pPr marL="723900" lvl="1" indent="176213"/>
            <a:r>
              <a:rPr lang="de-DE" sz="1100" dirty="0" smtClean="0"/>
              <a:t>33 </a:t>
            </a:r>
            <a:r>
              <a:rPr lang="de-DE" sz="1100" dirty="0"/>
              <a:t>% </a:t>
            </a:r>
            <a:r>
              <a:rPr lang="de-DE" sz="1100" b="1" dirty="0" err="1"/>
              <a:t>Bisphenol</a:t>
            </a:r>
            <a:r>
              <a:rPr lang="de-DE" sz="1100" b="1" dirty="0"/>
              <a:t> </a:t>
            </a:r>
            <a:r>
              <a:rPr lang="de-DE" sz="1100" b="1" dirty="0" smtClean="0"/>
              <a:t>A</a:t>
            </a:r>
            <a:r>
              <a:rPr lang="de-DE" sz="1100" dirty="0" smtClean="0"/>
              <a:t> enthält, </a:t>
            </a:r>
            <a:r>
              <a:rPr lang="de-DE" sz="1100" dirty="0"/>
              <a:t>das als sehr gesundheitsschädlich </a:t>
            </a:r>
            <a:r>
              <a:rPr lang="de-DE" sz="1100" dirty="0" smtClean="0"/>
              <a:t>gilt</a:t>
            </a:r>
          </a:p>
          <a:p>
            <a:pPr marL="449263" indent="-182563">
              <a:buFont typeface="Arial" panose="020B0604020202020204" pitchFamily="34" charset="0"/>
              <a:buChar char="•"/>
            </a:pPr>
            <a:r>
              <a:rPr lang="de-DE" sz="1200" dirty="0"/>
              <a:t>d</a:t>
            </a:r>
            <a:r>
              <a:rPr lang="de-DE" sz="1200" dirty="0" smtClean="0"/>
              <a:t>ie betrachteten Anlagen haben Flügelradien von 65 m und die Rotoren wiegen  60 t, die Vorderkante macht dabei  700 kg aus</a:t>
            </a:r>
          </a:p>
          <a:p>
            <a:pPr marL="625475" indent="-176213">
              <a:buFont typeface="Wingdings" panose="05000000000000000000" pitchFamily="2" charset="2"/>
              <a:buChar char="Ø"/>
            </a:pPr>
            <a:r>
              <a:rPr lang="de-DE" sz="1200" dirty="0"/>
              <a:t>d</a:t>
            </a:r>
            <a:r>
              <a:rPr lang="de-DE" sz="1200" dirty="0" smtClean="0"/>
              <a:t>ie </a:t>
            </a:r>
            <a:r>
              <a:rPr lang="de-DE" sz="1200" dirty="0" err="1" smtClean="0"/>
              <a:t>Errosionsmenge</a:t>
            </a:r>
            <a:r>
              <a:rPr lang="de-DE" sz="1200" dirty="0" smtClean="0"/>
              <a:t> </a:t>
            </a:r>
            <a:r>
              <a:rPr lang="de-DE" sz="1200" b="1" dirty="0" smtClean="0"/>
              <a:t>pro Anlage </a:t>
            </a:r>
            <a:r>
              <a:rPr lang="de-DE" sz="1200" dirty="0" smtClean="0"/>
              <a:t>wird letztlich auf </a:t>
            </a:r>
            <a:r>
              <a:rPr lang="de-DE" sz="1200" b="1" dirty="0" smtClean="0"/>
              <a:t>62 kg </a:t>
            </a:r>
            <a:r>
              <a:rPr lang="de-DE" sz="1200" dirty="0" smtClean="0"/>
              <a:t>geschätzt</a:t>
            </a:r>
          </a:p>
          <a:p>
            <a:pPr marL="625475" indent="-176213">
              <a:buFont typeface="Wingdings" panose="05000000000000000000" pitchFamily="2" charset="2"/>
              <a:buChar char="Ø"/>
            </a:pPr>
            <a:r>
              <a:rPr lang="de-DE" sz="1200" dirty="0" smtClean="0"/>
              <a:t>bei mehr Regen, Eis, Hagel</a:t>
            </a:r>
            <a:r>
              <a:rPr lang="de-DE" sz="1200" dirty="0"/>
              <a:t>, </a:t>
            </a:r>
            <a:r>
              <a:rPr lang="de-DE" sz="1200" dirty="0" smtClean="0"/>
              <a:t>Salz </a:t>
            </a:r>
            <a:r>
              <a:rPr lang="de-DE" sz="1200" dirty="0"/>
              <a:t>oder </a:t>
            </a:r>
            <a:r>
              <a:rPr lang="de-DE" sz="1200" dirty="0" smtClean="0"/>
              <a:t>Sand würde sie weiter steigen</a:t>
            </a:r>
          </a:p>
        </p:txBody>
      </p:sp>
    </p:spTree>
    <p:extLst>
      <p:ext uri="{BB962C8B-B14F-4D97-AF65-F5344CB8AC3E}">
        <p14:creationId xmlns:p14="http://schemas.microsoft.com/office/powerpoint/2010/main" val="341910725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1"/>
          <p:cNvSpPr txBox="1">
            <a:spLocks/>
          </p:cNvSpPr>
          <p:nvPr/>
        </p:nvSpPr>
        <p:spPr>
          <a:xfrm>
            <a:off x="457200" y="-20538"/>
            <a:ext cx="8229600"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Zusammensetzung der Rotorblätter</a:t>
            </a:r>
            <a:endParaRPr lang="de-DE" sz="2000" b="1" dirty="0"/>
          </a:p>
        </p:txBody>
      </p:sp>
      <p:cxnSp>
        <p:nvCxnSpPr>
          <p:cNvPr id="6" name="Gerade Verbindung 5"/>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961" t="42617" r="26148" b="9445"/>
          <a:stretch/>
        </p:blipFill>
        <p:spPr bwMode="auto">
          <a:xfrm>
            <a:off x="2843808" y="703704"/>
            <a:ext cx="6299763"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3347864" y="4861198"/>
            <a:ext cx="5544616" cy="230832"/>
          </a:xfrm>
          <a:prstGeom prst="rect">
            <a:avLst/>
          </a:prstGeom>
          <a:noFill/>
        </p:spPr>
        <p:txBody>
          <a:bodyPr wrap="square" lIns="0" rIns="0" rtlCol="0">
            <a:spAutoFit/>
          </a:bodyPr>
          <a:lstStyle/>
          <a:p>
            <a:r>
              <a:rPr lang="de-DE" sz="900" dirty="0"/>
              <a:t>https://www.bundestag.de/resource/blob/969874/272e734275778e7916ca00794af4604c/WD-8-039-23-pdf-data.pdf/</a:t>
            </a:r>
          </a:p>
        </p:txBody>
      </p:sp>
      <p:sp>
        <p:nvSpPr>
          <p:cNvPr id="9" name="Rechteck 8"/>
          <p:cNvSpPr/>
          <p:nvPr/>
        </p:nvSpPr>
        <p:spPr>
          <a:xfrm>
            <a:off x="3779483" y="3704133"/>
            <a:ext cx="4680520" cy="307777"/>
          </a:xfrm>
          <a:prstGeom prst="rect">
            <a:avLst/>
          </a:prstGeom>
        </p:spPr>
        <p:txBody>
          <a:bodyPr wrap="square">
            <a:spAutoFit/>
          </a:bodyPr>
          <a:lstStyle/>
          <a:p>
            <a:r>
              <a:rPr lang="de-DE" sz="1400" dirty="0" smtClean="0"/>
              <a:t>Randbemerkung: für ein Rotorblatt: 1,690 GJ </a:t>
            </a:r>
            <a:r>
              <a:rPr lang="de-DE" sz="1400" dirty="0"/>
              <a:t>= </a:t>
            </a:r>
            <a:r>
              <a:rPr lang="de-DE" sz="1400" dirty="0" smtClean="0"/>
              <a:t>470.000 kWh</a:t>
            </a:r>
            <a:endParaRPr lang="de-DE" sz="1400" dirty="0"/>
          </a:p>
        </p:txBody>
      </p:sp>
      <p:sp>
        <p:nvSpPr>
          <p:cNvPr id="10" name="Rechteck 9"/>
          <p:cNvSpPr/>
          <p:nvPr/>
        </p:nvSpPr>
        <p:spPr>
          <a:xfrm>
            <a:off x="58768" y="1258183"/>
            <a:ext cx="2736733" cy="2400657"/>
          </a:xfrm>
          <a:prstGeom prst="rect">
            <a:avLst/>
          </a:prstGeom>
        </p:spPr>
        <p:txBody>
          <a:bodyPr wrap="square">
            <a:spAutoFit/>
          </a:bodyPr>
          <a:lstStyle/>
          <a:p>
            <a:r>
              <a:rPr lang="de-DE" sz="1400" dirty="0" smtClean="0"/>
              <a:t>Der wissenschaftliche Dienst schreibt zur Material-Erosion und Freisetzung:</a:t>
            </a:r>
          </a:p>
          <a:p>
            <a:pPr marL="285750" indent="-285750">
              <a:buFont typeface="Wingdings" panose="05000000000000000000" pitchFamily="2" charset="2"/>
              <a:buChar char="Ø"/>
            </a:pPr>
            <a:r>
              <a:rPr lang="de-DE" sz="1400" dirty="0" smtClean="0"/>
              <a:t> lt. Auskunft des IWES </a:t>
            </a:r>
            <a:r>
              <a:rPr lang="de-DE" sz="1400" dirty="0" err="1" smtClean="0"/>
              <a:t>Frauenhofer</a:t>
            </a:r>
            <a:r>
              <a:rPr lang="de-DE" sz="1400" dirty="0" smtClean="0"/>
              <a:t>-Institutes liegen bislang </a:t>
            </a:r>
            <a:r>
              <a:rPr lang="de-DE" sz="1400" b="1" dirty="0" smtClean="0"/>
              <a:t>keine wissen-</a:t>
            </a:r>
            <a:r>
              <a:rPr lang="de-DE" sz="1400" b="1" dirty="0" err="1" smtClean="0"/>
              <a:t>schaftlichen</a:t>
            </a:r>
            <a:r>
              <a:rPr lang="de-DE" sz="1400" b="1" dirty="0" smtClean="0"/>
              <a:t> Untersuchungen zur Freisetzung in die Umwelt  vor</a:t>
            </a:r>
          </a:p>
          <a:p>
            <a:pPr marL="182563" indent="-182563">
              <a:tabLst>
                <a:tab pos="182563" algn="l"/>
              </a:tabLst>
            </a:pPr>
            <a:endParaRPr lang="de-DE" sz="1200" b="1" dirty="0"/>
          </a:p>
          <a:p>
            <a:pPr marL="182563" indent="-182563">
              <a:tabLst>
                <a:tab pos="182563" algn="l"/>
              </a:tabLst>
            </a:pPr>
            <a:endParaRPr lang="de-DE" sz="1200" b="1" dirty="0"/>
          </a:p>
        </p:txBody>
      </p:sp>
      <p:sp>
        <p:nvSpPr>
          <p:cNvPr id="11" name="Rechteck 10"/>
          <p:cNvSpPr/>
          <p:nvPr/>
        </p:nvSpPr>
        <p:spPr>
          <a:xfrm>
            <a:off x="35496" y="3346415"/>
            <a:ext cx="2736733" cy="1169551"/>
          </a:xfrm>
          <a:prstGeom prst="rect">
            <a:avLst/>
          </a:prstGeom>
          <a:solidFill>
            <a:schemeClr val="accent6">
              <a:lumMod val="20000"/>
              <a:lumOff val="80000"/>
            </a:schemeClr>
          </a:solidFill>
        </p:spPr>
        <p:txBody>
          <a:bodyPr wrap="square">
            <a:spAutoFit/>
          </a:bodyPr>
          <a:lstStyle/>
          <a:p>
            <a:pPr marL="182563" indent="-182563">
              <a:tabLst>
                <a:tab pos="182563" algn="l"/>
              </a:tabLst>
            </a:pPr>
            <a:r>
              <a:rPr lang="de-DE" sz="1400" dirty="0"/>
              <a:t>s</a:t>
            </a:r>
            <a:r>
              <a:rPr lang="de-DE" sz="1400" dirty="0" smtClean="0"/>
              <a:t>chlussfolgert aber:</a:t>
            </a:r>
          </a:p>
          <a:p>
            <a:pPr marL="285750" indent="-285750">
              <a:buFont typeface="Wingdings" panose="05000000000000000000" pitchFamily="2" charset="2"/>
              <a:buChar char="Ø"/>
              <a:tabLst>
                <a:tab pos="182563" algn="l"/>
              </a:tabLst>
            </a:pPr>
            <a:r>
              <a:rPr lang="de-DE" sz="1400" b="1" dirty="0"/>
              <a:t>d</a:t>
            </a:r>
            <a:r>
              <a:rPr lang="de-DE" sz="1400" b="1" dirty="0" smtClean="0"/>
              <a:t>as das Material, welches sich durch Erosion löse, in der Umwelt lande, ließe sich indes nicht bestreiten!</a:t>
            </a:r>
          </a:p>
        </p:txBody>
      </p:sp>
      <p:pic>
        <p:nvPicPr>
          <p:cNvPr id="1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87" t="19556" r="50313" b="71722"/>
          <a:stretch/>
        </p:blipFill>
        <p:spPr bwMode="auto">
          <a:xfrm>
            <a:off x="482184" y="822516"/>
            <a:ext cx="1713552" cy="3821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44710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51520" y="2024137"/>
            <a:ext cx="8640960" cy="3108543"/>
          </a:xfrm>
          <a:prstGeom prst="rect">
            <a:avLst/>
          </a:prstGeom>
        </p:spPr>
        <p:txBody>
          <a:bodyPr wrap="square">
            <a:spAutoFit/>
          </a:bodyPr>
          <a:lstStyle/>
          <a:p>
            <a:r>
              <a:rPr lang="de-DE" sz="1200" dirty="0" smtClean="0"/>
              <a:t>„Ein </a:t>
            </a:r>
            <a:r>
              <a:rPr lang="de-DE" sz="1200" dirty="0"/>
              <a:t>anderer, oft vernachlässigter Aspekt im Hinblick auf die Umweltschädlichkeit ist das in Windindustrieanlagen verbaute Material. </a:t>
            </a:r>
            <a:endParaRPr lang="de-DE" sz="1200" dirty="0" smtClean="0"/>
          </a:p>
          <a:p>
            <a:r>
              <a:rPr lang="de-DE" sz="1200" dirty="0" smtClean="0"/>
              <a:t>Die </a:t>
            </a:r>
            <a:r>
              <a:rPr lang="de-DE" sz="1200" dirty="0"/>
              <a:t>Rotorblätter bestehen aus </a:t>
            </a:r>
            <a:r>
              <a:rPr lang="de-DE" sz="1200" b="1" dirty="0"/>
              <a:t>glasfaserverstärkten Kunststoffen (GFK)</a:t>
            </a:r>
            <a:r>
              <a:rPr lang="de-DE" sz="1200" dirty="0"/>
              <a:t>, bei neueren Anlagen auch aus </a:t>
            </a:r>
            <a:r>
              <a:rPr lang="de-DE" sz="1200" b="1" dirty="0" err="1"/>
              <a:t>carbonfaserverstärkten</a:t>
            </a:r>
            <a:r>
              <a:rPr lang="de-DE" sz="1200" b="1" dirty="0"/>
              <a:t> Kunststoffen (CFK)</a:t>
            </a:r>
            <a:r>
              <a:rPr lang="de-DE" sz="1200" dirty="0"/>
              <a:t>. Sie können </a:t>
            </a:r>
            <a:r>
              <a:rPr lang="de-DE" sz="1200" b="1" dirty="0"/>
              <a:t>im Brandfall lungengängige Fasern freisetzen – sogenannte „fiese Fasern“ </a:t>
            </a:r>
            <a:r>
              <a:rPr lang="de-DE" sz="1200" dirty="0"/>
              <a:t>–, die die Weltgesundheitsorganisation (WHO) als krebserregend einstuft. </a:t>
            </a:r>
            <a:r>
              <a:rPr lang="de-DE" sz="1200" b="1" dirty="0"/>
              <a:t>Auch schon der witterungsbedingte Abrieb der Rotorblätter kann feinste, krebserregende Faserstäube hervorrufen, die über Haut und Lunge in den Körper von Mensch und Tier gelangen</a:t>
            </a:r>
            <a:r>
              <a:rPr lang="de-DE" sz="1200" b="1" dirty="0" smtClean="0"/>
              <a:t>. </a:t>
            </a:r>
            <a:r>
              <a:rPr lang="de-DE" sz="1200" b="1" baseline="30000" dirty="0" smtClean="0"/>
              <a:t>3</a:t>
            </a:r>
            <a:r>
              <a:rPr lang="de-DE" sz="1200" b="1" dirty="0" smtClean="0"/>
              <a:t> </a:t>
            </a:r>
          </a:p>
          <a:p>
            <a:endParaRPr lang="de-DE" sz="400" dirty="0"/>
          </a:p>
          <a:p>
            <a:r>
              <a:rPr lang="de-DE" sz="1200" dirty="0" smtClean="0"/>
              <a:t>Die </a:t>
            </a:r>
            <a:r>
              <a:rPr lang="de-DE" sz="1200" dirty="0"/>
              <a:t>dauerhaft einer starken Beanspruchung ausgesetzten Rotorblätter können überdies sogenannte </a:t>
            </a:r>
            <a:r>
              <a:rPr lang="de-DE" sz="1200" b="1" dirty="0"/>
              <a:t>PFAS (per- und polyfluorierte Alkylsubstanzen)</a:t>
            </a:r>
            <a:r>
              <a:rPr lang="de-DE" sz="1200" dirty="0"/>
              <a:t> freisetzen, die wegen ihrer </a:t>
            </a:r>
            <a:r>
              <a:rPr lang="de-DE" sz="1200" dirty="0" smtClean="0"/>
              <a:t>Langlebigkeit </a:t>
            </a:r>
            <a:r>
              <a:rPr lang="de-DE" sz="1200" dirty="0"/>
              <a:t>auch als „</a:t>
            </a:r>
            <a:r>
              <a:rPr lang="de-DE" sz="1200" b="1" dirty="0"/>
              <a:t>Ewigkeits-Chemikalien</a:t>
            </a:r>
            <a:r>
              <a:rPr lang="de-DE" sz="1200" dirty="0"/>
              <a:t>“ gelten. </a:t>
            </a:r>
            <a:endParaRPr lang="de-DE" sz="1200" dirty="0" smtClean="0"/>
          </a:p>
          <a:p>
            <a:r>
              <a:rPr lang="de-DE" sz="1200" dirty="0" smtClean="0"/>
              <a:t>Andere </a:t>
            </a:r>
            <a:r>
              <a:rPr lang="de-DE" sz="1200" dirty="0"/>
              <a:t>toxische Stoffe wie </a:t>
            </a:r>
            <a:r>
              <a:rPr lang="de-DE" sz="1200" b="1" dirty="0" err="1"/>
              <a:t>Bisphenol</a:t>
            </a:r>
            <a:r>
              <a:rPr lang="de-DE" sz="1200" b="1" dirty="0"/>
              <a:t>-A</a:t>
            </a:r>
            <a:r>
              <a:rPr lang="de-DE" sz="1200" dirty="0"/>
              <a:t> können </a:t>
            </a:r>
            <a:r>
              <a:rPr lang="de-DE" sz="1200" dirty="0" smtClean="0"/>
              <a:t> dabei </a:t>
            </a:r>
            <a:r>
              <a:rPr lang="de-DE" sz="1200" dirty="0"/>
              <a:t>ebenfalls freigesetzt werden. Wegen ihrer chemischen Stabilität reichern sie sich in der Nahrungskette an und </a:t>
            </a:r>
            <a:r>
              <a:rPr lang="de-DE" sz="1200" b="1" dirty="0"/>
              <a:t>gelten daher als hochproblematisch.</a:t>
            </a:r>
            <a:r>
              <a:rPr lang="de-DE" sz="1200" b="1" baseline="30000" dirty="0"/>
              <a:t>4</a:t>
            </a:r>
            <a:r>
              <a:rPr lang="de-DE" sz="1200" b="1" dirty="0"/>
              <a:t> </a:t>
            </a:r>
            <a:r>
              <a:rPr lang="de-DE" sz="1200" dirty="0" smtClean="0"/>
              <a:t>„</a:t>
            </a:r>
          </a:p>
          <a:p>
            <a:endParaRPr lang="de-DE" sz="600" dirty="0" smtClean="0"/>
          </a:p>
          <a:p>
            <a:endParaRPr lang="de-DE" sz="600" dirty="0"/>
          </a:p>
          <a:p>
            <a:pPr marL="87313" indent="-87313"/>
            <a:r>
              <a:rPr lang="de-DE" sz="1200" baseline="30000" dirty="0"/>
              <a:t>3</a:t>
            </a:r>
            <a:r>
              <a:rPr lang="de-DE" sz="1200" dirty="0"/>
              <a:t> Vgl. https://www.umweltbundesamt.de/sites/default/files/medien/1410/publikationen/2021-11- 23_texte_151-2021_rebaupro_0.pdf, S. 79, abgerufen am 19. Juli 2023</a:t>
            </a:r>
            <a:r>
              <a:rPr lang="de-DE" sz="1200" dirty="0" smtClean="0"/>
              <a:t>.</a:t>
            </a:r>
          </a:p>
          <a:p>
            <a:endParaRPr lang="de-DE" sz="600" dirty="0" smtClean="0"/>
          </a:p>
          <a:p>
            <a:pPr marL="87313" indent="-87313"/>
            <a:r>
              <a:rPr lang="de-DE" sz="1200" baseline="30000" dirty="0"/>
              <a:t>4</a:t>
            </a:r>
            <a:r>
              <a:rPr lang="de-DE" sz="1200" dirty="0"/>
              <a:t> Vgl. Dominique Max, Eigenschaften und </a:t>
            </a:r>
            <a:r>
              <a:rPr lang="de-DE" sz="1200" dirty="0" err="1"/>
              <a:t>Abbrandverhalten</a:t>
            </a:r>
            <a:r>
              <a:rPr lang="de-DE" sz="1200" dirty="0"/>
              <a:t> von Faserverbundwerkstoffen, speziell Kohlefaserverbundwerkstoffen (CFK), sowie erforderliche Maßnahmen, in: Forschungsbericht Nr. 177; Grundlagen, Teil I, </a:t>
            </a:r>
            <a:r>
              <a:rPr lang="de-DE" sz="1200" dirty="0" err="1"/>
              <a:t>hg</a:t>
            </a:r>
            <a:r>
              <a:rPr lang="de-DE" sz="1200" dirty="0"/>
              <a:t>. v. Ständige Konferenz der Innenminister und -senatoren der Länder, Arbeitskreis V, </a:t>
            </a:r>
            <a:r>
              <a:rPr lang="de-DE" sz="1200" b="1" dirty="0"/>
              <a:t>Ausschuss für Feuerwehr-Angelegenheiten, Katastrophenschutz und zivile Verteidigung</a:t>
            </a:r>
            <a:r>
              <a:rPr lang="de-DE" sz="1200" dirty="0"/>
              <a:t>, S. 9-12.</a:t>
            </a:r>
          </a:p>
        </p:txBody>
      </p:sp>
      <p:sp>
        <p:nvSpPr>
          <p:cNvPr id="5" name="Titel 1"/>
          <p:cNvSpPr txBox="1">
            <a:spLocks/>
          </p:cNvSpPr>
          <p:nvPr/>
        </p:nvSpPr>
        <p:spPr>
          <a:xfrm>
            <a:off x="4427984" y="-20538"/>
            <a:ext cx="4392488"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Beurteilung des freigesetzten Materials</a:t>
            </a:r>
            <a:endParaRPr lang="de-DE" sz="2000" b="1" dirty="0"/>
          </a:p>
        </p:txBody>
      </p:sp>
      <p:cxnSp>
        <p:nvCxnSpPr>
          <p:cNvPr id="6" name="Gerade Verbindung 5"/>
          <p:cNvCxnSpPr/>
          <p:nvPr/>
        </p:nvCxnSpPr>
        <p:spPr>
          <a:xfrm>
            <a:off x="4427984" y="555526"/>
            <a:ext cx="439248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812" t="28444" r="24437" b="57767"/>
          <a:stretch/>
        </p:blipFill>
        <p:spPr bwMode="auto">
          <a:xfrm>
            <a:off x="15763" y="51470"/>
            <a:ext cx="4340213"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
                    </a14:imgEffect>
                    <a14:imgEffect>
                      <a14:brightnessContrast contrast="16000"/>
                    </a14:imgEffect>
                  </a14:imgLayer>
                </a14:imgProps>
              </a:ext>
              <a:ext uri="{28A0092B-C50C-407E-A947-70E740481C1C}">
                <a14:useLocalDpi xmlns:a14="http://schemas.microsoft.com/office/drawing/2010/main" val="0"/>
              </a:ext>
            </a:extLst>
          </a:blip>
          <a:srcRect l="28812" t="50818" r="24437" b="25000"/>
          <a:stretch/>
        </p:blipFill>
        <p:spPr bwMode="auto">
          <a:xfrm>
            <a:off x="61948" y="699542"/>
            <a:ext cx="4366036" cy="127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hteck 9"/>
          <p:cNvSpPr/>
          <p:nvPr/>
        </p:nvSpPr>
        <p:spPr>
          <a:xfrm>
            <a:off x="4355976" y="836007"/>
            <a:ext cx="4788024" cy="1015663"/>
          </a:xfrm>
          <a:prstGeom prst="rect">
            <a:avLst/>
          </a:prstGeom>
        </p:spPr>
        <p:txBody>
          <a:bodyPr wrap="square">
            <a:spAutoFit/>
          </a:bodyPr>
          <a:lstStyle/>
          <a:p>
            <a:r>
              <a:rPr lang="de-DE" sz="1200" dirty="0"/>
              <a:t>Der Minister für Umwelt, Naturschutz und Verkehr hat die Kleine Anfrage 2206 mit Schreiben vom 24. August 2023 namens der Landesregierung im Einvernehmen mit der Ministerin für Wirtschaft, Industrie, Klimaschutz und Energie und der Ministerin für Landwirtschaft und Verbraucherschutz beantwortet.</a:t>
            </a:r>
          </a:p>
        </p:txBody>
      </p:sp>
      <p:cxnSp>
        <p:nvCxnSpPr>
          <p:cNvPr id="13" name="Gerade Verbindung 12"/>
          <p:cNvCxnSpPr/>
          <p:nvPr/>
        </p:nvCxnSpPr>
        <p:spPr>
          <a:xfrm>
            <a:off x="179512" y="1995686"/>
            <a:ext cx="8748972"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4" name="Rechteck 13"/>
          <p:cNvSpPr/>
          <p:nvPr/>
        </p:nvSpPr>
        <p:spPr>
          <a:xfrm>
            <a:off x="61948" y="1707654"/>
            <a:ext cx="400599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4644008" y="4933206"/>
            <a:ext cx="4464496" cy="230832"/>
          </a:xfrm>
          <a:prstGeom prst="rect">
            <a:avLst/>
          </a:prstGeom>
          <a:noFill/>
        </p:spPr>
        <p:txBody>
          <a:bodyPr wrap="square" lIns="0" rIns="0" rtlCol="0">
            <a:spAutoFit/>
          </a:bodyPr>
          <a:lstStyle/>
          <a:p>
            <a:r>
              <a:rPr lang="de-DE" sz="900" dirty="0"/>
              <a:t>https://www.landtag.nrw.de/portal/WWW/dokumentenarchiv/Dokument/MMD18-5539.pdf</a:t>
            </a:r>
          </a:p>
        </p:txBody>
      </p:sp>
      <p:sp>
        <p:nvSpPr>
          <p:cNvPr id="16" name="Rechteck 15"/>
          <p:cNvSpPr/>
          <p:nvPr/>
        </p:nvSpPr>
        <p:spPr>
          <a:xfrm>
            <a:off x="4427984" y="1235826"/>
            <a:ext cx="4608512" cy="399820"/>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2" name="Gerade Verbindung 11"/>
          <p:cNvCxnSpPr/>
          <p:nvPr/>
        </p:nvCxnSpPr>
        <p:spPr>
          <a:xfrm>
            <a:off x="179512" y="3867894"/>
            <a:ext cx="8748972"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673026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Gerade Verbindung 3"/>
          <p:cNvCxnSpPr/>
          <p:nvPr/>
        </p:nvCxnSpPr>
        <p:spPr>
          <a:xfrm>
            <a:off x="4427984" y="555526"/>
            <a:ext cx="439248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812" t="28444" r="24437" b="57767"/>
          <a:stretch/>
        </p:blipFill>
        <p:spPr bwMode="auto">
          <a:xfrm>
            <a:off x="15763" y="51470"/>
            <a:ext cx="4340213"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
                    </a14:imgEffect>
                    <a14:imgEffect>
                      <a14:brightnessContrast contrast="16000"/>
                    </a14:imgEffect>
                  </a14:imgLayer>
                </a14:imgProps>
              </a:ext>
              <a:ext uri="{28A0092B-C50C-407E-A947-70E740481C1C}">
                <a14:useLocalDpi xmlns:a14="http://schemas.microsoft.com/office/drawing/2010/main" val="0"/>
              </a:ext>
            </a:extLst>
          </a:blip>
          <a:srcRect l="28812" t="50818" r="24437" b="25000"/>
          <a:stretch/>
        </p:blipFill>
        <p:spPr bwMode="auto">
          <a:xfrm>
            <a:off x="61948" y="699542"/>
            <a:ext cx="4366036" cy="127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Gerade Verbindung 6"/>
          <p:cNvCxnSpPr/>
          <p:nvPr/>
        </p:nvCxnSpPr>
        <p:spPr>
          <a:xfrm>
            <a:off x="179512" y="1995686"/>
            <a:ext cx="8748972"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Titel 1"/>
          <p:cNvSpPr txBox="1">
            <a:spLocks/>
          </p:cNvSpPr>
          <p:nvPr/>
        </p:nvSpPr>
        <p:spPr>
          <a:xfrm>
            <a:off x="4427984" y="-20538"/>
            <a:ext cx="4392488"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Schadens-Beispiel</a:t>
            </a:r>
            <a:endParaRPr lang="de-DE" sz="2000" b="1" dirty="0"/>
          </a:p>
        </p:txBody>
      </p:sp>
      <p:sp>
        <p:nvSpPr>
          <p:cNvPr id="9" name="Rechteck 8"/>
          <p:cNvSpPr/>
          <p:nvPr/>
        </p:nvSpPr>
        <p:spPr>
          <a:xfrm>
            <a:off x="107504" y="1995686"/>
            <a:ext cx="8928992" cy="3016210"/>
          </a:xfrm>
          <a:prstGeom prst="rect">
            <a:avLst/>
          </a:prstGeom>
        </p:spPr>
        <p:txBody>
          <a:bodyPr wrap="square">
            <a:spAutoFit/>
          </a:bodyPr>
          <a:lstStyle/>
          <a:p>
            <a:r>
              <a:rPr lang="de-DE" sz="1200" dirty="0" smtClean="0"/>
              <a:t>„Die </a:t>
            </a:r>
            <a:r>
              <a:rPr lang="de-DE" sz="1200" dirty="0"/>
              <a:t>betroffene </a:t>
            </a:r>
            <a:r>
              <a:rPr lang="de-DE" sz="1200" b="1" dirty="0"/>
              <a:t>Windenergieanlage in </a:t>
            </a:r>
            <a:r>
              <a:rPr lang="de-DE" sz="1200" b="1" dirty="0" err="1"/>
              <a:t>Gescher</a:t>
            </a:r>
            <a:r>
              <a:rPr lang="de-DE" sz="1200" b="1" dirty="0"/>
              <a:t> </a:t>
            </a:r>
            <a:r>
              <a:rPr lang="de-DE" sz="1200" dirty="0"/>
              <a:t>(Kreis Borken) vom </a:t>
            </a:r>
            <a:r>
              <a:rPr lang="de-DE" sz="1200" b="1" dirty="0"/>
              <a:t>Typ </a:t>
            </a:r>
            <a:r>
              <a:rPr lang="de-DE" sz="1200" b="1" dirty="0" err="1"/>
              <a:t>DeWind</a:t>
            </a:r>
            <a:r>
              <a:rPr lang="de-DE" sz="1200" b="1" dirty="0"/>
              <a:t> D4/48 mit einer Leistung von 600 kW </a:t>
            </a:r>
            <a:r>
              <a:rPr lang="de-DE" sz="1200" dirty="0"/>
              <a:t>verfügt im Betriebsmodus über 150 Liter Getriebeöl und etwa 150 Liter Hydrauliköl. Bei der Havarie sind maximal 100 Liter Hydrauliköl ausgetreten. Das Getriebe wurde bei der Havarie in </a:t>
            </a:r>
            <a:r>
              <a:rPr lang="de-DE" sz="1200" dirty="0" err="1"/>
              <a:t>Gescher</a:t>
            </a:r>
            <a:r>
              <a:rPr lang="de-DE" sz="1200" dirty="0"/>
              <a:t> nicht zerstört, so dass kein Getriebeöl freigesetzt wurde</a:t>
            </a:r>
            <a:r>
              <a:rPr lang="de-DE" sz="1200" dirty="0" smtClean="0"/>
              <a:t>.“</a:t>
            </a:r>
            <a:endParaRPr lang="de-DE" sz="1200" b="1" dirty="0" smtClean="0"/>
          </a:p>
          <a:p>
            <a:endParaRPr lang="de-DE" sz="400" b="1" dirty="0" smtClean="0"/>
          </a:p>
          <a:p>
            <a:r>
              <a:rPr lang="de-DE" sz="1200" b="1" dirty="0" smtClean="0"/>
              <a:t>„Wie </a:t>
            </a:r>
            <a:r>
              <a:rPr lang="de-DE" sz="1200" b="1" dirty="0"/>
              <a:t>wurde sichergestellt, dass durch den Umsturz oder das Zerschneiden der havarierten Trümmerteile kontaminierte Nahrungsmittel bzw. Futtermittel nicht in den Verkehr gelangten?</a:t>
            </a:r>
          </a:p>
          <a:p>
            <a:r>
              <a:rPr lang="de-DE" sz="1000" dirty="0" smtClean="0"/>
              <a:t>Antwort:</a:t>
            </a:r>
          </a:p>
          <a:p>
            <a:r>
              <a:rPr lang="de-DE" sz="1200" dirty="0" smtClean="0"/>
              <a:t>Die </a:t>
            </a:r>
            <a:r>
              <a:rPr lang="de-DE" sz="1200" dirty="0"/>
              <a:t>kleinen Trümmerteile wurden </a:t>
            </a:r>
            <a:r>
              <a:rPr lang="de-DE" sz="1200" dirty="0" err="1"/>
              <a:t>händisch</a:t>
            </a:r>
            <a:r>
              <a:rPr lang="de-DE" sz="1200" dirty="0"/>
              <a:t> entfernt. Um im Hinblick auf die künftige landwirtschaftliche Nutzung auch Kleinstteile restlos aus der Umwelt zu entfernen, wird nach Beurteilung des durch den Eigentümer der Windenergieanlage in Abstimmung mit dem Kreis Borken beauftragten Gutachters und nach Bewertung durch den Kreis Borken ein Bodenaustausch bis 10 cm Tiefe für erforderlich </a:t>
            </a:r>
            <a:r>
              <a:rPr lang="de-DE" sz="1200" dirty="0" smtClean="0"/>
              <a:t>gehalten.</a:t>
            </a:r>
          </a:p>
          <a:p>
            <a:endParaRPr lang="de-DE" sz="600" dirty="0" smtClean="0"/>
          </a:p>
          <a:p>
            <a:r>
              <a:rPr lang="de-DE" sz="1200" b="1" dirty="0"/>
              <a:t>Die Beseitigung einer Bodensanierung infolge einer Umweltverschmutzung durch auslaufendes Öl ist teuer. Dabei muss das Erdreich ausgetauscht und als Sondermüll entsorgt werden. – Welche Mengen an Erdreich müssen im Fall der Havarie in </a:t>
            </a:r>
            <a:r>
              <a:rPr lang="de-DE" sz="1200" b="1" dirty="0" err="1"/>
              <a:t>Gescher</a:t>
            </a:r>
            <a:r>
              <a:rPr lang="de-DE" sz="1200" b="1" dirty="0"/>
              <a:t> abgetragen und entsorgt werden</a:t>
            </a:r>
            <a:r>
              <a:rPr lang="de-DE" sz="1200" b="1" dirty="0" smtClean="0"/>
              <a:t>?</a:t>
            </a:r>
          </a:p>
          <a:p>
            <a:r>
              <a:rPr lang="de-DE" sz="1000" dirty="0" smtClean="0"/>
              <a:t>Antwort:</a:t>
            </a:r>
          </a:p>
          <a:p>
            <a:r>
              <a:rPr lang="de-DE" sz="1200" dirty="0" smtClean="0"/>
              <a:t>Die </a:t>
            </a:r>
            <a:r>
              <a:rPr lang="de-DE" sz="1200" dirty="0"/>
              <a:t>vom Kreis Borken bisher durchgeführten und beabsichtigten Maßnahmen sehen einen Bodenaustausch bis 10 cm Tiefe vor. Zum tatsächlichen Volumen des abzutragenden und zu entsorgenden Bodens sind noch keine Angaben </a:t>
            </a:r>
            <a:r>
              <a:rPr lang="de-DE" sz="1200" dirty="0" smtClean="0"/>
              <a:t>möglich,“</a:t>
            </a:r>
            <a:endParaRPr lang="de-DE" sz="1200" b="1" dirty="0" smtClean="0"/>
          </a:p>
        </p:txBody>
      </p:sp>
      <p:sp>
        <p:nvSpPr>
          <p:cNvPr id="10" name="Textfeld 9"/>
          <p:cNvSpPr txBox="1"/>
          <p:nvPr/>
        </p:nvSpPr>
        <p:spPr>
          <a:xfrm>
            <a:off x="4716016" y="4948014"/>
            <a:ext cx="4464496" cy="230832"/>
          </a:xfrm>
          <a:prstGeom prst="rect">
            <a:avLst/>
          </a:prstGeom>
          <a:noFill/>
        </p:spPr>
        <p:txBody>
          <a:bodyPr wrap="square" lIns="0" rIns="0" rtlCol="0">
            <a:spAutoFit/>
          </a:bodyPr>
          <a:lstStyle/>
          <a:p>
            <a:r>
              <a:rPr lang="de-DE" sz="900" dirty="0"/>
              <a:t>https://www.landtag.nrw.de/portal/WWW/dokumentenarchiv/Dokument/MMD18-5539.pdf</a:t>
            </a:r>
          </a:p>
        </p:txBody>
      </p:sp>
    </p:spTree>
    <p:extLst>
      <p:ext uri="{BB962C8B-B14F-4D97-AF65-F5344CB8AC3E}">
        <p14:creationId xmlns:p14="http://schemas.microsoft.com/office/powerpoint/2010/main" val="509981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171942" y="3219822"/>
            <a:ext cx="8856984" cy="1692771"/>
          </a:xfrm>
          <a:prstGeom prst="rect">
            <a:avLst/>
          </a:prstGeom>
        </p:spPr>
        <p:txBody>
          <a:bodyPr wrap="square">
            <a:spAutoFit/>
          </a:bodyPr>
          <a:lstStyle/>
          <a:p>
            <a:r>
              <a:rPr lang="de-DE" sz="1200" b="1" dirty="0" smtClean="0"/>
              <a:t>Folgen:</a:t>
            </a:r>
            <a:r>
              <a:rPr lang="de-DE" sz="1200" dirty="0" smtClean="0"/>
              <a:t> </a:t>
            </a:r>
          </a:p>
          <a:p>
            <a:pPr marL="171450" indent="-171450">
              <a:buFont typeface="Arial" panose="020B0604020202020204" pitchFamily="34" charset="0"/>
              <a:buChar char="•"/>
            </a:pPr>
            <a:r>
              <a:rPr lang="de-DE" sz="1200" dirty="0"/>
              <a:t>m</a:t>
            </a:r>
            <a:r>
              <a:rPr lang="de-DE" sz="1200" dirty="0" smtClean="0"/>
              <a:t>it Faserfragmenten mit WHO-Abmessungen </a:t>
            </a:r>
            <a:r>
              <a:rPr lang="de-DE" sz="1200" b="1" dirty="0" smtClean="0"/>
              <a:t>kann Immunsystem schwer umgehen </a:t>
            </a:r>
          </a:p>
          <a:p>
            <a:pPr marL="171450" indent="-171450">
              <a:buFont typeface="Arial" panose="020B0604020202020204" pitchFamily="34" charset="0"/>
              <a:buChar char="•"/>
            </a:pPr>
            <a:r>
              <a:rPr lang="de-DE" sz="1200" dirty="0" smtClean="0"/>
              <a:t>-&gt; es kann zu </a:t>
            </a:r>
            <a:r>
              <a:rPr lang="de-DE" sz="1200" b="1" dirty="0" smtClean="0"/>
              <a:t>Entzündungen, </a:t>
            </a:r>
            <a:r>
              <a:rPr lang="de-DE" sz="1200" b="1" dirty="0" err="1" smtClean="0"/>
              <a:t>Fibrosen</a:t>
            </a:r>
            <a:r>
              <a:rPr lang="de-DE" sz="1200" dirty="0" smtClean="0"/>
              <a:t> und andere Folgen wie </a:t>
            </a:r>
            <a:r>
              <a:rPr lang="de-DE" sz="1200" b="1" dirty="0" smtClean="0"/>
              <a:t>Krebs</a:t>
            </a:r>
            <a:r>
              <a:rPr lang="de-DE" sz="1200" dirty="0" smtClean="0"/>
              <a:t> kommen</a:t>
            </a:r>
          </a:p>
          <a:p>
            <a:pPr marL="171450" indent="-171450">
              <a:buFont typeface="Arial" panose="020B0604020202020204" pitchFamily="34" charset="0"/>
              <a:buChar char="•"/>
            </a:pPr>
            <a:endParaRPr lang="de-DE" sz="400" dirty="0" smtClean="0"/>
          </a:p>
          <a:p>
            <a:pPr marL="171450" indent="-171450">
              <a:buFont typeface="Arial" panose="020B0604020202020204" pitchFamily="34" charset="0"/>
              <a:buChar char="•"/>
            </a:pPr>
            <a:r>
              <a:rPr lang="de-DE" sz="1200" dirty="0" smtClean="0"/>
              <a:t>Karlsruher Institut für Technologie schreibt:  </a:t>
            </a:r>
            <a:r>
              <a:rPr lang="de-DE" sz="1200" b="1" dirty="0" smtClean="0"/>
              <a:t>„Wir können davon ausgehen, dass die grundlegenden</a:t>
            </a:r>
          </a:p>
          <a:p>
            <a:pPr indent="180975"/>
            <a:r>
              <a:rPr lang="de-DE" sz="1200" b="1" dirty="0" smtClean="0"/>
              <a:t>Prinzipien zur Fasertoxizität auf lungengängige </a:t>
            </a:r>
            <a:r>
              <a:rPr lang="de-DE" sz="1200" b="1" dirty="0" err="1" smtClean="0"/>
              <a:t>Carbonfaserfragmente</a:t>
            </a:r>
            <a:r>
              <a:rPr lang="de-DE" sz="1200" b="1" dirty="0" smtClean="0"/>
              <a:t> übertragbar sind.“</a:t>
            </a:r>
          </a:p>
          <a:p>
            <a:endParaRPr lang="de-DE" sz="400" dirty="0" smtClean="0"/>
          </a:p>
          <a:p>
            <a:pPr marL="171450" indent="-171450">
              <a:buFont typeface="Wingdings" panose="05000000000000000000" pitchFamily="2" charset="2"/>
              <a:buChar char="Ø"/>
            </a:pPr>
            <a:r>
              <a:rPr lang="de-DE" sz="1200" dirty="0"/>
              <a:t>e</a:t>
            </a:r>
            <a:r>
              <a:rPr lang="de-DE" sz="1200" dirty="0" smtClean="0"/>
              <a:t>ine praktische Handlungsempfehlung ist die Vermeidung einer Exposition von Mitarbeitern, </a:t>
            </a:r>
          </a:p>
          <a:p>
            <a:pPr indent="180975"/>
            <a:r>
              <a:rPr lang="de-DE" sz="1200" dirty="0" smtClean="0"/>
              <a:t>indem die Bildung solcher Fasern und der direkte Kontakt mit ihnen verhindert wird, </a:t>
            </a:r>
          </a:p>
          <a:p>
            <a:pPr indent="180975"/>
            <a:r>
              <a:rPr lang="de-DE" sz="1200" dirty="0" smtClean="0"/>
              <a:t>beispielsweise durch entsprechende Schutzausrüstung</a:t>
            </a:r>
            <a:endParaRPr lang="de-DE" sz="1200" dirty="0"/>
          </a:p>
        </p:txBody>
      </p:sp>
      <p:sp>
        <p:nvSpPr>
          <p:cNvPr id="4" name="Titel 1"/>
          <p:cNvSpPr txBox="1">
            <a:spLocks/>
          </p:cNvSpPr>
          <p:nvPr/>
        </p:nvSpPr>
        <p:spPr>
          <a:xfrm>
            <a:off x="457200" y="-20537"/>
            <a:ext cx="8229600" cy="5760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a:t>Kohlenstofffaserverstärktem Kunststoff </a:t>
            </a:r>
            <a:r>
              <a:rPr lang="de-DE" sz="2000" b="1" dirty="0" smtClean="0"/>
              <a:t>(CFK) </a:t>
            </a:r>
            <a:endParaRPr lang="de-DE" sz="2000" b="1" dirty="0"/>
          </a:p>
        </p:txBody>
      </p:sp>
      <p:cxnSp>
        <p:nvCxnSpPr>
          <p:cNvPr id="5" name="Gerade Verbindung 4"/>
          <p:cNvCxnSpPr/>
          <p:nvPr/>
        </p:nvCxnSpPr>
        <p:spPr>
          <a:xfrm>
            <a:off x="539552" y="483518"/>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155241" y="483518"/>
            <a:ext cx="8856984" cy="1200329"/>
          </a:xfrm>
          <a:prstGeom prst="rect">
            <a:avLst/>
          </a:prstGeom>
        </p:spPr>
        <p:txBody>
          <a:bodyPr wrap="square">
            <a:spAutoFit/>
          </a:bodyPr>
          <a:lstStyle/>
          <a:p>
            <a:r>
              <a:rPr lang="de-DE" sz="1200" dirty="0" smtClean="0"/>
              <a:t>Hintergrund</a:t>
            </a:r>
          </a:p>
          <a:p>
            <a:pPr marL="171450" indent="-171450">
              <a:buFont typeface="Arial" panose="020B0604020202020204" pitchFamily="34" charset="0"/>
              <a:buChar char="•"/>
            </a:pPr>
            <a:r>
              <a:rPr lang="de-DE" sz="1200" b="1" dirty="0"/>
              <a:t>e</a:t>
            </a:r>
            <a:r>
              <a:rPr lang="de-DE" sz="1200" b="1" dirty="0" smtClean="0"/>
              <a:t>ingeatmete Fasern sind potenziell gesundheitsschädlich</a:t>
            </a:r>
            <a:r>
              <a:rPr lang="de-DE" sz="1200" dirty="0" smtClean="0"/>
              <a:t>, wenn sie: </a:t>
            </a:r>
          </a:p>
          <a:p>
            <a:pPr marL="355600" indent="-174625">
              <a:buFont typeface="+mj-lt"/>
              <a:buAutoNum type="arabicPeriod"/>
            </a:pPr>
            <a:r>
              <a:rPr lang="de-DE" sz="1200" dirty="0" smtClean="0"/>
              <a:t>eine ausreichende </a:t>
            </a:r>
            <a:r>
              <a:rPr lang="de-DE" sz="1200" b="1" dirty="0" smtClean="0"/>
              <a:t>Biobeständigkeit</a:t>
            </a:r>
            <a:r>
              <a:rPr lang="de-DE" sz="1200" dirty="0" smtClean="0"/>
              <a:t> haben</a:t>
            </a:r>
          </a:p>
          <a:p>
            <a:pPr marL="355600" indent="-174625">
              <a:buFont typeface="+mj-lt"/>
              <a:buAutoNum type="arabicPeriod"/>
            </a:pPr>
            <a:r>
              <a:rPr lang="de-DE" sz="1200" dirty="0"/>
              <a:t>u</a:t>
            </a:r>
            <a:r>
              <a:rPr lang="de-DE" sz="1200" dirty="0" smtClean="0"/>
              <a:t>nd die sogenannten </a:t>
            </a:r>
            <a:r>
              <a:rPr lang="de-DE" sz="1200" b="1" dirty="0" smtClean="0"/>
              <a:t>WHO-Abmessungen</a:t>
            </a:r>
            <a:r>
              <a:rPr lang="de-DE" sz="1200" dirty="0" smtClean="0"/>
              <a:t> zeigen</a:t>
            </a:r>
          </a:p>
          <a:p>
            <a:pPr marL="536575" indent="-180975">
              <a:buFont typeface="Symbol" panose="05050102010706020507" pitchFamily="18" charset="2"/>
              <a:buChar char="-"/>
            </a:pPr>
            <a:r>
              <a:rPr lang="de-DE" sz="1200" dirty="0" smtClean="0"/>
              <a:t>Fasern mit Durchmesser &lt;3 µm und Länge von 5µm (Länge zu Durchmesserverhältnis &gt; 3 : 1</a:t>
            </a:r>
          </a:p>
          <a:p>
            <a:pPr marL="180975" indent="-180975">
              <a:buFont typeface="Arial" panose="020B0604020202020204" pitchFamily="34" charset="0"/>
              <a:buChar char="•"/>
            </a:pPr>
            <a:r>
              <a:rPr lang="de-DE" sz="1200" dirty="0"/>
              <a:t>m</a:t>
            </a:r>
            <a:r>
              <a:rPr lang="de-DE" sz="1200" dirty="0" smtClean="0"/>
              <a:t>an spricht dann oft von </a:t>
            </a:r>
            <a:r>
              <a:rPr lang="de-DE" sz="1200" b="1" dirty="0" smtClean="0"/>
              <a:t>„Fiesen Fasern“, Beispiel Asbest</a:t>
            </a:r>
          </a:p>
        </p:txBody>
      </p:sp>
      <p:sp>
        <p:nvSpPr>
          <p:cNvPr id="7" name="Rechteck 6"/>
          <p:cNvSpPr/>
          <p:nvPr/>
        </p:nvSpPr>
        <p:spPr>
          <a:xfrm>
            <a:off x="175366" y="1635646"/>
            <a:ext cx="8856984" cy="646331"/>
          </a:xfrm>
          <a:prstGeom prst="rect">
            <a:avLst/>
          </a:prstGeom>
        </p:spPr>
        <p:txBody>
          <a:bodyPr wrap="square">
            <a:spAutoFit/>
          </a:bodyPr>
          <a:lstStyle/>
          <a:p>
            <a:r>
              <a:rPr lang="de-DE" sz="1200" dirty="0" smtClean="0"/>
              <a:t>Umweltbundesamt schreibt:</a:t>
            </a:r>
          </a:p>
          <a:p>
            <a:pPr marL="171450" indent="-171450">
              <a:buFont typeface="Arial" panose="020B0604020202020204" pitchFamily="34" charset="0"/>
              <a:buChar char="•"/>
            </a:pPr>
            <a:r>
              <a:rPr lang="de-DE" sz="1200" dirty="0" smtClean="0"/>
              <a:t>Auf dem Markt sind derzeit ca. 200 unterschiedliche </a:t>
            </a:r>
            <a:r>
              <a:rPr lang="de-DE" sz="1200" dirty="0" err="1" smtClean="0"/>
              <a:t>Carbonfasern</a:t>
            </a:r>
            <a:r>
              <a:rPr lang="de-DE" sz="1200" dirty="0" smtClean="0"/>
              <a:t> verfügbar</a:t>
            </a:r>
          </a:p>
          <a:p>
            <a:pPr marL="171450" indent="-171450">
              <a:buFont typeface="Arial" panose="020B0604020202020204" pitchFamily="34" charset="0"/>
              <a:buChar char="•"/>
            </a:pPr>
            <a:r>
              <a:rPr lang="de-DE" sz="1200" dirty="0"/>
              <a:t>w</a:t>
            </a:r>
            <a:r>
              <a:rPr lang="de-DE" sz="1200" dirty="0" smtClean="0"/>
              <a:t>obei eine genauere Angabe der Fasertypen, die in Rotorblättern verbaut sind zu wünschen wäre</a:t>
            </a:r>
            <a:endParaRPr lang="de-DE" sz="1200" dirty="0"/>
          </a:p>
        </p:txBody>
      </p:sp>
      <p:sp>
        <p:nvSpPr>
          <p:cNvPr id="8" name="Textfeld 7"/>
          <p:cNvSpPr txBox="1"/>
          <p:nvPr/>
        </p:nvSpPr>
        <p:spPr>
          <a:xfrm>
            <a:off x="251520" y="4948014"/>
            <a:ext cx="3096344" cy="230832"/>
          </a:xfrm>
          <a:prstGeom prst="rect">
            <a:avLst/>
          </a:prstGeom>
          <a:noFill/>
        </p:spPr>
        <p:txBody>
          <a:bodyPr wrap="square" lIns="0" rIns="0" rtlCol="0">
            <a:spAutoFit/>
          </a:bodyPr>
          <a:lstStyle/>
          <a:p>
            <a:r>
              <a:rPr lang="de-DE" sz="900" dirty="0"/>
              <a:t>https://www.dguv.de/medien/ifa/de/pub/grl/pdf/2019_124.pdf</a:t>
            </a:r>
          </a:p>
        </p:txBody>
      </p:sp>
      <p:sp>
        <p:nvSpPr>
          <p:cNvPr id="9" name="Rechteck 8"/>
          <p:cNvSpPr/>
          <p:nvPr/>
        </p:nvSpPr>
        <p:spPr>
          <a:xfrm>
            <a:off x="179512" y="2283718"/>
            <a:ext cx="8856984" cy="1015663"/>
          </a:xfrm>
          <a:prstGeom prst="rect">
            <a:avLst/>
          </a:prstGeom>
        </p:spPr>
        <p:txBody>
          <a:bodyPr wrap="square">
            <a:spAutoFit/>
          </a:bodyPr>
          <a:lstStyle/>
          <a:p>
            <a:r>
              <a:rPr lang="de-DE" sz="1200" dirty="0" smtClean="0"/>
              <a:t>Für </a:t>
            </a:r>
            <a:r>
              <a:rPr lang="de-DE" sz="1200" dirty="0" err="1" smtClean="0"/>
              <a:t>Carbonfasern</a:t>
            </a:r>
            <a:r>
              <a:rPr lang="de-DE" sz="1200" dirty="0" smtClean="0"/>
              <a:t> gilt: </a:t>
            </a:r>
          </a:p>
          <a:p>
            <a:pPr marL="171450" indent="-171450">
              <a:buFont typeface="Arial" panose="020B0604020202020204" pitchFamily="34" charset="0"/>
              <a:buChar char="•"/>
            </a:pPr>
            <a:r>
              <a:rPr lang="de-DE" sz="1200" dirty="0"/>
              <a:t>d</a:t>
            </a:r>
            <a:r>
              <a:rPr lang="de-DE" sz="1200" dirty="0" smtClean="0"/>
              <a:t>er Durchmesser technisch verwendeter </a:t>
            </a:r>
            <a:r>
              <a:rPr lang="de-DE" sz="1200" dirty="0" err="1" smtClean="0"/>
              <a:t>Carbonfasern</a:t>
            </a:r>
            <a:r>
              <a:rPr lang="de-DE" sz="1200" dirty="0" smtClean="0"/>
              <a:t> liegt je nach Produkt zischen 5 und 9 µm</a:t>
            </a:r>
          </a:p>
          <a:p>
            <a:pPr marL="171450" indent="-171450">
              <a:buFont typeface="Arial" panose="020B0604020202020204" pitchFamily="34" charset="0"/>
              <a:buChar char="•"/>
              <a:tabLst>
                <a:tab pos="719138" algn="l"/>
              </a:tabLst>
            </a:pPr>
            <a:r>
              <a:rPr lang="de-DE" sz="1200" dirty="0" smtClean="0"/>
              <a:t>durch:	</a:t>
            </a:r>
            <a:r>
              <a:rPr lang="de-DE" sz="1200" b="1" dirty="0" smtClean="0"/>
              <a:t>-</a:t>
            </a:r>
            <a:r>
              <a:rPr lang="de-DE" sz="1200" dirty="0" smtClean="0"/>
              <a:t> </a:t>
            </a:r>
            <a:r>
              <a:rPr lang="de-DE" sz="1200" b="1" dirty="0" smtClean="0"/>
              <a:t>mechanische Einwirkung </a:t>
            </a:r>
            <a:r>
              <a:rPr lang="de-DE" sz="1200" dirty="0" smtClean="0"/>
              <a:t>und</a:t>
            </a:r>
          </a:p>
          <a:p>
            <a:pPr>
              <a:tabLst>
                <a:tab pos="719138" algn="l"/>
              </a:tabLst>
            </a:pPr>
            <a:r>
              <a:rPr lang="de-DE" sz="1200" b="1" dirty="0"/>
              <a:t>	</a:t>
            </a:r>
            <a:r>
              <a:rPr lang="de-DE" sz="1200" b="1" dirty="0" smtClean="0"/>
              <a:t>- thermische Prozesse </a:t>
            </a:r>
            <a:r>
              <a:rPr lang="de-DE" sz="1200" dirty="0" smtClean="0"/>
              <a:t>(ganz massiv bei einem Bränden)</a:t>
            </a:r>
          </a:p>
          <a:p>
            <a:pPr marL="171450" indent="-171450">
              <a:buFont typeface="Wingdings" panose="05000000000000000000" pitchFamily="2" charset="2"/>
              <a:buChar char="Ø"/>
            </a:pPr>
            <a:r>
              <a:rPr lang="de-DE" sz="1200" dirty="0"/>
              <a:t>e</a:t>
            </a:r>
            <a:r>
              <a:rPr lang="de-DE" sz="1200" dirty="0" smtClean="0"/>
              <a:t>ntstehen Fasern mit WHO-Abmessungen</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977" t="26995" r="35635" b="33770"/>
          <a:stretch/>
        </p:blipFill>
        <p:spPr bwMode="auto">
          <a:xfrm>
            <a:off x="6622885" y="551751"/>
            <a:ext cx="2449536" cy="2129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029" t="39508" r="19406" b="20984"/>
          <a:stretch/>
        </p:blipFill>
        <p:spPr bwMode="auto">
          <a:xfrm>
            <a:off x="6660232" y="3006582"/>
            <a:ext cx="2388492" cy="1581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feld 11"/>
          <p:cNvSpPr txBox="1"/>
          <p:nvPr/>
        </p:nvSpPr>
        <p:spPr>
          <a:xfrm>
            <a:off x="6595083" y="4517707"/>
            <a:ext cx="2520280" cy="646331"/>
          </a:xfrm>
          <a:prstGeom prst="rect">
            <a:avLst/>
          </a:prstGeom>
          <a:noFill/>
        </p:spPr>
        <p:txBody>
          <a:bodyPr wrap="square" lIns="0" rIns="0" rtlCol="0">
            <a:spAutoFit/>
          </a:bodyPr>
          <a:lstStyle/>
          <a:p>
            <a:r>
              <a:rPr lang="de-DE" sz="900" dirty="0"/>
              <a:t>https://www.umweltbundesamt.de/sites/default/files/medien/479/publikationen/texte_92-2022_entwicklung_von_rueckbau-_und_recyclingstandards_fuer_rotorblaetter_0.pdf</a:t>
            </a:r>
          </a:p>
        </p:txBody>
      </p:sp>
      <p:sp>
        <p:nvSpPr>
          <p:cNvPr id="13" name="Textfeld 12"/>
          <p:cNvSpPr txBox="1"/>
          <p:nvPr/>
        </p:nvSpPr>
        <p:spPr>
          <a:xfrm>
            <a:off x="6588224" y="2639983"/>
            <a:ext cx="2736304" cy="507831"/>
          </a:xfrm>
          <a:prstGeom prst="rect">
            <a:avLst/>
          </a:prstGeom>
          <a:noFill/>
        </p:spPr>
        <p:txBody>
          <a:bodyPr wrap="square" lIns="0" rIns="0" rtlCol="0">
            <a:spAutoFit/>
          </a:bodyPr>
          <a:lstStyle/>
          <a:p>
            <a:r>
              <a:rPr lang="de-DE" sz="900" dirty="0"/>
              <a:t>https://</a:t>
            </a:r>
            <a:r>
              <a:rPr lang="de-DE" sz="900" dirty="0" smtClean="0"/>
              <a:t>www.kit-technology.de/de/blog/carbon</a:t>
            </a:r>
          </a:p>
          <a:p>
            <a:r>
              <a:rPr lang="de-DE" sz="900" dirty="0" smtClean="0"/>
              <a:t>fasern-ein-werkstoff-mit-</a:t>
            </a:r>
            <a:r>
              <a:rPr lang="de-DE" sz="900" dirty="0" err="1" smtClean="0"/>
              <a:t>gesundheitsrisiko</a:t>
            </a:r>
            <a:endParaRPr lang="de-DE" sz="900" dirty="0"/>
          </a:p>
          <a:p>
            <a:endParaRPr lang="de-DE" sz="900" dirty="0"/>
          </a:p>
        </p:txBody>
      </p:sp>
    </p:spTree>
    <p:extLst>
      <p:ext uri="{BB962C8B-B14F-4D97-AF65-F5344CB8AC3E}">
        <p14:creationId xmlns:p14="http://schemas.microsoft.com/office/powerpoint/2010/main" val="221047654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107504" y="1962001"/>
            <a:ext cx="8856984" cy="681757"/>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p:cNvSpPr txBox="1">
            <a:spLocks/>
          </p:cNvSpPr>
          <p:nvPr/>
        </p:nvSpPr>
        <p:spPr>
          <a:xfrm>
            <a:off x="457200" y="-20538"/>
            <a:ext cx="8229600"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Bodenbelastung mit diversen Schadstoffen </a:t>
            </a:r>
            <a:endParaRPr lang="de-DE" sz="2000" b="1" dirty="0"/>
          </a:p>
        </p:txBody>
      </p:sp>
      <p:cxnSp>
        <p:nvCxnSpPr>
          <p:cNvPr id="4" name="Gerade Verbindung 3"/>
          <p:cNvCxnSpPr/>
          <p:nvPr/>
        </p:nvCxnSpPr>
        <p:spPr>
          <a:xfrm>
            <a:off x="323528" y="555526"/>
            <a:ext cx="835292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4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875" t="23446" r="31437" b="59998"/>
          <a:stretch/>
        </p:blipFill>
        <p:spPr bwMode="auto">
          <a:xfrm>
            <a:off x="251520" y="644282"/>
            <a:ext cx="4594860" cy="113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875" t="66010" r="57662" b="14334"/>
          <a:stretch/>
        </p:blipFill>
        <p:spPr bwMode="auto">
          <a:xfrm>
            <a:off x="7812508" y="617040"/>
            <a:ext cx="1007964" cy="972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875" t="44669" r="54188" b="47109"/>
          <a:stretch/>
        </p:blipFill>
        <p:spPr bwMode="auto">
          <a:xfrm>
            <a:off x="5847224" y="1071765"/>
            <a:ext cx="1821120" cy="563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Gerade Verbindung 10"/>
          <p:cNvCxnSpPr/>
          <p:nvPr/>
        </p:nvCxnSpPr>
        <p:spPr>
          <a:xfrm>
            <a:off x="215516" y="1779662"/>
            <a:ext cx="8748972"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hteck 11"/>
          <p:cNvSpPr/>
          <p:nvPr/>
        </p:nvSpPr>
        <p:spPr>
          <a:xfrm>
            <a:off x="107504" y="1962001"/>
            <a:ext cx="9036496" cy="2769989"/>
          </a:xfrm>
          <a:prstGeom prst="rect">
            <a:avLst/>
          </a:prstGeom>
        </p:spPr>
        <p:txBody>
          <a:bodyPr wrap="square">
            <a:spAutoFit/>
          </a:bodyPr>
          <a:lstStyle/>
          <a:p>
            <a:pPr marL="171450" indent="-171450">
              <a:buFont typeface="Arial" panose="020B0604020202020204" pitchFamily="34" charset="0"/>
              <a:buChar char="•"/>
            </a:pPr>
            <a:r>
              <a:rPr lang="de-DE" sz="1200" dirty="0"/>
              <a:t>e</a:t>
            </a:r>
            <a:r>
              <a:rPr lang="de-DE" sz="1200" dirty="0" smtClean="0"/>
              <a:t>s ist ein erstaunlicher </a:t>
            </a:r>
            <a:r>
              <a:rPr lang="de-DE" sz="1200" b="1" dirty="0" smtClean="0"/>
              <a:t>Wiederspruch, dass eine Bodenbelastung  durch Erosions-Material akzeptiert wird</a:t>
            </a:r>
          </a:p>
          <a:p>
            <a:pPr marL="171450" indent="-171450">
              <a:buFont typeface="Arial" panose="020B0604020202020204" pitchFamily="34" charset="0"/>
              <a:buChar char="•"/>
            </a:pPr>
            <a:r>
              <a:rPr lang="de-DE" sz="1200" dirty="0" smtClean="0"/>
              <a:t>Rotorblätter anderseits als so umweltgefährlich angesehen werden, dass sie </a:t>
            </a:r>
            <a:r>
              <a:rPr lang="de-DE" sz="1200" b="1" dirty="0" smtClean="0"/>
              <a:t>nicht in Deponien </a:t>
            </a:r>
            <a:r>
              <a:rPr lang="de-DE" sz="1200" dirty="0" smtClean="0"/>
              <a:t>verbracht werden dürfen </a:t>
            </a:r>
            <a:r>
              <a:rPr lang="de-DE" sz="900" dirty="0" smtClean="0"/>
              <a:t>(</a:t>
            </a:r>
            <a:r>
              <a:rPr lang="de-DE" sz="900" dirty="0" err="1" smtClean="0"/>
              <a:t>DepV</a:t>
            </a:r>
            <a:r>
              <a:rPr lang="de-DE" sz="900" dirty="0" smtClean="0"/>
              <a:t>, § 7 27.04.2009)</a:t>
            </a:r>
          </a:p>
          <a:p>
            <a:pPr marL="182563" indent="-182563"/>
            <a:r>
              <a:rPr lang="de-DE" sz="1200" dirty="0" smtClean="0"/>
              <a:t>	und auch </a:t>
            </a:r>
            <a:r>
              <a:rPr lang="de-DE" sz="1200" b="1" dirty="0" smtClean="0"/>
              <a:t>nicht verbrannt </a:t>
            </a:r>
            <a:r>
              <a:rPr lang="de-DE" sz="1200" dirty="0" smtClean="0"/>
              <a:t>werden können (da die Asche noch zu viel insb. Krebserregende Bestandteile wie CFK-Fragmente enthält)</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smtClean="0"/>
              <a:t>rechnet </a:t>
            </a:r>
            <a:r>
              <a:rPr lang="de-DE" sz="1200" dirty="0"/>
              <a:t>man die Kontamination über die Lebenszeit einer Anlage können erhebliche Schadstoffmengen in den Boden </a:t>
            </a:r>
            <a:r>
              <a:rPr lang="de-DE" sz="1200" dirty="0" smtClean="0"/>
              <a:t>gelangen, </a:t>
            </a:r>
          </a:p>
          <a:p>
            <a:pPr>
              <a:tabLst>
                <a:tab pos="182563" algn="l"/>
              </a:tabLst>
            </a:pPr>
            <a:r>
              <a:rPr lang="de-DE" sz="1200" dirty="0"/>
              <a:t>	</a:t>
            </a:r>
            <a:r>
              <a:rPr lang="de-DE" sz="1200" b="1" dirty="0" smtClean="0"/>
              <a:t>Schadstoffe </a:t>
            </a:r>
            <a:r>
              <a:rPr lang="de-DE" sz="1200" b="1" dirty="0"/>
              <a:t>die ganz überwiegend nicht abgebaut werden und nur </a:t>
            </a:r>
            <a:r>
              <a:rPr lang="de-DE" sz="1200" b="1" dirty="0" smtClean="0"/>
              <a:t>akkumulieren</a:t>
            </a:r>
            <a:endParaRPr lang="de-DE" sz="1200" b="1" dirty="0"/>
          </a:p>
          <a:p>
            <a:pPr marL="171450" indent="-171450">
              <a:buFont typeface="Arial" panose="020B0604020202020204" pitchFamily="34" charset="0"/>
              <a:buChar char="•"/>
            </a:pPr>
            <a:endParaRPr lang="de-DE" sz="600" dirty="0"/>
          </a:p>
          <a:p>
            <a:pPr marL="171450" indent="-171450">
              <a:buFont typeface="Arial" panose="020B0604020202020204" pitchFamily="34" charset="0"/>
              <a:buChar char="•"/>
            </a:pPr>
            <a:r>
              <a:rPr lang="de-DE" sz="1200" dirty="0"/>
              <a:t>d</a:t>
            </a:r>
            <a:r>
              <a:rPr lang="de-DE" sz="1200" dirty="0" smtClean="0"/>
              <a:t>ies sind auch </a:t>
            </a:r>
            <a:r>
              <a:rPr lang="de-DE" sz="1200" b="1" dirty="0" smtClean="0"/>
              <a:t>erhebliche Gefahren für den Grundstückseigentümer und die Allgemeinheit </a:t>
            </a:r>
            <a:r>
              <a:rPr lang="de-DE" sz="1200" dirty="0" smtClean="0"/>
              <a:t>(falls dort Lebensmittel angebaut werden)</a:t>
            </a:r>
          </a:p>
          <a:p>
            <a:pPr marL="171450" indent="-171450">
              <a:buFont typeface="Wingdings" panose="05000000000000000000" pitchFamily="2" charset="2"/>
              <a:buChar char="Ø"/>
            </a:pPr>
            <a:r>
              <a:rPr lang="de-DE" sz="1200" dirty="0" smtClean="0"/>
              <a:t>bei einer nicht ausschließbaren Überschreitung von Grenzwerten (die eher strenger werden) kann der Eigentümer gezwungen sein eine landwirtschaftliche Nutzung einzustellen oder den Boden auszutauschen</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a:t>d</a:t>
            </a:r>
            <a:r>
              <a:rPr lang="de-DE" sz="1200" dirty="0" smtClean="0"/>
              <a:t>ie Gefahr wird auch deutlich, wenn man bedenkt, das bei Absturz von Militärfliegern mit Material-Anteilen von </a:t>
            </a:r>
            <a:r>
              <a:rPr lang="de-DE" sz="1200" dirty="0" err="1" smtClean="0"/>
              <a:t>Carbon</a:t>
            </a:r>
            <a:r>
              <a:rPr lang="de-DE" sz="1200" dirty="0" smtClean="0"/>
              <a:t>/GFK/CFK ein erheblicher Aufwand für die Rückstandsbeseitigung betrieben wird unter Verwendung kompletter Ganzkörper-Schutzausrüstung zur Vermeidung gesundheitlicher Gefahren aufgrund der Gefährlichkeit des Materials</a:t>
            </a:r>
          </a:p>
          <a:p>
            <a:pPr marL="171450" indent="-171450">
              <a:buFont typeface="Wingdings" panose="05000000000000000000" pitchFamily="2" charset="2"/>
              <a:buChar char="Ø"/>
            </a:pPr>
            <a:r>
              <a:rPr lang="de-DE" sz="1200" dirty="0" smtClean="0"/>
              <a:t>Da ist es geradezu absurd, dass </a:t>
            </a:r>
            <a:r>
              <a:rPr lang="de-DE" sz="1200" b="1" dirty="0" smtClean="0"/>
              <a:t>hingegen Menschen in der Nähe solcher Windanlagen</a:t>
            </a:r>
            <a:r>
              <a:rPr lang="de-DE" sz="1200" dirty="0" smtClean="0"/>
              <a:t>, die Jahrzehnten einer Exposition akzeptieren müssen dies </a:t>
            </a:r>
            <a:r>
              <a:rPr lang="de-DE" sz="1200" b="1" dirty="0" smtClean="0"/>
              <a:t>ungeschützt</a:t>
            </a:r>
            <a:r>
              <a:rPr lang="de-DE" sz="1200" dirty="0" smtClean="0"/>
              <a:t> tun müssen (und Behörden nicht einmal ein Monitoring betreiben oder fordern)</a:t>
            </a:r>
            <a:endParaRPr lang="de-DE" sz="1200" dirty="0"/>
          </a:p>
        </p:txBody>
      </p:sp>
      <p:sp>
        <p:nvSpPr>
          <p:cNvPr id="13" name="Textfeld 12"/>
          <p:cNvSpPr txBox="1"/>
          <p:nvPr/>
        </p:nvSpPr>
        <p:spPr>
          <a:xfrm>
            <a:off x="3275856" y="4933206"/>
            <a:ext cx="5832648" cy="230832"/>
          </a:xfrm>
          <a:prstGeom prst="rect">
            <a:avLst/>
          </a:prstGeom>
          <a:noFill/>
        </p:spPr>
        <p:txBody>
          <a:bodyPr wrap="square" lIns="0" rIns="0" rtlCol="0">
            <a:spAutoFit/>
          </a:bodyPr>
          <a:lstStyle/>
          <a:p>
            <a:r>
              <a:rPr lang="de-DE" sz="900" dirty="0"/>
              <a:t>http://www.vi-rettet-brandenburg.de/intern/dokumente/Erosion%20von%20GFK-CFK-Mikropartikel-Materialien.pdf</a:t>
            </a:r>
          </a:p>
        </p:txBody>
      </p:sp>
    </p:spTree>
    <p:extLst>
      <p:ext uri="{BB962C8B-B14F-4D97-AF65-F5344CB8AC3E}">
        <p14:creationId xmlns:p14="http://schemas.microsoft.com/office/powerpoint/2010/main" val="4043719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4625" t="30223" r="37813" b="12778"/>
          <a:stretch/>
        </p:blipFill>
        <p:spPr bwMode="auto">
          <a:xfrm>
            <a:off x="4644008" y="123478"/>
            <a:ext cx="3888432" cy="2621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descr="EUROFIGHTER-ABSTURZ: &quot;Fiese Fasern&quot; beunruhigen Feuerwehr und Bevölkerung -  YouTub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14" r="11062"/>
          <a:stretch/>
        </p:blipFill>
        <p:spPr bwMode="auto">
          <a:xfrm>
            <a:off x="251520" y="152433"/>
            <a:ext cx="4024348" cy="2592287"/>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p:cNvSpPr/>
          <p:nvPr/>
        </p:nvSpPr>
        <p:spPr>
          <a:xfrm>
            <a:off x="4572000" y="2715766"/>
            <a:ext cx="4572000" cy="1685077"/>
          </a:xfrm>
          <a:prstGeom prst="rect">
            <a:avLst/>
          </a:prstGeom>
        </p:spPr>
        <p:txBody>
          <a:bodyPr>
            <a:spAutoFit/>
          </a:bodyPr>
          <a:lstStyle/>
          <a:p>
            <a:r>
              <a:rPr lang="de-DE" sz="1150" b="1" dirty="0"/>
              <a:t>Bekommen betroffene Landwirte eine Entschädigung?</a:t>
            </a:r>
          </a:p>
          <a:p>
            <a:r>
              <a:rPr lang="de-DE" sz="1150" dirty="0"/>
              <a:t>Ende Januar will der Projektentwickler die Betroffenen und Bürgerinnen und Bürger in </a:t>
            </a:r>
            <a:r>
              <a:rPr lang="de-DE" sz="1150" dirty="0" err="1"/>
              <a:t>Alfstedt</a:t>
            </a:r>
            <a:r>
              <a:rPr lang="de-DE" sz="1150" dirty="0"/>
              <a:t> über das weitere Vorgehen informieren. </a:t>
            </a:r>
            <a:r>
              <a:rPr lang="de-DE" sz="1150" b="1" dirty="0"/>
              <a:t>Dabei könnte es auch um Entschädigungszahlungen für betroffene Landwirtinnen und Landwirte gehen, wenn die ihre Äcker wegen der Fasern nicht bestellen könnten</a:t>
            </a:r>
            <a:r>
              <a:rPr lang="de-DE" sz="1150" dirty="0"/>
              <a:t>. Noch ist allerdings ungeklärt, ob dafür die Firma Energiekontor oder der Rotorhersteller General </a:t>
            </a:r>
            <a:r>
              <a:rPr lang="de-DE" sz="1150" dirty="0" err="1"/>
              <a:t>Electric</a:t>
            </a:r>
            <a:r>
              <a:rPr lang="de-DE" sz="1150" dirty="0"/>
              <a:t> zuständig ist. Zwei seiner Windkraftanlagen, darunter auch das defekte Windrad, hat Energiekontor an einen dänischen Investor verkauft.</a:t>
            </a:r>
          </a:p>
        </p:txBody>
      </p:sp>
      <p:sp>
        <p:nvSpPr>
          <p:cNvPr id="8" name="Textfeld 7"/>
          <p:cNvSpPr txBox="1"/>
          <p:nvPr/>
        </p:nvSpPr>
        <p:spPr>
          <a:xfrm>
            <a:off x="5436096" y="42178"/>
            <a:ext cx="3600400" cy="369332"/>
          </a:xfrm>
          <a:prstGeom prst="rect">
            <a:avLst/>
          </a:prstGeom>
          <a:noFill/>
        </p:spPr>
        <p:txBody>
          <a:bodyPr wrap="square" lIns="0" rIns="0" rtlCol="0">
            <a:spAutoFit/>
          </a:bodyPr>
          <a:lstStyle/>
          <a:p>
            <a:r>
              <a:rPr lang="de-DE" sz="900" dirty="0"/>
              <a:t>https://www.nord24.de/landkreis-cuxhaven/alfstedt-windrad-fasern-sind-im-ganzen-ort-verteilt-103481.html</a:t>
            </a:r>
          </a:p>
        </p:txBody>
      </p:sp>
      <p:sp>
        <p:nvSpPr>
          <p:cNvPr id="10" name="Textfeld 9"/>
          <p:cNvSpPr txBox="1"/>
          <p:nvPr/>
        </p:nvSpPr>
        <p:spPr>
          <a:xfrm>
            <a:off x="4644008" y="4445699"/>
            <a:ext cx="4392488" cy="646331"/>
          </a:xfrm>
          <a:prstGeom prst="rect">
            <a:avLst/>
          </a:prstGeom>
          <a:noFill/>
        </p:spPr>
        <p:txBody>
          <a:bodyPr wrap="square" rtlCol="0">
            <a:spAutoFit/>
          </a:bodyPr>
          <a:lstStyle/>
          <a:p>
            <a:r>
              <a:rPr lang="de-DE" sz="900" dirty="0"/>
              <a:t>https://</a:t>
            </a:r>
            <a:r>
              <a:rPr lang="de-DE" sz="900" dirty="0" smtClean="0"/>
              <a:t>www.ndr.de/nachrichten/niedersachsen/oldenburg_ostfriesland/Abgerissener-Windrad-Fluegel-in-Alfstedt-Landkreis-setzt-Frist,windkraftanlage326.html</a:t>
            </a:r>
            <a:r>
              <a:rPr lang="de-DE" sz="900" dirty="0"/>
              <a:t>#:~:text=Nun%20hat%20der%20Landkreis%20eine,ein%20Zwangsgeld%20von%2050.000%20Euro.</a:t>
            </a:r>
          </a:p>
        </p:txBody>
      </p:sp>
      <p:pic>
        <p:nvPicPr>
          <p:cNvPr id="11270"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312" t="13667" r="28625" b="48113"/>
          <a:stretch/>
        </p:blipFill>
        <p:spPr bwMode="auto">
          <a:xfrm>
            <a:off x="331688" y="2852975"/>
            <a:ext cx="3949959" cy="1662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feld 11"/>
          <p:cNvSpPr txBox="1"/>
          <p:nvPr/>
        </p:nvSpPr>
        <p:spPr>
          <a:xfrm>
            <a:off x="331688" y="4650690"/>
            <a:ext cx="4168304" cy="369332"/>
          </a:xfrm>
          <a:prstGeom prst="rect">
            <a:avLst/>
          </a:prstGeom>
          <a:noFill/>
        </p:spPr>
        <p:txBody>
          <a:bodyPr wrap="square" rtlCol="0">
            <a:spAutoFit/>
          </a:bodyPr>
          <a:lstStyle/>
          <a:p>
            <a:r>
              <a:rPr lang="de-DE" sz="900" dirty="0"/>
              <a:t>https://www.welt.de/politik/deutschland/video196098663/Eurofighter-Absturz-Fiese-Fasern-beunruhigen-Feuerwehr-und-Bevoelkerung.html</a:t>
            </a:r>
          </a:p>
        </p:txBody>
      </p:sp>
    </p:spTree>
    <p:extLst>
      <p:ext uri="{BB962C8B-B14F-4D97-AF65-F5344CB8AC3E}">
        <p14:creationId xmlns:p14="http://schemas.microsoft.com/office/powerpoint/2010/main" val="3240878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77044" y="1923678"/>
            <a:ext cx="8928992" cy="276999"/>
          </a:xfrm>
          <a:prstGeom prst="rect">
            <a:avLst/>
          </a:prstGeom>
        </p:spPr>
        <p:txBody>
          <a:bodyPr wrap="square">
            <a:spAutoFit/>
          </a:bodyPr>
          <a:lstStyle/>
          <a:p>
            <a:r>
              <a:rPr lang="de-DE" sz="1200" dirty="0" smtClean="0"/>
              <a:t>Eine solche flächendeckende Bodenbelastung sollte eigentlich nach BBodSchG nicht möglich sein</a:t>
            </a:r>
          </a:p>
        </p:txBody>
      </p:sp>
      <p:sp>
        <p:nvSpPr>
          <p:cNvPr id="5" name="Titel 1"/>
          <p:cNvSpPr txBox="1">
            <a:spLocks/>
          </p:cNvSpPr>
          <p:nvPr/>
        </p:nvSpPr>
        <p:spPr>
          <a:xfrm>
            <a:off x="457200" y="-20538"/>
            <a:ext cx="8229600"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Bodenbelastung mit diversen Schadstoffen </a:t>
            </a:r>
            <a:endParaRPr lang="de-DE" sz="2000" b="1" dirty="0"/>
          </a:p>
        </p:txBody>
      </p:sp>
      <p:cxnSp>
        <p:nvCxnSpPr>
          <p:cNvPr id="6" name="Gerade Verbindung 5"/>
          <p:cNvCxnSpPr/>
          <p:nvPr/>
        </p:nvCxnSpPr>
        <p:spPr>
          <a:xfrm>
            <a:off x="323528" y="555526"/>
            <a:ext cx="856895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875" t="23446" r="31437" b="59998"/>
          <a:stretch/>
        </p:blipFill>
        <p:spPr bwMode="auto">
          <a:xfrm>
            <a:off x="251520" y="644282"/>
            <a:ext cx="4594860" cy="113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875" t="66010" r="57662" b="14334"/>
          <a:stretch/>
        </p:blipFill>
        <p:spPr bwMode="auto">
          <a:xfrm>
            <a:off x="7812508" y="617040"/>
            <a:ext cx="1007964" cy="972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875" t="44669" r="54188" b="47109"/>
          <a:stretch/>
        </p:blipFill>
        <p:spPr bwMode="auto">
          <a:xfrm>
            <a:off x="5847224" y="1071765"/>
            <a:ext cx="1821120" cy="563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Gerade Verbindung 9"/>
          <p:cNvCxnSpPr/>
          <p:nvPr/>
        </p:nvCxnSpPr>
        <p:spPr>
          <a:xfrm>
            <a:off x="215516" y="1779662"/>
            <a:ext cx="8748972"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hteck 10"/>
          <p:cNvSpPr/>
          <p:nvPr/>
        </p:nvSpPr>
        <p:spPr>
          <a:xfrm>
            <a:off x="125506" y="2283718"/>
            <a:ext cx="8928992" cy="1508105"/>
          </a:xfrm>
          <a:prstGeom prst="rect">
            <a:avLst/>
          </a:prstGeom>
          <a:solidFill>
            <a:schemeClr val="accent6">
              <a:lumMod val="20000"/>
              <a:lumOff val="80000"/>
            </a:schemeClr>
          </a:solidFill>
        </p:spPr>
        <p:txBody>
          <a:bodyPr wrap="square">
            <a:spAutoFit/>
          </a:bodyPr>
          <a:lstStyle/>
          <a:p>
            <a:r>
              <a:rPr lang="de-DE" sz="1200" dirty="0" smtClean="0"/>
              <a:t>Bundes-Bodenschutzgesetz – </a:t>
            </a:r>
            <a:r>
              <a:rPr lang="de-DE" sz="1200" b="1" dirty="0" smtClean="0"/>
              <a:t>BBodSchG § </a:t>
            </a:r>
            <a:r>
              <a:rPr lang="de-DE" sz="1200" b="1" dirty="0"/>
              <a:t>4 Pflichten zur Gefahrenabwehr</a:t>
            </a:r>
          </a:p>
          <a:p>
            <a:endParaRPr lang="de-DE" sz="200" dirty="0"/>
          </a:p>
          <a:p>
            <a:pPr marL="228600" indent="-228600">
              <a:buAutoNum type="arabicParenBoth"/>
            </a:pPr>
            <a:r>
              <a:rPr lang="de-DE" sz="1200" dirty="0" smtClean="0"/>
              <a:t>Jeder</a:t>
            </a:r>
            <a:r>
              <a:rPr lang="de-DE" sz="1200" dirty="0"/>
              <a:t>, der auf den Boden einwirkt, hat sich </a:t>
            </a:r>
            <a:r>
              <a:rPr lang="de-DE" sz="1200" b="1" dirty="0"/>
              <a:t>so zu verhalten, </a:t>
            </a:r>
            <a:r>
              <a:rPr lang="de-DE" sz="1200" b="1" dirty="0" smtClean="0"/>
              <a:t>dass </a:t>
            </a:r>
            <a:r>
              <a:rPr lang="de-DE" sz="1200" b="1" dirty="0"/>
              <a:t>schädliche Bodenveränderungen nicht hervorgerufen werden</a:t>
            </a:r>
            <a:r>
              <a:rPr lang="de-DE" sz="1200" dirty="0" smtClean="0"/>
              <a:t>.</a:t>
            </a:r>
          </a:p>
          <a:p>
            <a:r>
              <a:rPr lang="de-DE" sz="1200" dirty="0"/>
              <a:t>(4) Bei der Erfüllung der boden- und altlastenbezogenen Pflichten nach den Absätzen 1 bis 3 ist die planungsrechtlich zulässige Nutzung des Grundstücks und das sich daraus ergebende </a:t>
            </a:r>
            <a:r>
              <a:rPr lang="de-DE" sz="1200" b="1" dirty="0"/>
              <a:t>Schutzbedürfnis zu </a:t>
            </a:r>
            <a:r>
              <a:rPr lang="de-DE" sz="1200" b="1" dirty="0" smtClean="0"/>
              <a:t>beachten</a:t>
            </a:r>
          </a:p>
          <a:p>
            <a:endParaRPr lang="de-DE" sz="400" b="1" dirty="0" smtClean="0"/>
          </a:p>
          <a:p>
            <a:r>
              <a:rPr lang="de-DE" sz="1200" dirty="0" smtClean="0"/>
              <a:t>Bundes-Bodenschutzgesetz – </a:t>
            </a:r>
            <a:r>
              <a:rPr lang="de-DE" sz="1200" b="1" dirty="0" smtClean="0"/>
              <a:t>BBodSchG</a:t>
            </a:r>
            <a:r>
              <a:rPr lang="de-DE" sz="1200" b="1" dirty="0"/>
              <a:t> </a:t>
            </a:r>
            <a:r>
              <a:rPr lang="de-DE" sz="1200" b="1" dirty="0" smtClean="0"/>
              <a:t>§ </a:t>
            </a:r>
            <a:r>
              <a:rPr lang="de-DE" sz="1200" b="1" dirty="0"/>
              <a:t>7 Vorsorgepflicht</a:t>
            </a:r>
          </a:p>
          <a:p>
            <a:endParaRPr lang="de-DE" sz="200" dirty="0"/>
          </a:p>
          <a:p>
            <a:r>
              <a:rPr lang="de-DE" sz="1200" dirty="0" smtClean="0"/>
              <a:t>…</a:t>
            </a:r>
            <a:r>
              <a:rPr lang="de-DE" sz="1200" b="1" dirty="0" smtClean="0"/>
              <a:t>Vorsorgemaßnahmen</a:t>
            </a:r>
            <a:r>
              <a:rPr lang="de-DE" sz="1200" dirty="0" smtClean="0"/>
              <a:t> </a:t>
            </a:r>
            <a:r>
              <a:rPr lang="de-DE" sz="1200" dirty="0"/>
              <a:t>sind geboten, wenn wegen der räumlichen, langfristigen oder komplexen Auswirkungen einer Nutzung auf die Bodenfunktionen die </a:t>
            </a:r>
            <a:r>
              <a:rPr lang="de-DE" sz="1200" b="1" dirty="0"/>
              <a:t>Besorgnis einer schädlichen Bodenveränderung besteht</a:t>
            </a:r>
            <a:r>
              <a:rPr lang="de-DE" sz="1200" dirty="0" smtClean="0"/>
              <a:t>. …</a:t>
            </a:r>
          </a:p>
        </p:txBody>
      </p:sp>
      <p:sp>
        <p:nvSpPr>
          <p:cNvPr id="12" name="Textfeld 11"/>
          <p:cNvSpPr txBox="1"/>
          <p:nvPr/>
        </p:nvSpPr>
        <p:spPr>
          <a:xfrm>
            <a:off x="77044" y="4731990"/>
            <a:ext cx="9031460" cy="369332"/>
          </a:xfrm>
          <a:prstGeom prst="rect">
            <a:avLst/>
          </a:prstGeom>
          <a:noFill/>
        </p:spPr>
        <p:txBody>
          <a:bodyPr wrap="square" lIns="0" rIns="0" rtlCol="0">
            <a:spAutoFit/>
          </a:bodyPr>
          <a:lstStyle/>
          <a:p>
            <a:r>
              <a:rPr lang="de-DE" sz="900" dirty="0"/>
              <a:t>https://www.gesetze-im-internet.de/</a:t>
            </a:r>
            <a:r>
              <a:rPr lang="de-DE" sz="900" dirty="0" err="1"/>
              <a:t>bbodschg</a:t>
            </a:r>
            <a:r>
              <a:rPr lang="de-DE" sz="900" dirty="0"/>
              <a:t>/BJNR050210998.html#:~:</a:t>
            </a:r>
            <a:r>
              <a:rPr lang="de-DE" sz="900" dirty="0" err="1"/>
              <a:t>text</a:t>
            </a:r>
            <a:r>
              <a:rPr lang="de-DE" sz="900" dirty="0"/>
              <a:t>=§%204%20Pflichten%20zur%20Gefahrenabwehr,-(1)%20Jeder%2C&amp;text=(2)%20Der%20Grundstückseigentümer%20und%20der,drohenden%20schädlichen%20Bodenveränderungen%20zu%20ergreifen.</a:t>
            </a:r>
          </a:p>
        </p:txBody>
      </p:sp>
    </p:spTree>
    <p:extLst>
      <p:ext uri="{BB962C8B-B14F-4D97-AF65-F5344CB8AC3E}">
        <p14:creationId xmlns:p14="http://schemas.microsoft.com/office/powerpoint/2010/main" val="397073765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txBox="1">
            <a:spLocks/>
          </p:cNvSpPr>
          <p:nvPr/>
        </p:nvSpPr>
        <p:spPr>
          <a:xfrm>
            <a:off x="457200" y="-20538"/>
            <a:ext cx="8229600" cy="5040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Analogie Pflanzenschutzmittel</a:t>
            </a:r>
            <a:endParaRPr lang="de-DE" sz="2000" b="1" dirty="0"/>
          </a:p>
        </p:txBody>
      </p:sp>
      <p:cxnSp>
        <p:nvCxnSpPr>
          <p:cNvPr id="6" name="Gerade Verbindung 5"/>
          <p:cNvCxnSpPr/>
          <p:nvPr/>
        </p:nvCxnSpPr>
        <p:spPr>
          <a:xfrm>
            <a:off x="539552" y="483518"/>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899592" y="699542"/>
            <a:ext cx="8352928" cy="1415772"/>
          </a:xfrm>
          <a:prstGeom prst="rect">
            <a:avLst/>
          </a:prstGeom>
        </p:spPr>
        <p:txBody>
          <a:bodyPr wrap="square">
            <a:spAutoFit/>
          </a:bodyPr>
          <a:lstStyle/>
          <a:p>
            <a:r>
              <a:rPr lang="de-DE" sz="1600" b="1" dirty="0">
                <a:solidFill>
                  <a:srgbClr val="FF0000"/>
                </a:solidFill>
              </a:rPr>
              <a:t>i</a:t>
            </a:r>
            <a:r>
              <a:rPr lang="de-DE" sz="1600" b="1" dirty="0" smtClean="0">
                <a:solidFill>
                  <a:srgbClr val="FF0000"/>
                </a:solidFill>
              </a:rPr>
              <a:t>n der Landwirtschaft gilt:</a:t>
            </a:r>
          </a:p>
          <a:p>
            <a:pPr marL="171450" indent="-171450">
              <a:buFont typeface="Arial" panose="020B0604020202020204" pitchFamily="34" charset="0"/>
              <a:buChar char="•"/>
            </a:pPr>
            <a:r>
              <a:rPr lang="de-DE" sz="1400" dirty="0" smtClean="0"/>
              <a:t>PSM Eintrag nur in vergleichsweise viel geringen Mengen </a:t>
            </a:r>
            <a:r>
              <a:rPr lang="de-DE" sz="1400" dirty="0"/>
              <a:t>(</a:t>
            </a:r>
            <a:r>
              <a:rPr lang="de-DE" sz="1400" dirty="0" smtClean="0"/>
              <a:t>mg oder g Bereich)</a:t>
            </a:r>
          </a:p>
          <a:p>
            <a:pPr marL="171450" indent="-171450">
              <a:buFont typeface="Arial" panose="020B0604020202020204" pitchFamily="34" charset="0"/>
              <a:buChar char="•"/>
            </a:pPr>
            <a:r>
              <a:rPr lang="de-DE" sz="1400" dirty="0" smtClean="0"/>
              <a:t>Anforderungen an PSM hoch (langjährige Zulassung, Unbedenklichkeit, Abbaubarkeit etc.)</a:t>
            </a:r>
          </a:p>
          <a:p>
            <a:pPr marL="171450" indent="-171450">
              <a:buFont typeface="Arial" panose="020B0604020202020204" pitchFamily="34" charset="0"/>
              <a:buChar char="•"/>
            </a:pPr>
            <a:r>
              <a:rPr lang="de-DE" sz="1400" dirty="0" smtClean="0"/>
              <a:t>Umweltpersistenz oder Akkumulation ist </a:t>
            </a:r>
            <a:r>
              <a:rPr lang="de-DE" sz="1400" dirty="0"/>
              <a:t>ein </a:t>
            </a:r>
            <a:r>
              <a:rPr lang="de-DE" sz="1400" dirty="0" smtClean="0"/>
              <a:t>„KO-Kriterium“</a:t>
            </a:r>
          </a:p>
          <a:p>
            <a:pPr marL="171450" indent="-171450">
              <a:buFont typeface="Arial" panose="020B0604020202020204" pitchFamily="34" charset="0"/>
              <a:buChar char="•"/>
            </a:pPr>
            <a:r>
              <a:rPr lang="de-DE" sz="1400" dirty="0" smtClean="0"/>
              <a:t>Einsatz soll weiter reduziert werden</a:t>
            </a:r>
          </a:p>
          <a:p>
            <a:pPr marL="171450" indent="-171450">
              <a:buFont typeface="Arial" panose="020B0604020202020204" pitchFamily="34" charset="0"/>
              <a:buChar char="•"/>
            </a:pPr>
            <a:endParaRPr lang="de-DE" sz="1400" dirty="0" smtClean="0"/>
          </a:p>
        </p:txBody>
      </p:sp>
      <p:sp>
        <p:nvSpPr>
          <p:cNvPr id="8" name="Rechteck 7"/>
          <p:cNvSpPr/>
          <p:nvPr/>
        </p:nvSpPr>
        <p:spPr>
          <a:xfrm>
            <a:off x="899592" y="2691378"/>
            <a:ext cx="7488832" cy="1200329"/>
          </a:xfrm>
          <a:prstGeom prst="rect">
            <a:avLst/>
          </a:prstGeom>
        </p:spPr>
        <p:txBody>
          <a:bodyPr wrap="square">
            <a:spAutoFit/>
          </a:bodyPr>
          <a:lstStyle/>
          <a:p>
            <a:r>
              <a:rPr lang="de-DE" sz="1600" b="1" dirty="0">
                <a:solidFill>
                  <a:srgbClr val="FF0000"/>
                </a:solidFill>
              </a:rPr>
              <a:t>f</a:t>
            </a:r>
            <a:r>
              <a:rPr lang="de-DE" sz="1600" b="1" dirty="0" smtClean="0">
                <a:solidFill>
                  <a:srgbClr val="FF0000"/>
                </a:solidFill>
              </a:rPr>
              <a:t>ür die Windkraft gilt:</a:t>
            </a:r>
          </a:p>
          <a:p>
            <a:pPr marL="171450" indent="-171450">
              <a:buFont typeface="Arial" panose="020B0604020202020204" pitchFamily="34" charset="0"/>
              <a:buChar char="•"/>
            </a:pPr>
            <a:r>
              <a:rPr lang="de-DE" sz="1400" dirty="0" smtClean="0"/>
              <a:t>dass hochbedenkliche und gesundheitsgefährdende Stoffe eingesetzt werden ist unstrittig</a:t>
            </a:r>
          </a:p>
          <a:p>
            <a:pPr marL="171450" indent="-171450">
              <a:buFont typeface="Arial" panose="020B0604020202020204" pitchFamily="34" charset="0"/>
              <a:buChar char="•"/>
            </a:pPr>
            <a:r>
              <a:rPr lang="de-DE" sz="1400" dirty="0" smtClean="0"/>
              <a:t>dass es durch Erosion und Havarien zu nichtrückholbaren Freisetzung mit Akkumulation und Persistenz in der Umwelt kommt wird toleriert und möglichst nicht thematisiert</a:t>
            </a:r>
          </a:p>
          <a:p>
            <a:pPr marL="171450" indent="-171450">
              <a:buFont typeface="Arial" panose="020B0604020202020204" pitchFamily="34" charset="0"/>
              <a:buChar char="•"/>
            </a:pPr>
            <a:r>
              <a:rPr lang="de-DE" sz="1400" dirty="0"/>
              <a:t>o</a:t>
            </a:r>
            <a:r>
              <a:rPr lang="de-DE" sz="1400" dirty="0" smtClean="0"/>
              <a:t>hne Reflexion wird ein noch flächendeckendere Umweltbeeinflussung gefordert</a:t>
            </a:r>
          </a:p>
        </p:txBody>
      </p:sp>
      <p:sp>
        <p:nvSpPr>
          <p:cNvPr id="9" name="Gleichschenkliges Dreieck 8"/>
          <p:cNvSpPr/>
          <p:nvPr/>
        </p:nvSpPr>
        <p:spPr>
          <a:xfrm>
            <a:off x="2915816" y="1891739"/>
            <a:ext cx="1584176" cy="21602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Gleichschenkliges Dreieck 9"/>
          <p:cNvSpPr/>
          <p:nvPr/>
        </p:nvSpPr>
        <p:spPr>
          <a:xfrm rot="10800000">
            <a:off x="2915816" y="2447481"/>
            <a:ext cx="1584176" cy="21602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3419872" y="2107763"/>
            <a:ext cx="576064" cy="33971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5039579" y="1747723"/>
            <a:ext cx="540533" cy="1015663"/>
          </a:xfrm>
          <a:prstGeom prst="rect">
            <a:avLst/>
          </a:prstGeom>
          <a:noFill/>
        </p:spPr>
        <p:txBody>
          <a:bodyPr wrap="none" rtlCol="0">
            <a:spAutoFit/>
          </a:bodyPr>
          <a:lstStyle/>
          <a:p>
            <a:r>
              <a:rPr lang="de-DE" sz="6000" b="1" dirty="0" smtClean="0">
                <a:solidFill>
                  <a:srgbClr val="FF0000"/>
                </a:solidFill>
              </a:rPr>
              <a:t>?</a:t>
            </a:r>
            <a:endParaRPr lang="de-DE" sz="6000" b="1" dirty="0">
              <a:solidFill>
                <a:srgbClr val="FF0000"/>
              </a:solidFill>
            </a:endParaRPr>
          </a:p>
        </p:txBody>
      </p:sp>
      <p:sp>
        <p:nvSpPr>
          <p:cNvPr id="13" name="Rechteck 12"/>
          <p:cNvSpPr/>
          <p:nvPr/>
        </p:nvSpPr>
        <p:spPr>
          <a:xfrm>
            <a:off x="457200" y="4059530"/>
            <a:ext cx="8507288" cy="954107"/>
          </a:xfrm>
          <a:prstGeom prst="rect">
            <a:avLst/>
          </a:prstGeom>
        </p:spPr>
        <p:txBody>
          <a:bodyPr wrap="square">
            <a:spAutoFit/>
          </a:bodyPr>
          <a:lstStyle/>
          <a:p>
            <a:pPr marL="171450" indent="-171450">
              <a:buFont typeface="Arial" panose="020B0604020202020204" pitchFamily="34" charset="0"/>
              <a:buChar char="•"/>
            </a:pPr>
            <a:r>
              <a:rPr lang="de-DE" sz="1400" dirty="0"/>
              <a:t>v</a:t>
            </a:r>
            <a:r>
              <a:rPr lang="de-DE" sz="1400" dirty="0" smtClean="0"/>
              <a:t>öllig unverständlich ist, dass trotz jahrzehntelanger Nutzung fast keine Forschung stattfindet (und auch keine Mittel bereitgestellt werden)</a:t>
            </a:r>
          </a:p>
          <a:p>
            <a:pPr marL="171450" indent="-171450">
              <a:buFont typeface="Arial" panose="020B0604020202020204" pitchFamily="34" charset="0"/>
              <a:buChar char="•"/>
            </a:pPr>
            <a:r>
              <a:rPr lang="de-DE" sz="1400" dirty="0"/>
              <a:t>u</a:t>
            </a:r>
            <a:r>
              <a:rPr lang="de-DE" sz="1400" dirty="0" smtClean="0"/>
              <a:t>nd das sich ca. 30.000 Anlagen mit 90.000 Rotorblätter in der Nähe von Menschen und Flächen zur Lebensmittelproduktion drehen ohne dass man sich Übersicht über Folgen verschafft</a:t>
            </a:r>
          </a:p>
        </p:txBody>
      </p:sp>
      <p:sp>
        <p:nvSpPr>
          <p:cNvPr id="2" name="Rechteck 1"/>
          <p:cNvSpPr/>
          <p:nvPr/>
        </p:nvSpPr>
        <p:spPr>
          <a:xfrm>
            <a:off x="899592" y="699542"/>
            <a:ext cx="7200800" cy="1152128"/>
          </a:xfrm>
          <a:prstGeom prst="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899592" y="2691378"/>
            <a:ext cx="7200800" cy="1152128"/>
          </a:xfrm>
          <a:prstGeom prst="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1793685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p:cNvSpPr/>
          <p:nvPr/>
        </p:nvSpPr>
        <p:spPr>
          <a:xfrm>
            <a:off x="142368" y="4170734"/>
            <a:ext cx="8879385" cy="777280"/>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p:nvSpPr>
        <p:spPr>
          <a:xfrm>
            <a:off x="107504" y="1572924"/>
            <a:ext cx="9036496" cy="3447098"/>
          </a:xfrm>
          <a:prstGeom prst="rect">
            <a:avLst/>
          </a:prstGeom>
        </p:spPr>
        <p:txBody>
          <a:bodyPr wrap="square">
            <a:spAutoFit/>
          </a:bodyPr>
          <a:lstStyle/>
          <a:p>
            <a:r>
              <a:rPr lang="de-DE" sz="1200" dirty="0" smtClean="0"/>
              <a:t>Auszug aus den Schlussfolgerungen (übersetzt in dt.)</a:t>
            </a:r>
          </a:p>
          <a:p>
            <a:endParaRPr lang="de-DE" sz="800" dirty="0" smtClean="0"/>
          </a:p>
          <a:p>
            <a:pPr marL="171450" indent="-171450">
              <a:buFont typeface="Arial" panose="020B0604020202020204" pitchFamily="34" charset="0"/>
              <a:buChar char="•"/>
            </a:pPr>
            <a:r>
              <a:rPr lang="de-DE" sz="1200" dirty="0"/>
              <a:t>m</a:t>
            </a:r>
            <a:r>
              <a:rPr lang="de-DE" sz="1200" dirty="0" smtClean="0"/>
              <a:t>it der Windkraft wurden sich gewaltige Entwicklungsziele gesetzt ohne </a:t>
            </a:r>
          </a:p>
          <a:p>
            <a:pPr indent="180975"/>
            <a:r>
              <a:rPr lang="de-DE" sz="1200" dirty="0" smtClean="0"/>
              <a:t>eine fundierte Wissenschaftliche Grundlage und Wissen über die Gesamtauswirkung auf Gesundheit, Umwelt und Sicherheit</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smtClean="0"/>
              <a:t>es ist fast unglaublich und man kennt keine andere Branche die so unkontrolliert</a:t>
            </a:r>
            <a:r>
              <a:rPr lang="de-DE" sz="1200" dirty="0"/>
              <a:t> </a:t>
            </a:r>
            <a:r>
              <a:rPr lang="de-DE" sz="1200" dirty="0" smtClean="0"/>
              <a:t>und scheinbar in „Wild-West-Manier“ arbeiten darf</a:t>
            </a:r>
          </a:p>
          <a:p>
            <a:pPr marL="171450" indent="-171450">
              <a:buFont typeface="Arial" panose="020B0604020202020204" pitchFamily="34" charset="0"/>
              <a:buChar char="•"/>
            </a:pPr>
            <a:r>
              <a:rPr lang="de-DE" sz="1200" dirty="0"/>
              <a:t>d</a:t>
            </a:r>
            <a:r>
              <a:rPr lang="de-DE" sz="1200" dirty="0" smtClean="0"/>
              <a:t>er </a:t>
            </a:r>
            <a:r>
              <a:rPr lang="de-DE" sz="1200" dirty="0" err="1" smtClean="0"/>
              <a:t>zutreffenste</a:t>
            </a:r>
            <a:r>
              <a:rPr lang="de-DE" sz="1200" dirty="0" smtClean="0"/>
              <a:t> </a:t>
            </a:r>
            <a:r>
              <a:rPr lang="de-DE" sz="1200" b="1" dirty="0" smtClean="0"/>
              <a:t>historische Vergleich ist die Tabakindustrie</a:t>
            </a:r>
            <a:r>
              <a:rPr lang="de-DE" sz="1200" dirty="0" smtClean="0"/>
              <a:t>, die viele Jahrzehnte damit werben durfte dass Zigaretten das Leben verbessern und gut für die Gesundheit sind, selbst als lange allgemein bekannt war, dass Zigaretten sehr negative Auswirkungen auf Leben und Gesundheit haben</a:t>
            </a:r>
          </a:p>
          <a:p>
            <a:pPr marL="171450" indent="-171450">
              <a:buFont typeface="Arial" panose="020B0604020202020204" pitchFamily="34" charset="0"/>
              <a:buChar char="•"/>
            </a:pPr>
            <a:r>
              <a:rPr lang="de-DE" sz="1200" dirty="0"/>
              <a:t>d</a:t>
            </a:r>
            <a:r>
              <a:rPr lang="de-DE" sz="1200" dirty="0" smtClean="0"/>
              <a:t>abei ist das Zigarettenrauchen eine individuelle Entscheidung und der dadurch verursachte Schaden trifft größtenteils den Raucher selbst</a:t>
            </a:r>
          </a:p>
          <a:p>
            <a:pPr marL="171450" indent="-171450">
              <a:buFont typeface="Arial" panose="020B0604020202020204" pitchFamily="34" charset="0"/>
              <a:buChar char="•"/>
            </a:pPr>
            <a:r>
              <a:rPr lang="de-DE" sz="1200" dirty="0"/>
              <a:t>d</a:t>
            </a:r>
            <a:r>
              <a:rPr lang="de-DE" sz="1200" dirty="0" smtClean="0"/>
              <a:t>ie schädlichen Emissionen von Windkraftanlagen wirken sich hingegen auf jeden von uns aus und daneben auch auf die stimmlosen Geschöpfe der Natur</a:t>
            </a:r>
          </a:p>
          <a:p>
            <a:pPr marL="171450" indent="-171450">
              <a:buFont typeface="Arial" panose="020B0604020202020204" pitchFamily="34" charset="0"/>
              <a:buChar char="•"/>
            </a:pPr>
            <a:endParaRPr lang="de-DE" sz="600" dirty="0" smtClean="0"/>
          </a:p>
          <a:p>
            <a:pPr marL="171450" indent="-171450">
              <a:buFont typeface="Arial" panose="020B0604020202020204" pitchFamily="34" charset="0"/>
              <a:buChar char="•"/>
            </a:pPr>
            <a:r>
              <a:rPr lang="de-DE" sz="1200" dirty="0"/>
              <a:t>d</a:t>
            </a:r>
            <a:r>
              <a:rPr lang="de-DE" sz="1200" dirty="0" smtClean="0"/>
              <a:t>ie Verantwortung hierfür muss denjenigen zugeschrieben werden, die uns dieser Gefahr ohne eine ausreichende wissenschaftliche Klärung der Risiken für Umwelt, Gesundheit und Sicherheit aussetzen</a:t>
            </a:r>
          </a:p>
          <a:p>
            <a:pPr marL="171450" indent="-171450">
              <a:buFont typeface="Arial" panose="020B0604020202020204" pitchFamily="34" charset="0"/>
              <a:buChar char="•"/>
            </a:pPr>
            <a:endParaRPr lang="de-DE" sz="600" dirty="0" smtClean="0"/>
          </a:p>
          <a:p>
            <a:r>
              <a:rPr lang="de-DE" sz="1200" dirty="0" smtClean="0"/>
              <a:t>Beenden wird die Arbeit mit einem Zitat von Erik </a:t>
            </a:r>
            <a:r>
              <a:rPr lang="de-DE" sz="1200" dirty="0" err="1" smtClean="0"/>
              <a:t>Solheim</a:t>
            </a:r>
            <a:r>
              <a:rPr lang="de-DE" sz="1200" dirty="0" smtClean="0"/>
              <a:t> </a:t>
            </a:r>
            <a:r>
              <a:rPr lang="de-DE" sz="1100" dirty="0" smtClean="0"/>
              <a:t>(norwegischer Politiker, war Entwicklungsminister und Umweltminister Norwegens)</a:t>
            </a:r>
          </a:p>
          <a:p>
            <a:pPr marL="171450" indent="-171450">
              <a:buFont typeface="Arial" panose="020B0604020202020204" pitchFamily="34" charset="0"/>
              <a:buChar char="•"/>
            </a:pPr>
            <a:r>
              <a:rPr lang="de-DE" sz="1200" dirty="0" smtClean="0"/>
              <a:t>„Grundlegende, physikalische Realitäten haben bei den verzweifelten Investitionen in Windenergie in unserem Land (Norwegen) und in mehreren anderen Ländern keinen Stellenwert. Ebenso verhält es sich mit den ökologischen Folgen. Ich habe im Bereich des Energiesektors in den letzten 50 Jahren nichts schlimmeres gesehen“</a:t>
            </a:r>
            <a:endParaRPr lang="de-DE" sz="1200"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996" t="34207" r="31037" b="46755"/>
          <a:stretch/>
        </p:blipFill>
        <p:spPr bwMode="auto">
          <a:xfrm>
            <a:off x="0" y="490606"/>
            <a:ext cx="2985662" cy="888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3750" t="37050" r="31209" b="50765"/>
          <a:stretch/>
        </p:blipFill>
        <p:spPr bwMode="auto">
          <a:xfrm>
            <a:off x="3131840" y="483518"/>
            <a:ext cx="2160240" cy="59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822" t="55891" r="31037" b="7602"/>
          <a:stretch/>
        </p:blipFill>
        <p:spPr bwMode="auto">
          <a:xfrm>
            <a:off x="5364088" y="51470"/>
            <a:ext cx="3657666" cy="1969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692" t="57788" r="31209" b="39428"/>
          <a:stretch/>
        </p:blipFill>
        <p:spPr bwMode="auto">
          <a:xfrm>
            <a:off x="1043608" y="1203598"/>
            <a:ext cx="4176464" cy="167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Gerade Verbindung 8"/>
          <p:cNvCxnSpPr/>
          <p:nvPr/>
        </p:nvCxnSpPr>
        <p:spPr>
          <a:xfrm>
            <a:off x="215516" y="1419622"/>
            <a:ext cx="507656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Gerade Verbindung 10"/>
          <p:cNvCxnSpPr/>
          <p:nvPr/>
        </p:nvCxnSpPr>
        <p:spPr>
          <a:xfrm>
            <a:off x="215516" y="411510"/>
            <a:ext cx="507656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itel 1"/>
          <p:cNvSpPr txBox="1">
            <a:spLocks/>
          </p:cNvSpPr>
          <p:nvPr/>
        </p:nvSpPr>
        <p:spPr>
          <a:xfrm>
            <a:off x="0" y="-20537"/>
            <a:ext cx="5436096" cy="43204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600" b="1" dirty="0" smtClean="0"/>
              <a:t>Als Fazit zur Erosion möchte ich zitieren aus:</a:t>
            </a:r>
            <a:endParaRPr lang="de-DE" sz="1600" b="1" dirty="0"/>
          </a:p>
        </p:txBody>
      </p:sp>
      <p:sp>
        <p:nvSpPr>
          <p:cNvPr id="13" name="Textfeld 12"/>
          <p:cNvSpPr txBox="1"/>
          <p:nvPr/>
        </p:nvSpPr>
        <p:spPr>
          <a:xfrm>
            <a:off x="3995936" y="4933206"/>
            <a:ext cx="5832648" cy="230832"/>
          </a:xfrm>
          <a:prstGeom prst="rect">
            <a:avLst/>
          </a:prstGeom>
          <a:noFill/>
        </p:spPr>
        <p:txBody>
          <a:bodyPr wrap="square" lIns="0" rIns="0" rtlCol="0">
            <a:spAutoFit/>
          </a:bodyPr>
          <a:lstStyle/>
          <a:p>
            <a:r>
              <a:rPr lang="de-DE" sz="900" dirty="0"/>
              <a:t>https://docs.wind-watch.org/Toxic-wings-Damage-and-casualty-of-wind-turbine-blades_English_090523.pdf</a:t>
            </a:r>
          </a:p>
        </p:txBody>
      </p:sp>
    </p:spTree>
    <p:extLst>
      <p:ext uri="{BB962C8B-B14F-4D97-AF65-F5344CB8AC3E}">
        <p14:creationId xmlns:p14="http://schemas.microsoft.com/office/powerpoint/2010/main" val="259777423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899592" y="4083918"/>
            <a:ext cx="7344816" cy="504056"/>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sp>
        <p:nvSpPr>
          <p:cNvPr id="3" name="Inhaltsplatzhalter 2"/>
          <p:cNvSpPr>
            <a:spLocks noGrp="1"/>
          </p:cNvSpPr>
          <p:nvPr>
            <p:ph idx="1"/>
          </p:nvPr>
        </p:nvSpPr>
        <p:spPr>
          <a:xfrm>
            <a:off x="1547664" y="627534"/>
            <a:ext cx="6984776" cy="4464496"/>
          </a:xfrm>
        </p:spPr>
        <p:txBody>
          <a:bodyPr>
            <a:normAutofit fontScale="70000" lnSpcReduction="20000"/>
          </a:bodyPr>
          <a:lstStyle/>
          <a:p>
            <a:pPr marL="216000">
              <a:spcBef>
                <a:spcPts val="0"/>
              </a:spcBef>
            </a:pPr>
            <a:r>
              <a:rPr lang="de-DE" sz="1900" b="1" dirty="0"/>
              <a:t>k</a:t>
            </a:r>
            <a:r>
              <a:rPr lang="de-DE" sz="1900" b="1" dirty="0" smtClean="0"/>
              <a:t>limatische Auswirkungen </a:t>
            </a:r>
            <a:r>
              <a:rPr lang="de-DE" sz="1900" dirty="0" smtClean="0"/>
              <a:t>von Windparks</a:t>
            </a:r>
          </a:p>
          <a:p>
            <a:pPr marL="216000">
              <a:spcBef>
                <a:spcPts val="0"/>
              </a:spcBef>
            </a:pPr>
            <a:endParaRPr lang="de-DE" sz="800" dirty="0" smtClean="0"/>
          </a:p>
          <a:p>
            <a:pPr marL="216000">
              <a:spcBef>
                <a:spcPts val="0"/>
              </a:spcBef>
            </a:pPr>
            <a:r>
              <a:rPr lang="de-DE" sz="1900" dirty="0" smtClean="0"/>
              <a:t>Gesundheitliche Auswirkungen</a:t>
            </a:r>
          </a:p>
          <a:p>
            <a:pPr marL="719138" lvl="1" indent="-269875">
              <a:spcBef>
                <a:spcPts val="0"/>
              </a:spcBef>
            </a:pPr>
            <a:r>
              <a:rPr lang="de-DE" sz="1500" dirty="0" smtClean="0"/>
              <a:t>hörbarer Schall (soll nur kurz angerissen werden)</a:t>
            </a:r>
          </a:p>
          <a:p>
            <a:pPr marL="719138" lvl="1" indent="-269875">
              <a:spcBef>
                <a:spcPts val="0"/>
              </a:spcBef>
            </a:pPr>
            <a:r>
              <a:rPr lang="de-DE" sz="1500" b="1" dirty="0" err="1" smtClean="0"/>
              <a:t>Infraschall</a:t>
            </a:r>
            <a:endParaRPr lang="de-DE" sz="1500" b="1" dirty="0" smtClean="0"/>
          </a:p>
          <a:p>
            <a:pPr marL="216000">
              <a:spcBef>
                <a:spcPts val="0"/>
              </a:spcBef>
            </a:pPr>
            <a:endParaRPr lang="de-DE" sz="600" dirty="0" smtClean="0"/>
          </a:p>
          <a:p>
            <a:pPr marL="216000">
              <a:spcBef>
                <a:spcPts val="0"/>
              </a:spcBef>
            </a:pPr>
            <a:r>
              <a:rPr lang="de-DE" sz="1900" dirty="0" smtClean="0"/>
              <a:t>stoffliche Probleme</a:t>
            </a:r>
          </a:p>
          <a:p>
            <a:pPr marL="719138" lvl="1" indent="-269875">
              <a:spcBef>
                <a:spcPts val="0"/>
              </a:spcBef>
            </a:pPr>
            <a:r>
              <a:rPr lang="de-DE" sz="1500" dirty="0" smtClean="0"/>
              <a:t>Beispiel</a:t>
            </a:r>
            <a:r>
              <a:rPr lang="de-DE" sz="1500" b="1" dirty="0" smtClean="0"/>
              <a:t> SF 6</a:t>
            </a:r>
            <a:r>
              <a:rPr lang="de-DE" sz="1500" dirty="0" smtClean="0"/>
              <a:t> (</a:t>
            </a:r>
            <a:r>
              <a:rPr lang="de-DE" sz="1500" dirty="0" err="1" smtClean="0"/>
              <a:t>Schwefelhexafluorid</a:t>
            </a:r>
            <a:r>
              <a:rPr lang="de-DE" sz="1500" dirty="0" smtClean="0"/>
              <a:t>)</a:t>
            </a:r>
          </a:p>
          <a:p>
            <a:pPr marL="216000">
              <a:spcBef>
                <a:spcPts val="0"/>
              </a:spcBef>
            </a:pPr>
            <a:endParaRPr lang="de-DE" sz="900" dirty="0" smtClean="0"/>
          </a:p>
          <a:p>
            <a:pPr marL="216000">
              <a:spcBef>
                <a:spcPts val="0"/>
              </a:spcBef>
            </a:pPr>
            <a:r>
              <a:rPr lang="de-DE" sz="1900" dirty="0" smtClean="0"/>
              <a:t>Energetische Betrachtung</a:t>
            </a:r>
          </a:p>
          <a:p>
            <a:pPr marL="719138" lvl="1" indent="-269875">
              <a:spcBef>
                <a:spcPts val="0"/>
              </a:spcBef>
            </a:pPr>
            <a:r>
              <a:rPr lang="de-DE" sz="1600" dirty="0"/>
              <a:t>Limitationen  der Leistungsdichte (Einordung der </a:t>
            </a:r>
            <a:r>
              <a:rPr lang="de-DE" sz="1600" b="1" dirty="0"/>
              <a:t>Flächenanforderungen)</a:t>
            </a:r>
          </a:p>
          <a:p>
            <a:pPr marL="719138" lvl="1" indent="-269875">
              <a:spcBef>
                <a:spcPts val="0"/>
              </a:spcBef>
            </a:pPr>
            <a:r>
              <a:rPr lang="de-DE" sz="1600" dirty="0" smtClean="0"/>
              <a:t>skalierte Hochrechnung des Energieertrages mehr als fraglich</a:t>
            </a:r>
          </a:p>
          <a:p>
            <a:pPr marL="216000">
              <a:spcBef>
                <a:spcPts val="0"/>
              </a:spcBef>
            </a:pPr>
            <a:endParaRPr lang="de-DE" sz="900" dirty="0" smtClean="0"/>
          </a:p>
          <a:p>
            <a:pPr marL="216000">
              <a:spcBef>
                <a:spcPts val="0"/>
              </a:spcBef>
            </a:pPr>
            <a:r>
              <a:rPr lang="de-DE" sz="1900" dirty="0" smtClean="0"/>
              <a:t>Wirtschaftliche Betrachtung</a:t>
            </a:r>
          </a:p>
          <a:p>
            <a:pPr marL="719138" lvl="1" indent="-261938">
              <a:spcBef>
                <a:spcPts val="0"/>
              </a:spcBef>
            </a:pPr>
            <a:r>
              <a:rPr lang="de-DE" sz="1600" dirty="0" smtClean="0"/>
              <a:t>Rentabilität nur durch Förderung</a:t>
            </a:r>
          </a:p>
          <a:p>
            <a:pPr marL="719138" lvl="1" indent="-261938">
              <a:spcBef>
                <a:spcPts val="0"/>
              </a:spcBef>
            </a:pPr>
            <a:r>
              <a:rPr lang="de-DE" sz="1600" b="1" dirty="0" smtClean="0"/>
              <a:t>Immobilienwertverlust</a:t>
            </a:r>
          </a:p>
          <a:p>
            <a:pPr marL="216000">
              <a:spcBef>
                <a:spcPts val="0"/>
              </a:spcBef>
            </a:pPr>
            <a:endParaRPr lang="de-DE" sz="800" dirty="0" smtClean="0"/>
          </a:p>
          <a:p>
            <a:pPr marL="216000">
              <a:spcBef>
                <a:spcPts val="0"/>
              </a:spcBef>
            </a:pPr>
            <a:r>
              <a:rPr lang="de-DE" sz="1900" dirty="0" smtClean="0"/>
              <a:t>Ineffektivität des weiteren Windkraftausbaus</a:t>
            </a:r>
          </a:p>
          <a:p>
            <a:pPr marL="449263" lvl="1" indent="266700">
              <a:spcBef>
                <a:spcPts val="0"/>
              </a:spcBef>
            </a:pPr>
            <a:r>
              <a:rPr lang="de-DE" sz="1500" b="1" dirty="0"/>
              <a:t>Entschädigungszahlungen</a:t>
            </a:r>
          </a:p>
          <a:p>
            <a:pPr marL="216000">
              <a:spcBef>
                <a:spcPts val="0"/>
              </a:spcBef>
            </a:pPr>
            <a:endParaRPr lang="de-DE" sz="900" dirty="0" smtClean="0"/>
          </a:p>
          <a:p>
            <a:pPr marL="216000">
              <a:spcBef>
                <a:spcPts val="0"/>
              </a:spcBef>
            </a:pPr>
            <a:r>
              <a:rPr lang="de-DE" sz="1900" dirty="0" smtClean="0"/>
              <a:t>Eingriffe in </a:t>
            </a:r>
            <a:r>
              <a:rPr lang="de-DE" sz="1900" b="1" dirty="0" smtClean="0"/>
              <a:t>Lebensraum</a:t>
            </a:r>
          </a:p>
          <a:p>
            <a:pPr marL="719138" lvl="1" indent="-269875">
              <a:spcBef>
                <a:spcPts val="0"/>
              </a:spcBef>
            </a:pPr>
            <a:r>
              <a:rPr lang="de-DE" sz="1600" dirty="0" smtClean="0"/>
              <a:t>Natur- und Artenschutz wird radikal eingeschränkt</a:t>
            </a:r>
          </a:p>
          <a:p>
            <a:pPr marL="719138" lvl="1" indent="-269875">
              <a:spcBef>
                <a:spcPts val="0"/>
              </a:spcBef>
            </a:pPr>
            <a:r>
              <a:rPr lang="de-DE" sz="1600" dirty="0" smtClean="0"/>
              <a:t>„</a:t>
            </a:r>
            <a:r>
              <a:rPr lang="de-DE" sz="1600" b="1" dirty="0" smtClean="0"/>
              <a:t>Nur 2,3% der Fläche</a:t>
            </a:r>
            <a:r>
              <a:rPr lang="de-DE" sz="1600" dirty="0" smtClean="0"/>
              <a:t>“ – was bedeutet diese harmlose Zahl</a:t>
            </a:r>
          </a:p>
          <a:p>
            <a:pPr marL="216000">
              <a:spcBef>
                <a:spcPts val="0"/>
              </a:spcBef>
            </a:pPr>
            <a:endParaRPr lang="de-DE" sz="900" dirty="0" smtClean="0"/>
          </a:p>
          <a:p>
            <a:pPr marL="216000">
              <a:spcBef>
                <a:spcPts val="0"/>
              </a:spcBef>
            </a:pPr>
            <a:r>
              <a:rPr lang="de-DE" sz="1900" dirty="0" smtClean="0"/>
              <a:t>Umweltbelastung durch </a:t>
            </a:r>
            <a:r>
              <a:rPr lang="de-DE" sz="1900" b="1" dirty="0" smtClean="0"/>
              <a:t>Deposition des Rotorerosions-Materials</a:t>
            </a:r>
          </a:p>
          <a:p>
            <a:pPr marL="719138" lvl="1" indent="-269875">
              <a:spcBef>
                <a:spcPts val="0"/>
              </a:spcBef>
            </a:pPr>
            <a:r>
              <a:rPr lang="de-DE" sz="1600" dirty="0" smtClean="0"/>
              <a:t>Erosion, Mengenabschätzung der in Umwelt deponierten Menge</a:t>
            </a:r>
          </a:p>
          <a:p>
            <a:pPr marL="719138" lvl="1" indent="-269875">
              <a:spcBef>
                <a:spcPts val="0"/>
              </a:spcBef>
            </a:pPr>
            <a:r>
              <a:rPr lang="de-DE" sz="1600" dirty="0" smtClean="0"/>
              <a:t>Was wird deponiert, Betrachtung zu </a:t>
            </a:r>
            <a:r>
              <a:rPr lang="de-DE" sz="1600" b="1" dirty="0" smtClean="0"/>
              <a:t>Kohlenstofffaserverstärktem Kunststoff (CFK)</a:t>
            </a:r>
          </a:p>
          <a:p>
            <a:pPr marL="216000">
              <a:spcBef>
                <a:spcPts val="0"/>
              </a:spcBef>
            </a:pPr>
            <a:endParaRPr lang="de-DE" sz="900" b="1" dirty="0"/>
          </a:p>
          <a:p>
            <a:pPr marL="216000">
              <a:spcBef>
                <a:spcPts val="0"/>
              </a:spcBef>
            </a:pPr>
            <a:r>
              <a:rPr lang="de-DE" sz="1900" b="1" dirty="0" smtClean="0"/>
              <a:t>Risiken für Kommunen</a:t>
            </a:r>
          </a:p>
          <a:p>
            <a:pPr marL="719138" lvl="1" indent="-269875">
              <a:spcBef>
                <a:spcPts val="0"/>
              </a:spcBef>
            </a:pPr>
            <a:r>
              <a:rPr lang="de-DE" sz="1600" dirty="0" smtClean="0"/>
              <a:t>Havarien; Kontamination von Boden oder Wasser</a:t>
            </a:r>
          </a:p>
          <a:p>
            <a:pPr marL="719138" lvl="1" indent="-269875">
              <a:spcBef>
                <a:spcPts val="0"/>
              </a:spcBef>
            </a:pPr>
            <a:r>
              <a:rPr lang="de-DE" sz="1600" dirty="0" smtClean="0"/>
              <a:t>Entsorgungsproblem und Rückbaukosten (hier nur kurz angerissen)</a:t>
            </a:r>
          </a:p>
          <a:p>
            <a:pPr marL="216000">
              <a:spcBef>
                <a:spcPts val="0"/>
              </a:spcBef>
            </a:pPr>
            <a:endParaRPr lang="de-DE" sz="900" b="1" dirty="0" smtClean="0"/>
          </a:p>
          <a:p>
            <a:pPr marL="216000">
              <a:spcBef>
                <a:spcPts val="0"/>
              </a:spcBef>
            </a:pPr>
            <a:r>
              <a:rPr lang="de-DE" sz="1900" b="1" dirty="0" smtClean="0"/>
              <a:t>Schaden für eine nachhaltigen Energiewende</a:t>
            </a:r>
          </a:p>
          <a:p>
            <a:pPr marL="216000">
              <a:spcBef>
                <a:spcPts val="0"/>
              </a:spcBef>
            </a:pPr>
            <a:endParaRPr lang="de-DE" sz="900" dirty="0"/>
          </a:p>
          <a:p>
            <a:pPr marL="216000">
              <a:spcBef>
                <a:spcPts val="0"/>
              </a:spcBef>
            </a:pPr>
            <a:r>
              <a:rPr lang="de-DE" sz="1900" dirty="0" smtClean="0"/>
              <a:t>Fazit</a:t>
            </a:r>
          </a:p>
          <a:p>
            <a:pPr marL="216000">
              <a:spcBef>
                <a:spcPts val="0"/>
              </a:spcBef>
            </a:pPr>
            <a:endParaRPr lang="de-DE" sz="1800"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636615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999" t="17551" r="15313" b="74867"/>
          <a:stretch/>
        </p:blipFill>
        <p:spPr bwMode="auto">
          <a:xfrm>
            <a:off x="25543" y="90737"/>
            <a:ext cx="4776873" cy="305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42412" y="4794706"/>
            <a:ext cx="5093563" cy="369332"/>
          </a:xfrm>
          <a:prstGeom prst="rect">
            <a:avLst/>
          </a:prstGeom>
          <a:noFill/>
        </p:spPr>
        <p:txBody>
          <a:bodyPr wrap="square" lIns="0" rIns="0" rtlCol="0">
            <a:spAutoFit/>
          </a:bodyPr>
          <a:lstStyle/>
          <a:p>
            <a:r>
              <a:rPr lang="de-DE" sz="900" dirty="0"/>
              <a:t>https://www.ingenieur.de/technik/fachbereiche/energie/unterschaetzte-gefahr-jeden-monat-geraten-zehn-windturbinen-in-brand/</a:t>
            </a: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938" t="25000" r="30750" b="18000"/>
          <a:stretch/>
        </p:blipFill>
        <p:spPr bwMode="auto">
          <a:xfrm>
            <a:off x="5255568" y="160522"/>
            <a:ext cx="3888432" cy="2175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35496" y="1871702"/>
            <a:ext cx="2120632" cy="1708160"/>
          </a:xfrm>
          <a:prstGeom prst="rect">
            <a:avLst/>
          </a:prstGeom>
          <a:solidFill>
            <a:schemeClr val="bg1">
              <a:alpha val="41000"/>
            </a:schemeClr>
          </a:solidFill>
        </p:spPr>
        <p:txBody>
          <a:bodyPr wrap="square" lIns="0" rIns="0" rtlCol="0">
            <a:spAutoFit/>
          </a:bodyPr>
          <a:lstStyle/>
          <a:p>
            <a:r>
              <a:rPr lang="de-DE" sz="1050" dirty="0"/>
              <a:t>Blitzeinschläge, Schäden an der Kabelisolierung und überhitzte Getriebe: Jeden Monat werden durchschnittliche zehn Windturbinen durch Feuer zerstört, hat die britische Eliteuniversität Imperial College in einer Studie herausgefunden. Die Forscher fordern von den Anlagenherstellern daher den Einsatz alternativer Materialien. </a:t>
            </a:r>
          </a:p>
        </p:txBody>
      </p:sp>
      <p:pic>
        <p:nvPicPr>
          <p:cNvPr id="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7999" t="41190" r="15313" b="35171"/>
          <a:stretch/>
        </p:blipFill>
        <p:spPr bwMode="auto">
          <a:xfrm>
            <a:off x="33124" y="392705"/>
            <a:ext cx="5511352" cy="109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feld 8"/>
          <p:cNvSpPr txBox="1"/>
          <p:nvPr/>
        </p:nvSpPr>
        <p:spPr>
          <a:xfrm>
            <a:off x="5399330" y="2351951"/>
            <a:ext cx="3600908" cy="507831"/>
          </a:xfrm>
          <a:prstGeom prst="rect">
            <a:avLst/>
          </a:prstGeom>
          <a:noFill/>
        </p:spPr>
        <p:txBody>
          <a:bodyPr wrap="square" lIns="0" rIns="0" rtlCol="0">
            <a:spAutoFit/>
          </a:bodyPr>
          <a:lstStyle/>
          <a:p>
            <a:r>
              <a:rPr lang="de-DE" sz="900" dirty="0"/>
              <a:t>https://bi-frankenau.de/</a:t>
            </a:r>
            <a:r>
              <a:rPr lang="de-DE" sz="900" dirty="0" err="1"/>
              <a:t>cfk-gefaehrliche-fiesefasern</a:t>
            </a:r>
            <a:r>
              <a:rPr lang="de-DE" sz="900" dirty="0"/>
              <a:t>/#:~:</a:t>
            </a:r>
            <a:r>
              <a:rPr lang="de-DE" sz="900" dirty="0" err="1"/>
              <a:t>text</a:t>
            </a:r>
            <a:r>
              <a:rPr lang="de-DE" sz="900" dirty="0"/>
              <a:t>=CFK%20in%20Windrädern&amp;text=In%20einem%20Windrad%20z.B.%20bei,in%20bis%20zu%20250m%20Höhe.</a:t>
            </a:r>
          </a:p>
        </p:txBody>
      </p:sp>
      <p:sp>
        <p:nvSpPr>
          <p:cNvPr id="10" name="Textfeld 9"/>
          <p:cNvSpPr txBox="1"/>
          <p:nvPr/>
        </p:nvSpPr>
        <p:spPr>
          <a:xfrm>
            <a:off x="5449633" y="3003798"/>
            <a:ext cx="3600908" cy="646331"/>
          </a:xfrm>
          <a:prstGeom prst="rect">
            <a:avLst/>
          </a:prstGeom>
          <a:solidFill>
            <a:schemeClr val="bg1">
              <a:alpha val="41000"/>
            </a:schemeClr>
          </a:solidFill>
        </p:spPr>
        <p:txBody>
          <a:bodyPr wrap="square" lIns="0" rIns="0" rtlCol="0">
            <a:spAutoFit/>
          </a:bodyPr>
          <a:lstStyle/>
          <a:p>
            <a:r>
              <a:rPr lang="de-DE" sz="1200" dirty="0" smtClean="0"/>
              <a:t>der </a:t>
            </a:r>
            <a:r>
              <a:rPr lang="de-DE" sz="1200" dirty="0"/>
              <a:t>TÜV-Verband (</a:t>
            </a:r>
            <a:r>
              <a:rPr lang="de-DE" sz="1200" dirty="0" err="1"/>
              <a:t>VdTÜV</a:t>
            </a:r>
            <a:r>
              <a:rPr lang="de-DE" sz="1200" dirty="0"/>
              <a:t>) </a:t>
            </a:r>
            <a:r>
              <a:rPr lang="de-DE" sz="1200" dirty="0" smtClean="0"/>
              <a:t>zählt </a:t>
            </a:r>
            <a:r>
              <a:rPr lang="de-DE" sz="1200" dirty="0"/>
              <a:t>nach eigenen Recherchen bis zu </a:t>
            </a:r>
            <a:r>
              <a:rPr lang="de-DE" sz="1200" b="1" dirty="0"/>
              <a:t>50 gravierende Schäden </a:t>
            </a:r>
            <a:r>
              <a:rPr lang="de-DE" sz="1200" dirty="0"/>
              <a:t>an Windkraftanlagen </a:t>
            </a:r>
            <a:r>
              <a:rPr lang="de-DE" sz="1200" b="1" dirty="0"/>
              <a:t>pro </a:t>
            </a:r>
            <a:r>
              <a:rPr lang="de-DE" sz="1200" b="1" dirty="0" smtClean="0"/>
              <a:t>Jahr in Deutschland</a:t>
            </a:r>
          </a:p>
        </p:txBody>
      </p:sp>
      <p:cxnSp>
        <p:nvCxnSpPr>
          <p:cNvPr id="11" name="Gerade Verbindung 10"/>
          <p:cNvCxnSpPr/>
          <p:nvPr/>
        </p:nvCxnSpPr>
        <p:spPr>
          <a:xfrm>
            <a:off x="5255568" y="2931790"/>
            <a:ext cx="385293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5436096" y="4136762"/>
            <a:ext cx="3500302" cy="523220"/>
          </a:xfrm>
          <a:prstGeom prst="rect">
            <a:avLst/>
          </a:prstGeom>
          <a:solidFill>
            <a:schemeClr val="accent6">
              <a:lumMod val="20000"/>
              <a:lumOff val="80000"/>
              <a:alpha val="41000"/>
            </a:schemeClr>
          </a:solidFill>
        </p:spPr>
        <p:txBody>
          <a:bodyPr wrap="square" lIns="72000" rIns="0" rtlCol="0">
            <a:spAutoFit/>
          </a:bodyPr>
          <a:lstStyle/>
          <a:p>
            <a:pPr>
              <a:tabLst>
                <a:tab pos="182563" algn="l"/>
              </a:tabLst>
            </a:pPr>
            <a:r>
              <a:rPr lang="de-DE" sz="1400" b="1" dirty="0" smtClean="0"/>
              <a:t>Das ist in Relation zu den  Gesundheits- und Umweltrisiken völlig inakzeptabel !</a:t>
            </a:r>
            <a:endParaRPr lang="de-DE" sz="1400" b="1" dirty="0"/>
          </a:p>
        </p:txBody>
      </p:sp>
      <p:sp>
        <p:nvSpPr>
          <p:cNvPr id="12" name="Textfeld 11"/>
          <p:cNvSpPr txBox="1"/>
          <p:nvPr/>
        </p:nvSpPr>
        <p:spPr>
          <a:xfrm>
            <a:off x="5483962" y="3653031"/>
            <a:ext cx="3452436" cy="461665"/>
          </a:xfrm>
          <a:prstGeom prst="rect">
            <a:avLst/>
          </a:prstGeom>
          <a:solidFill>
            <a:schemeClr val="bg1">
              <a:alpha val="41000"/>
            </a:schemeClr>
          </a:solidFill>
        </p:spPr>
        <p:txBody>
          <a:bodyPr wrap="square" lIns="0" rIns="0" rtlCol="0">
            <a:spAutoFit/>
          </a:bodyPr>
          <a:lstStyle/>
          <a:p>
            <a:pPr marL="171450" indent="-171450">
              <a:buFont typeface="Arial" panose="020B0604020202020204" pitchFamily="34" charset="0"/>
              <a:buChar char="•"/>
              <a:tabLst>
                <a:tab pos="182563" algn="l"/>
              </a:tabLst>
            </a:pPr>
            <a:r>
              <a:rPr lang="de-DE" sz="1200" dirty="0" smtClean="0"/>
              <a:t>bei ca. 30.000 Windindustrieanlagen </a:t>
            </a:r>
          </a:p>
          <a:p>
            <a:pPr marL="182563" indent="-182563">
              <a:buFont typeface="Wingdings" panose="05000000000000000000" pitchFamily="2" charset="2"/>
              <a:buChar char="Ø"/>
              <a:tabLst>
                <a:tab pos="182563" algn="l"/>
              </a:tabLst>
            </a:pPr>
            <a:r>
              <a:rPr lang="de-DE" sz="1200" b="1" dirty="0" smtClean="0"/>
              <a:t>Schadens-Risiko: ca. 0,17 % pro Turbine und Jahr</a:t>
            </a:r>
          </a:p>
        </p:txBody>
      </p:sp>
      <p:sp>
        <p:nvSpPr>
          <p:cNvPr id="15" name="Textfeld 14"/>
          <p:cNvSpPr txBox="1"/>
          <p:nvPr/>
        </p:nvSpPr>
        <p:spPr>
          <a:xfrm>
            <a:off x="5364088" y="4731990"/>
            <a:ext cx="3775828" cy="369332"/>
          </a:xfrm>
          <a:prstGeom prst="rect">
            <a:avLst/>
          </a:prstGeom>
          <a:noFill/>
        </p:spPr>
        <p:txBody>
          <a:bodyPr wrap="square" lIns="0" rIns="0" rtlCol="0">
            <a:spAutoFit/>
          </a:bodyPr>
          <a:lstStyle/>
          <a:p>
            <a:r>
              <a:rPr lang="de-DE" sz="900" dirty="0"/>
              <a:t>https://www.wiwo.de/technologie/green/sicherheitsrisiko-fuer-menschen-und-umwelt-es-mangelt-an-unfall-statistiken-ueber-windraeder/24036034.html</a:t>
            </a:r>
          </a:p>
        </p:txBody>
      </p:sp>
      <p:pic>
        <p:nvPicPr>
          <p:cNvPr id="2" name="Grafik 1"/>
          <p:cNvPicPr>
            <a:picLocks noChangeAspect="1"/>
          </p:cNvPicPr>
          <p:nvPr/>
        </p:nvPicPr>
        <p:blipFill rotWithShape="1">
          <a:blip r:embed="rId4" cstate="print">
            <a:extLst>
              <a:ext uri="{28A0092B-C50C-407E-A947-70E740481C1C}">
                <a14:useLocalDpi xmlns:a14="http://schemas.microsoft.com/office/drawing/2010/main" val="0"/>
              </a:ext>
            </a:extLst>
          </a:blip>
          <a:srcRect t="1072" b="24156"/>
          <a:stretch/>
        </p:blipFill>
        <p:spPr>
          <a:xfrm>
            <a:off x="2103633" y="1555945"/>
            <a:ext cx="3116439" cy="3143674"/>
          </a:xfrm>
          <a:prstGeom prst="rect">
            <a:avLst/>
          </a:prstGeom>
        </p:spPr>
      </p:pic>
      <p:sp>
        <p:nvSpPr>
          <p:cNvPr id="16" name="Textfeld 15"/>
          <p:cNvSpPr txBox="1"/>
          <p:nvPr/>
        </p:nvSpPr>
        <p:spPr>
          <a:xfrm>
            <a:off x="107504" y="3883863"/>
            <a:ext cx="2979847" cy="738664"/>
          </a:xfrm>
          <a:prstGeom prst="rect">
            <a:avLst/>
          </a:prstGeom>
          <a:noFill/>
        </p:spPr>
        <p:txBody>
          <a:bodyPr wrap="square" lIns="0" rIns="0" rtlCol="0">
            <a:spAutoFit/>
          </a:bodyPr>
          <a:lstStyle/>
          <a:p>
            <a:r>
              <a:rPr lang="de-DE" sz="1400" b="1" dirty="0" smtClean="0"/>
              <a:t>26.02.2025 Windpark</a:t>
            </a:r>
          </a:p>
          <a:p>
            <a:r>
              <a:rPr lang="de-DE" sz="1400" b="1" dirty="0" smtClean="0"/>
              <a:t>zwischen </a:t>
            </a:r>
          </a:p>
          <a:p>
            <a:r>
              <a:rPr lang="de-DE" sz="1400" b="1" dirty="0" err="1" smtClean="0"/>
              <a:t>Fischbeck</a:t>
            </a:r>
            <a:r>
              <a:rPr lang="de-DE" sz="1400" b="1" dirty="0" smtClean="0"/>
              <a:t> und </a:t>
            </a:r>
            <a:r>
              <a:rPr lang="de-DE" sz="1400" b="1" dirty="0" err="1" smtClean="0"/>
              <a:t>Kabelitz</a:t>
            </a:r>
            <a:endParaRPr lang="de-DE" sz="1400" b="1" dirty="0"/>
          </a:p>
        </p:txBody>
      </p:sp>
    </p:spTree>
    <p:extLst>
      <p:ext uri="{BB962C8B-B14F-4D97-AF65-F5344CB8AC3E}">
        <p14:creationId xmlns:p14="http://schemas.microsoft.com/office/powerpoint/2010/main" val="163752509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323528" y="121095"/>
            <a:ext cx="8363272" cy="434432"/>
          </a:xfrm>
        </p:spPr>
        <p:txBody>
          <a:bodyPr>
            <a:normAutofit fontScale="90000"/>
          </a:bodyPr>
          <a:lstStyle/>
          <a:p>
            <a:r>
              <a:rPr lang="de-DE" sz="2800" b="1" dirty="0" smtClean="0"/>
              <a:t>Havarien – eine unterschätze Gefahr</a:t>
            </a:r>
            <a:endParaRPr lang="de-DE" sz="2800" b="1" dirty="0"/>
          </a:p>
        </p:txBody>
      </p:sp>
      <p:cxnSp>
        <p:nvCxnSpPr>
          <p:cNvPr id="5" name="Gerade Verbindung 4"/>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694884"/>
            <a:ext cx="3384376" cy="3384376"/>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804264"/>
            <a:ext cx="2592288" cy="3456384"/>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6628" y="863501"/>
            <a:ext cx="2547860" cy="3397147"/>
          </a:xfrm>
          <a:prstGeom prst="rect">
            <a:avLst/>
          </a:prstGeom>
        </p:spPr>
      </p:pic>
      <p:sp>
        <p:nvSpPr>
          <p:cNvPr id="9" name="Textfeld 8"/>
          <p:cNvSpPr txBox="1"/>
          <p:nvPr/>
        </p:nvSpPr>
        <p:spPr>
          <a:xfrm>
            <a:off x="179512" y="4587974"/>
            <a:ext cx="2979847" cy="276999"/>
          </a:xfrm>
          <a:prstGeom prst="rect">
            <a:avLst/>
          </a:prstGeom>
          <a:noFill/>
        </p:spPr>
        <p:txBody>
          <a:bodyPr wrap="square" lIns="0" rIns="0" rtlCol="0">
            <a:spAutoFit/>
          </a:bodyPr>
          <a:lstStyle/>
          <a:p>
            <a:r>
              <a:rPr lang="de-DE" sz="1200" b="1" dirty="0" smtClean="0"/>
              <a:t>01.04.2025 </a:t>
            </a:r>
            <a:r>
              <a:rPr lang="de-DE" sz="1200" b="1" dirty="0" err="1" smtClean="0"/>
              <a:t>Dobberkau</a:t>
            </a:r>
            <a:r>
              <a:rPr lang="de-DE" sz="1200" b="1" dirty="0" smtClean="0"/>
              <a:t> (Nähe Stendal</a:t>
            </a:r>
            <a:r>
              <a:rPr lang="de-DE" sz="1050" dirty="0" smtClean="0"/>
              <a:t>)</a:t>
            </a:r>
            <a:endParaRPr lang="de-DE" sz="1050" dirty="0">
              <a:solidFill>
                <a:schemeClr val="bg1"/>
              </a:solidFill>
            </a:endParaRPr>
          </a:p>
        </p:txBody>
      </p:sp>
    </p:spTree>
    <p:extLst>
      <p:ext uri="{BB962C8B-B14F-4D97-AF65-F5344CB8AC3E}">
        <p14:creationId xmlns:p14="http://schemas.microsoft.com/office/powerpoint/2010/main" val="34832484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323528" y="121095"/>
            <a:ext cx="8363272" cy="434432"/>
          </a:xfrm>
        </p:spPr>
        <p:txBody>
          <a:bodyPr>
            <a:normAutofit fontScale="90000"/>
          </a:bodyPr>
          <a:lstStyle/>
          <a:p>
            <a:r>
              <a:rPr lang="de-DE" sz="2800" b="1" dirty="0" smtClean="0"/>
              <a:t>Havarien – eine unterschätze Gefahr</a:t>
            </a:r>
            <a:endParaRPr lang="de-DE" sz="2800" b="1" dirty="0"/>
          </a:p>
        </p:txBody>
      </p:sp>
      <p:cxnSp>
        <p:nvCxnSpPr>
          <p:cNvPr id="5" name="Gerade Verbindung 4"/>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298" t="32131" r="29303" b="16508"/>
          <a:stretch/>
        </p:blipFill>
        <p:spPr bwMode="auto">
          <a:xfrm>
            <a:off x="1331640" y="894093"/>
            <a:ext cx="6192688" cy="3549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1511660" y="4668135"/>
            <a:ext cx="5832648" cy="230832"/>
          </a:xfrm>
          <a:prstGeom prst="rect">
            <a:avLst/>
          </a:prstGeom>
          <a:noFill/>
        </p:spPr>
        <p:txBody>
          <a:bodyPr wrap="square" lIns="0" rIns="0" rtlCol="0">
            <a:spAutoFit/>
          </a:bodyPr>
          <a:lstStyle/>
          <a:p>
            <a:r>
              <a:rPr lang="de-DE" sz="900" dirty="0"/>
              <a:t>https://www.az-online.de/altmark/salzwedel/liesten-ursachensuche-nach-windradunfall-laeuft-noch-90214374.html</a:t>
            </a:r>
          </a:p>
        </p:txBody>
      </p:sp>
      <p:sp>
        <p:nvSpPr>
          <p:cNvPr id="8" name="Textfeld 7"/>
          <p:cNvSpPr txBox="1"/>
          <p:nvPr/>
        </p:nvSpPr>
        <p:spPr>
          <a:xfrm>
            <a:off x="1547664" y="966103"/>
            <a:ext cx="5400600" cy="677108"/>
          </a:xfrm>
          <a:prstGeom prst="rect">
            <a:avLst/>
          </a:prstGeom>
          <a:noFill/>
        </p:spPr>
        <p:txBody>
          <a:bodyPr wrap="square" lIns="0" rIns="0" rtlCol="0">
            <a:spAutoFit/>
          </a:bodyPr>
          <a:lstStyle/>
          <a:p>
            <a:r>
              <a:rPr lang="de-DE" sz="1400" b="1" dirty="0" smtClean="0"/>
              <a:t>23.02.2021 </a:t>
            </a:r>
            <a:r>
              <a:rPr lang="de-DE" sz="1400" b="1" dirty="0" err="1" smtClean="0"/>
              <a:t>Liesten</a:t>
            </a:r>
            <a:r>
              <a:rPr lang="de-DE" sz="1400" b="1" dirty="0" smtClean="0"/>
              <a:t> </a:t>
            </a:r>
            <a:r>
              <a:rPr lang="de-DE" sz="1400" b="1" dirty="0"/>
              <a:t>/ </a:t>
            </a:r>
            <a:r>
              <a:rPr lang="de-DE" sz="1400" b="1" dirty="0" err="1"/>
              <a:t>Jeggeleben</a:t>
            </a:r>
            <a:r>
              <a:rPr lang="de-DE" sz="1400" b="1" dirty="0"/>
              <a:t> </a:t>
            </a:r>
            <a:endParaRPr lang="de-DE" sz="1400" b="1" dirty="0" smtClean="0"/>
          </a:p>
          <a:p>
            <a:r>
              <a:rPr lang="de-DE" sz="1200" dirty="0" smtClean="0"/>
              <a:t>… Nabe </a:t>
            </a:r>
            <a:r>
              <a:rPr lang="de-DE" sz="1200" dirty="0"/>
              <a:t>und Rotorblätter sind von der Spitze des Windrads ganz offensichtlich abgebrochen. Letztere zerbarsten beim Aufschlag auf dem Ackerboden</a:t>
            </a:r>
            <a:r>
              <a:rPr lang="de-DE" sz="1100" dirty="0"/>
              <a:t>.</a:t>
            </a:r>
            <a:endParaRPr lang="de-DE" sz="1100" b="1" dirty="0"/>
          </a:p>
        </p:txBody>
      </p:sp>
    </p:spTree>
    <p:extLst>
      <p:ext uri="{BB962C8B-B14F-4D97-AF65-F5344CB8AC3E}">
        <p14:creationId xmlns:p14="http://schemas.microsoft.com/office/powerpoint/2010/main" val="2610800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Gerade Verbindung 12"/>
          <p:cNvCxnSpPr/>
          <p:nvPr/>
        </p:nvCxnSpPr>
        <p:spPr>
          <a:xfrm>
            <a:off x="410882" y="1923678"/>
            <a:ext cx="8496944" cy="0"/>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 name="Gerade Verbindung 1"/>
          <p:cNvCxnSpPr/>
          <p:nvPr/>
        </p:nvCxnSpPr>
        <p:spPr>
          <a:xfrm>
            <a:off x="539552" y="483518"/>
            <a:ext cx="662473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3" name="Rechteck 2"/>
          <p:cNvSpPr/>
          <p:nvPr/>
        </p:nvSpPr>
        <p:spPr>
          <a:xfrm>
            <a:off x="0" y="51470"/>
            <a:ext cx="7524328" cy="400110"/>
          </a:xfrm>
          <a:prstGeom prst="rect">
            <a:avLst/>
          </a:prstGeom>
        </p:spPr>
        <p:txBody>
          <a:bodyPr wrap="square">
            <a:spAutoFit/>
          </a:bodyPr>
          <a:lstStyle/>
          <a:p>
            <a:pPr algn="ctr"/>
            <a:r>
              <a:rPr lang="de-DE" sz="2000" b="1" dirty="0" smtClean="0"/>
              <a:t>Finanzielle Absicherung des Rückbaus hat Risiken</a:t>
            </a:r>
            <a:endParaRPr lang="de-DE" sz="2000" b="1" dirty="0"/>
          </a:p>
        </p:txBody>
      </p:sp>
      <p:sp>
        <p:nvSpPr>
          <p:cNvPr id="4" name="Rechteck 3"/>
          <p:cNvSpPr/>
          <p:nvPr/>
        </p:nvSpPr>
        <p:spPr>
          <a:xfrm>
            <a:off x="179512" y="555526"/>
            <a:ext cx="8507288" cy="1508105"/>
          </a:xfrm>
          <a:prstGeom prst="rect">
            <a:avLst/>
          </a:prstGeom>
        </p:spPr>
        <p:txBody>
          <a:bodyPr wrap="square">
            <a:spAutoFit/>
          </a:bodyPr>
          <a:lstStyle/>
          <a:p>
            <a:pPr marL="182563" indent="-182563">
              <a:buFont typeface="Arial" panose="020B0604020202020204" pitchFamily="34" charset="0"/>
              <a:buChar char="•"/>
            </a:pPr>
            <a:r>
              <a:rPr lang="de-DE" sz="1200" dirty="0" smtClean="0"/>
              <a:t>„Die </a:t>
            </a:r>
            <a:r>
              <a:rPr lang="de-DE" sz="1200" b="1" dirty="0"/>
              <a:t>Notwendigkeit des Rückbaus</a:t>
            </a:r>
            <a:r>
              <a:rPr lang="de-DE" sz="1200" dirty="0"/>
              <a:t>, Recyclings und </a:t>
            </a:r>
            <a:r>
              <a:rPr lang="de-DE" sz="1200" dirty="0" err="1"/>
              <a:t>Repowerings</a:t>
            </a:r>
            <a:r>
              <a:rPr lang="de-DE" sz="1200" dirty="0"/>
              <a:t> wird </a:t>
            </a:r>
            <a:r>
              <a:rPr lang="de-DE" sz="1200" b="1" dirty="0"/>
              <a:t>in den nächsten Jahren deutlich steigen</a:t>
            </a:r>
            <a:r>
              <a:rPr lang="de-DE" sz="1200" dirty="0"/>
              <a:t>. </a:t>
            </a:r>
            <a:endParaRPr lang="de-DE" sz="1200" dirty="0" smtClean="0"/>
          </a:p>
          <a:p>
            <a:r>
              <a:rPr lang="de-DE" sz="1200" dirty="0" smtClean="0"/>
              <a:t>       Vor </a:t>
            </a:r>
            <a:r>
              <a:rPr lang="de-DE" sz="1200" dirty="0"/>
              <a:t>diesem Hintergrund werden rechtliche Rahmenbedingungen für einen Rückbau </a:t>
            </a:r>
            <a:r>
              <a:rPr lang="de-DE" sz="1200" dirty="0" smtClean="0"/>
              <a:t>erörtert“</a:t>
            </a:r>
          </a:p>
          <a:p>
            <a:pPr marL="171450" indent="-171450">
              <a:buFont typeface="Arial" panose="020B0604020202020204" pitchFamily="34" charset="0"/>
              <a:buChar char="•"/>
            </a:pPr>
            <a:endParaRPr lang="de-DE" sz="400" dirty="0" smtClean="0"/>
          </a:p>
          <a:p>
            <a:pPr marL="171450" indent="-171450">
              <a:buFont typeface="Arial" panose="020B0604020202020204" pitchFamily="34" charset="0"/>
              <a:buChar char="•"/>
            </a:pPr>
            <a:r>
              <a:rPr lang="de-DE" sz="1200" dirty="0" smtClean="0"/>
              <a:t>„Zudem </a:t>
            </a:r>
            <a:r>
              <a:rPr lang="de-DE" sz="1200" dirty="0"/>
              <a:t>verdeutlicht die Studie, dass die Rückstellungsleistungen, welche im Rahmen der </a:t>
            </a:r>
            <a:r>
              <a:rPr lang="de-DE" sz="1200" dirty="0" smtClean="0"/>
              <a:t>Anlagengenehmigung</a:t>
            </a:r>
          </a:p>
          <a:p>
            <a:r>
              <a:rPr lang="de-DE" sz="1200" dirty="0"/>
              <a:t> </a:t>
            </a:r>
            <a:r>
              <a:rPr lang="de-DE" sz="1200" dirty="0" smtClean="0"/>
              <a:t>      für </a:t>
            </a:r>
            <a:r>
              <a:rPr lang="de-DE" sz="1200" dirty="0"/>
              <a:t>den Rückbau erbracht werden, voraussichtlich </a:t>
            </a:r>
            <a:r>
              <a:rPr lang="de-DE" sz="1200" b="1" dirty="0"/>
              <a:t>nicht die vollen Kosten des Rückbaus und Recyclings </a:t>
            </a:r>
            <a:r>
              <a:rPr lang="de-DE" sz="1200" b="1" dirty="0" smtClean="0"/>
              <a:t>decken</a:t>
            </a:r>
          </a:p>
          <a:p>
            <a:r>
              <a:rPr lang="de-DE" sz="1200" b="1" dirty="0"/>
              <a:t> </a:t>
            </a:r>
            <a:r>
              <a:rPr lang="de-DE" sz="1200" b="1" dirty="0" smtClean="0"/>
              <a:t>      werden</a:t>
            </a:r>
            <a:r>
              <a:rPr lang="de-DE" sz="1200" dirty="0" smtClean="0"/>
              <a:t>“</a:t>
            </a:r>
          </a:p>
          <a:p>
            <a:endParaRPr lang="de-DE" sz="400" dirty="0" smtClean="0"/>
          </a:p>
          <a:p>
            <a:pPr marL="171450" indent="-171450">
              <a:buFont typeface="Arial" panose="020B0604020202020204" pitchFamily="34" charset="0"/>
              <a:buChar char="•"/>
            </a:pPr>
            <a:r>
              <a:rPr lang="de-DE" sz="1200" dirty="0"/>
              <a:t>e</a:t>
            </a:r>
            <a:r>
              <a:rPr lang="de-DE" sz="1200" dirty="0" smtClean="0"/>
              <a:t>s wird auf das  Risiko einer „Flucht durch Insolvenz“ hin</a:t>
            </a:r>
          </a:p>
          <a:p>
            <a:pPr marL="171450" indent="-171450">
              <a:buFont typeface="Arial" panose="020B0604020202020204" pitchFamily="34" charset="0"/>
              <a:buChar char="•"/>
            </a:pPr>
            <a:endParaRPr lang="de-DE" sz="1200" dirty="0"/>
          </a:p>
        </p:txBody>
      </p:sp>
      <p:pic>
        <p:nvPicPr>
          <p:cNvPr id="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500" t="20666" r="36437" b="38792"/>
          <a:stretch/>
        </p:blipFill>
        <p:spPr bwMode="auto">
          <a:xfrm>
            <a:off x="7404064" y="74732"/>
            <a:ext cx="1704440" cy="1550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059" t="25355" r="22356" b="22329"/>
          <a:stretch/>
        </p:blipFill>
        <p:spPr bwMode="auto">
          <a:xfrm>
            <a:off x="175274" y="1923678"/>
            <a:ext cx="3454129" cy="1933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Windrad wird abgerissen (Foto: picture-alliance / Reportdienste, picture alliance / Patrick Pleul/dpa-Zentralbild/ZB | Patrick Pleu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7664" y="3156814"/>
            <a:ext cx="2964456" cy="16675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483" t="46119" r="28074" b="30711"/>
          <a:stretch/>
        </p:blipFill>
        <p:spPr bwMode="auto">
          <a:xfrm>
            <a:off x="3779912" y="1995686"/>
            <a:ext cx="3647458" cy="981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hteck 9"/>
          <p:cNvSpPr/>
          <p:nvPr/>
        </p:nvSpPr>
        <p:spPr>
          <a:xfrm>
            <a:off x="5022304" y="2739573"/>
            <a:ext cx="4283968" cy="1200329"/>
          </a:xfrm>
          <a:prstGeom prst="rect">
            <a:avLst/>
          </a:prstGeom>
        </p:spPr>
        <p:txBody>
          <a:bodyPr wrap="square">
            <a:spAutoFit/>
          </a:bodyPr>
          <a:lstStyle/>
          <a:p>
            <a:r>
              <a:rPr lang="de-DE" sz="1200" dirty="0" smtClean="0"/>
              <a:t>Landesrechnungshof Rheinland-Pfalz</a:t>
            </a:r>
          </a:p>
          <a:p>
            <a:pPr marL="171450" indent="-171450">
              <a:buFont typeface="Arial" panose="020B0604020202020204" pitchFamily="34" charset="0"/>
              <a:buChar char="•"/>
            </a:pPr>
            <a:r>
              <a:rPr lang="de-DE" sz="1200" dirty="0"/>
              <a:t>s</a:t>
            </a:r>
            <a:r>
              <a:rPr lang="de-DE" sz="1200" dirty="0" smtClean="0"/>
              <a:t>ieht das reale Risiko, das Kosten in Millionenhöhe auf den Steuerzahler, Kommunen oder Landeigentümer zukommen</a:t>
            </a:r>
          </a:p>
          <a:p>
            <a:pPr marL="171450" indent="-171450">
              <a:buFont typeface="Arial" panose="020B0604020202020204" pitchFamily="34" charset="0"/>
              <a:buChar char="•"/>
            </a:pPr>
            <a:r>
              <a:rPr lang="de-DE" sz="1200" dirty="0"/>
              <a:t>a</a:t>
            </a:r>
            <a:r>
              <a:rPr lang="de-DE" sz="1200" dirty="0" smtClean="0"/>
              <a:t>ls Beispiel nennt der Landesrechnungshof den Rückbau einer Windkraftanlage im </a:t>
            </a:r>
            <a:r>
              <a:rPr lang="de-DE" sz="1200" dirty="0" err="1" smtClean="0"/>
              <a:t>Eifelort</a:t>
            </a:r>
            <a:r>
              <a:rPr lang="de-DE" sz="1200" dirty="0" smtClean="0"/>
              <a:t> </a:t>
            </a:r>
            <a:r>
              <a:rPr lang="de-DE" sz="1200" dirty="0" err="1" smtClean="0"/>
              <a:t>Zilsdorf</a:t>
            </a:r>
            <a:r>
              <a:rPr lang="de-DE" sz="1200" dirty="0" smtClean="0"/>
              <a:t> bei dem der Landkreis die Abbaukosten von ca. 300.000 € übernehmen musste</a:t>
            </a:r>
            <a:endParaRPr lang="de-DE" sz="1200" dirty="0"/>
          </a:p>
        </p:txBody>
      </p:sp>
      <p:sp>
        <p:nvSpPr>
          <p:cNvPr id="15" name="Rechteck 14"/>
          <p:cNvSpPr/>
          <p:nvPr/>
        </p:nvSpPr>
        <p:spPr>
          <a:xfrm>
            <a:off x="4860032" y="4011910"/>
            <a:ext cx="4248472" cy="830997"/>
          </a:xfrm>
          <a:prstGeom prst="rect">
            <a:avLst/>
          </a:prstGeom>
          <a:solidFill>
            <a:schemeClr val="accent6">
              <a:lumMod val="20000"/>
              <a:lumOff val="80000"/>
            </a:schemeClr>
          </a:solidFill>
        </p:spPr>
        <p:txBody>
          <a:bodyPr wrap="square">
            <a:spAutoFit/>
          </a:bodyPr>
          <a:lstStyle/>
          <a:p>
            <a:r>
              <a:rPr lang="de-DE" sz="1200" b="1" dirty="0" smtClean="0"/>
              <a:t>Soweit </a:t>
            </a:r>
            <a:r>
              <a:rPr lang="de-DE" sz="1200" b="1" dirty="0"/>
              <a:t>eine Betreibergesellschaft </a:t>
            </a:r>
            <a:r>
              <a:rPr lang="de-DE" sz="1200" b="1" dirty="0" smtClean="0"/>
              <a:t>insolvent </a:t>
            </a:r>
            <a:r>
              <a:rPr lang="de-DE" sz="1200" b="1" dirty="0"/>
              <a:t>ist, kann aus Sicht einer Vollzugsbehörde geprüft werden, inwieweit die Voraussetzungen für eine Inanspruchnahme von </a:t>
            </a:r>
            <a:r>
              <a:rPr lang="de-DE" sz="1200" b="1" dirty="0" smtClean="0"/>
              <a:t>Grundstücks-eigentümern vorliegen</a:t>
            </a:r>
            <a:r>
              <a:rPr lang="de-DE" sz="1200" b="1" dirty="0"/>
              <a:t>. </a:t>
            </a:r>
            <a:r>
              <a:rPr lang="de-DE" sz="1200" b="1" dirty="0" smtClean="0"/>
              <a:t>                                         </a:t>
            </a:r>
            <a:r>
              <a:rPr lang="de-DE" sz="1100" dirty="0" smtClean="0"/>
              <a:t>Umweltbundesamt</a:t>
            </a:r>
          </a:p>
        </p:txBody>
      </p:sp>
      <p:sp>
        <p:nvSpPr>
          <p:cNvPr id="16" name="Textfeld 15"/>
          <p:cNvSpPr txBox="1"/>
          <p:nvPr/>
        </p:nvSpPr>
        <p:spPr>
          <a:xfrm>
            <a:off x="35496" y="4794706"/>
            <a:ext cx="5860305" cy="369332"/>
          </a:xfrm>
          <a:prstGeom prst="rect">
            <a:avLst/>
          </a:prstGeom>
          <a:noFill/>
        </p:spPr>
        <p:txBody>
          <a:bodyPr wrap="square" rtlCol="0">
            <a:spAutoFit/>
          </a:bodyPr>
          <a:lstStyle/>
          <a:p>
            <a:pPr lvl="0"/>
            <a:r>
              <a:rPr lang="de-DE" sz="900" dirty="0"/>
              <a:t>https://</a:t>
            </a:r>
            <a:r>
              <a:rPr lang="de-DE" sz="900" dirty="0" smtClean="0"/>
              <a:t>www.swr.de/</a:t>
            </a:r>
            <a:r>
              <a:rPr lang="de-DE" sz="900" dirty="0" err="1" smtClean="0"/>
              <a:t>swraktuell</a:t>
            </a:r>
            <a:r>
              <a:rPr lang="de-DE" sz="900" dirty="0" smtClean="0"/>
              <a:t>/</a:t>
            </a:r>
            <a:r>
              <a:rPr lang="de-DE" sz="900" dirty="0" err="1" smtClean="0"/>
              <a:t>rheinland-pfalz</a:t>
            </a:r>
            <a:r>
              <a:rPr lang="de-DE" sz="900" dirty="0" smtClean="0"/>
              <a:t>/windraeder-abbau-kosten-betreiber-rlp-100.html</a:t>
            </a:r>
            <a:r>
              <a:rPr lang="de-DE" sz="900" dirty="0"/>
              <a:t>#:~:</a:t>
            </a:r>
            <a:r>
              <a:rPr lang="de-DE" sz="900" dirty="0" err="1"/>
              <a:t>text</a:t>
            </a:r>
            <a:r>
              <a:rPr lang="de-DE" sz="900" dirty="0"/>
              <a:t>=Der%20Rechnungshof%20sieht%20das%20Risiko,von%20300.000%20Euro%20übernehmen%20müssen.</a:t>
            </a:r>
          </a:p>
        </p:txBody>
      </p:sp>
      <p:pic>
        <p:nvPicPr>
          <p:cNvPr id="1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500" t="75674" r="36437" b="15333"/>
          <a:stretch/>
        </p:blipFill>
        <p:spPr bwMode="auto">
          <a:xfrm>
            <a:off x="7404064" y="1625600"/>
            <a:ext cx="1704440" cy="344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35013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998" t="14814" r="14549" b="56830"/>
          <a:stretch/>
        </p:blipFill>
        <p:spPr bwMode="auto">
          <a:xfrm>
            <a:off x="107504" y="123478"/>
            <a:ext cx="8941094" cy="177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078" t="23169" r="42521" b="50055"/>
          <a:stretch/>
        </p:blipFill>
        <p:spPr bwMode="auto">
          <a:xfrm>
            <a:off x="2082009" y="1909604"/>
            <a:ext cx="4813065" cy="1670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4569" t="41093" r="42715" b="48349"/>
          <a:stretch/>
        </p:blipFill>
        <p:spPr bwMode="auto">
          <a:xfrm>
            <a:off x="2123728" y="4329239"/>
            <a:ext cx="4968552" cy="690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4569" t="55137" r="42715" b="31849"/>
          <a:stretch/>
        </p:blipFill>
        <p:spPr bwMode="auto">
          <a:xfrm>
            <a:off x="2137698" y="3532775"/>
            <a:ext cx="4896544" cy="83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eck 6"/>
          <p:cNvSpPr/>
          <p:nvPr/>
        </p:nvSpPr>
        <p:spPr>
          <a:xfrm>
            <a:off x="2166096" y="2571750"/>
            <a:ext cx="4728978" cy="360040"/>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2166096" y="4587974"/>
            <a:ext cx="4728978" cy="360040"/>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3275856" y="3969199"/>
            <a:ext cx="3619218" cy="180020"/>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2166096" y="4153201"/>
            <a:ext cx="749720" cy="180020"/>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4693" t="48525" r="75655" b="46557"/>
          <a:stretch/>
        </p:blipFill>
        <p:spPr bwMode="auto">
          <a:xfrm>
            <a:off x="755576" y="1918758"/>
            <a:ext cx="1176728" cy="337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00804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12356" t="32357" r="37234" b="13006"/>
          <a:stretch/>
        </p:blipFill>
        <p:spPr bwMode="auto">
          <a:xfrm>
            <a:off x="4807097" y="309307"/>
            <a:ext cx="4301407" cy="2622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eck 6"/>
          <p:cNvSpPr/>
          <p:nvPr/>
        </p:nvSpPr>
        <p:spPr>
          <a:xfrm>
            <a:off x="179512" y="892914"/>
            <a:ext cx="8928992" cy="3046988"/>
          </a:xfrm>
          <a:prstGeom prst="rect">
            <a:avLst/>
          </a:prstGeom>
        </p:spPr>
        <p:txBody>
          <a:bodyPr wrap="square">
            <a:spAutoFit/>
          </a:bodyPr>
          <a:lstStyle/>
          <a:p>
            <a:r>
              <a:rPr lang="de-DE" sz="1200" dirty="0" smtClean="0"/>
              <a:t>Beispiel-Windrad: Narbenhöhe 167 m; Leistung 5,6,MW</a:t>
            </a:r>
          </a:p>
          <a:p>
            <a:pPr marL="171450" indent="-171450">
              <a:buFont typeface="Arial" panose="020B0604020202020204" pitchFamily="34" charset="0"/>
              <a:buChar char="•"/>
            </a:pPr>
            <a:endParaRPr lang="de-DE" sz="1200" dirty="0" smtClean="0"/>
          </a:p>
          <a:p>
            <a:pPr marL="171450" indent="-171450">
              <a:buFont typeface="Arial" panose="020B0604020202020204" pitchFamily="34" charset="0"/>
              <a:buChar char="•"/>
            </a:pPr>
            <a:r>
              <a:rPr lang="de-DE" sz="1200" dirty="0" smtClean="0"/>
              <a:t>In </a:t>
            </a:r>
            <a:r>
              <a:rPr lang="de-DE" sz="1200" dirty="0"/>
              <a:t>Hessen regelt der </a:t>
            </a:r>
            <a:r>
              <a:rPr lang="de-DE" sz="1200" b="1" dirty="0"/>
              <a:t>sogenannte Rückbauerlass</a:t>
            </a:r>
            <a:r>
              <a:rPr lang="de-DE" sz="1200" dirty="0"/>
              <a:t>, </a:t>
            </a:r>
            <a:endParaRPr lang="de-DE" sz="1200" dirty="0" smtClean="0"/>
          </a:p>
          <a:p>
            <a:pPr indent="180975"/>
            <a:r>
              <a:rPr lang="de-DE" sz="1200" dirty="0" smtClean="0"/>
              <a:t>dass </a:t>
            </a:r>
            <a:r>
              <a:rPr lang="de-DE" sz="1200" dirty="0"/>
              <a:t>Betreiber pro Meter Nabenhöhe 1000 Euro </a:t>
            </a:r>
            <a:endParaRPr lang="de-DE" sz="1200" dirty="0" smtClean="0"/>
          </a:p>
          <a:p>
            <a:pPr indent="180975"/>
            <a:r>
              <a:rPr lang="de-DE" sz="1200" dirty="0" smtClean="0"/>
              <a:t>als </a:t>
            </a:r>
            <a:r>
              <a:rPr lang="de-DE" sz="1200" dirty="0"/>
              <a:t>Sicherheitsleistung hinterlegen </a:t>
            </a:r>
            <a:r>
              <a:rPr lang="de-DE" sz="1200" dirty="0" smtClean="0"/>
              <a:t>müssen </a:t>
            </a:r>
            <a:r>
              <a:rPr lang="de-DE" sz="1200" dirty="0" smtClean="0">
                <a:sym typeface="Symbol"/>
              </a:rPr>
              <a:t> </a:t>
            </a:r>
            <a:r>
              <a:rPr lang="de-DE" sz="1200" b="1" dirty="0" smtClean="0">
                <a:sym typeface="Symbol"/>
              </a:rPr>
              <a:t>167.000 €</a:t>
            </a:r>
          </a:p>
          <a:p>
            <a:pPr indent="180975"/>
            <a:endParaRPr lang="de-DE" sz="1200" dirty="0" smtClean="0"/>
          </a:p>
          <a:p>
            <a:pPr marL="171450" indent="-171450">
              <a:buFont typeface="Arial" panose="020B0604020202020204" pitchFamily="34" charset="0"/>
              <a:buChar char="•"/>
            </a:pPr>
            <a:r>
              <a:rPr lang="de-DE" sz="1200" dirty="0" smtClean="0"/>
              <a:t>Bundesministerium für Wirtschaft und Energie benennt in einer </a:t>
            </a:r>
          </a:p>
          <a:p>
            <a:pPr indent="180975"/>
            <a:r>
              <a:rPr lang="de-DE" sz="1200" dirty="0" smtClean="0"/>
              <a:t>parlamentarischen Anfrage von 2021  </a:t>
            </a:r>
            <a:r>
              <a:rPr lang="de-DE" sz="1200" b="1" dirty="0" smtClean="0"/>
              <a:t>Rückbaukosten von 80 €/KW </a:t>
            </a:r>
          </a:p>
          <a:p>
            <a:pPr marL="171450" indent="-171450">
              <a:buFont typeface="Symbol"/>
              <a:buChar char="Þ"/>
            </a:pPr>
            <a:r>
              <a:rPr lang="de-DE" sz="1200" dirty="0" smtClean="0"/>
              <a:t>unter den Bedingungen von 2021  also </a:t>
            </a:r>
          </a:p>
          <a:p>
            <a:pPr indent="180975"/>
            <a:r>
              <a:rPr lang="de-DE" sz="1200" dirty="0" smtClean="0"/>
              <a:t>Rückbaukosten von </a:t>
            </a:r>
            <a:r>
              <a:rPr lang="de-DE" sz="1200" b="1" dirty="0" smtClean="0"/>
              <a:t>448.000 €</a:t>
            </a:r>
            <a:r>
              <a:rPr lang="de-DE" sz="1200" dirty="0" smtClean="0"/>
              <a:t> bedeuten</a:t>
            </a:r>
          </a:p>
          <a:p>
            <a:pPr marL="171450" indent="-171450">
              <a:buFont typeface="Arial" panose="020B0604020202020204" pitchFamily="34" charset="0"/>
              <a:buChar char="•"/>
            </a:pPr>
            <a:endParaRPr lang="de-DE" sz="1200" dirty="0" smtClean="0"/>
          </a:p>
          <a:p>
            <a:pPr marL="171450" indent="-171450">
              <a:buFont typeface="Arial" panose="020B0604020202020204" pitchFamily="34" charset="0"/>
              <a:buChar char="•"/>
            </a:pPr>
            <a:r>
              <a:rPr lang="de-DE" sz="1200" dirty="0"/>
              <a:t>e</a:t>
            </a:r>
            <a:r>
              <a:rPr lang="de-DE" sz="1200" dirty="0" smtClean="0"/>
              <a:t>in Problem </a:t>
            </a:r>
            <a:r>
              <a:rPr lang="de-DE" sz="1200" dirty="0"/>
              <a:t>besteht in der </a:t>
            </a:r>
            <a:r>
              <a:rPr lang="de-DE" sz="1200" b="1" dirty="0"/>
              <a:t>dynamischen Entwicklung der </a:t>
            </a:r>
            <a:r>
              <a:rPr lang="de-DE" sz="1200" b="1" dirty="0" smtClean="0"/>
              <a:t>Baukosten</a:t>
            </a:r>
          </a:p>
          <a:p>
            <a:pPr marL="171450" indent="-171450">
              <a:buFont typeface="Arial" panose="020B0604020202020204" pitchFamily="34" charset="0"/>
              <a:buChar char="•"/>
            </a:pPr>
            <a:r>
              <a:rPr lang="de-DE" sz="1200" dirty="0"/>
              <a:t>z</a:t>
            </a:r>
            <a:r>
              <a:rPr lang="de-DE" sz="1200" dirty="0" smtClean="0"/>
              <a:t>wischen </a:t>
            </a:r>
            <a:r>
              <a:rPr lang="de-DE" sz="1200" dirty="0"/>
              <a:t>2012 und 2022 betrug der Baukostenindex im Durchschnitt 4,654 Prozent pro Jahr</a:t>
            </a:r>
            <a:r>
              <a:rPr lang="de-DE" sz="1200" dirty="0" smtClean="0"/>
              <a:t>.</a:t>
            </a:r>
          </a:p>
          <a:p>
            <a:r>
              <a:rPr lang="de-DE" sz="1200" dirty="0">
                <a:sym typeface="Symbol"/>
              </a:rPr>
              <a:t> </a:t>
            </a:r>
            <a:r>
              <a:rPr lang="de-DE" sz="1200" dirty="0" smtClean="0">
                <a:sym typeface="Symbol"/>
              </a:rPr>
              <a:t>s</a:t>
            </a:r>
            <a:r>
              <a:rPr lang="de-DE" sz="1200" dirty="0" smtClean="0"/>
              <a:t>ollte </a:t>
            </a:r>
            <a:r>
              <a:rPr lang="de-DE" sz="1200" dirty="0"/>
              <a:t>sich dieser Trend fortsetzen, könnten die Rückbaukosten in den kommenden Jahren drastisch </a:t>
            </a:r>
            <a:r>
              <a:rPr lang="de-DE" sz="1200" dirty="0" smtClean="0"/>
              <a:t>steigen</a:t>
            </a:r>
          </a:p>
          <a:p>
            <a:pPr marL="171450" indent="-171450">
              <a:buFont typeface="Arial" panose="020B0604020202020204" pitchFamily="34" charset="0"/>
              <a:buChar char="•"/>
            </a:pPr>
            <a:endParaRPr lang="de-DE" sz="1200" dirty="0" smtClean="0"/>
          </a:p>
          <a:p>
            <a:pPr marL="171450" indent="-171450">
              <a:buFont typeface="Arial" panose="020B0604020202020204" pitchFamily="34" charset="0"/>
              <a:buChar char="•"/>
            </a:pPr>
            <a:r>
              <a:rPr lang="de-DE" sz="1200" dirty="0"/>
              <a:t>i</a:t>
            </a:r>
            <a:r>
              <a:rPr lang="de-DE" sz="1200" dirty="0" smtClean="0"/>
              <a:t>n heute genehmigten Windparks sind demnach Rückbaukosten von </a:t>
            </a:r>
            <a:r>
              <a:rPr lang="de-DE" sz="1200" dirty="0"/>
              <a:t>über einer Million Euro pro Anlage nach 30 Jahren nicht </a:t>
            </a:r>
            <a:r>
              <a:rPr lang="de-DE" sz="1200" dirty="0" smtClean="0"/>
              <a:t>unrealistisch</a:t>
            </a:r>
            <a:endParaRPr lang="de-DE" sz="1200" dirty="0"/>
          </a:p>
        </p:txBody>
      </p:sp>
      <p:sp>
        <p:nvSpPr>
          <p:cNvPr id="9" name="Textfeld 8"/>
          <p:cNvSpPr txBox="1"/>
          <p:nvPr/>
        </p:nvSpPr>
        <p:spPr>
          <a:xfrm>
            <a:off x="205993" y="4083918"/>
            <a:ext cx="8811430" cy="646331"/>
          </a:xfrm>
          <a:prstGeom prst="rect">
            <a:avLst/>
          </a:prstGeom>
          <a:noFill/>
        </p:spPr>
        <p:txBody>
          <a:bodyPr wrap="square" rtlCol="0">
            <a:spAutoFit/>
          </a:bodyPr>
          <a:lstStyle/>
          <a:p>
            <a:pPr lvl="0"/>
            <a:r>
              <a:rPr lang="de-DE" sz="900" dirty="0"/>
              <a:t>https://www.bundeswirtschaftsministerium.de/</a:t>
            </a:r>
            <a:r>
              <a:rPr lang="de-DE" sz="900" dirty="0" err="1"/>
              <a:t>SiteGlobals</a:t>
            </a:r>
            <a:r>
              <a:rPr lang="de-DE" sz="900" dirty="0"/>
              <a:t>/BMWI/Forms/Suche/DE/</a:t>
            </a:r>
            <a:r>
              <a:rPr lang="de-DE" sz="900" dirty="0" err="1"/>
              <a:t>Expertensuche_Formular.html?resourceId</a:t>
            </a:r>
            <a:r>
              <a:rPr lang="de-DE" sz="900" dirty="0"/>
              <a:t>=8feeb695-3a85-4f60-8235-71b8b3b063e5&amp;input_=c5f0b790-fdaf-4dbb-ba9d-e42213a25947&amp;pageLocale=</a:t>
            </a:r>
            <a:r>
              <a:rPr lang="de-DE" sz="900" dirty="0" err="1"/>
              <a:t>de&amp;templateQueryStringListen</a:t>
            </a:r>
            <a:r>
              <a:rPr lang="de-DE" sz="900" dirty="0"/>
              <a:t>=rückbaukosten+windenergieanlagen&amp;submit63173ddb-d77b-42ef-a44c-7c3b8113b7cf=</a:t>
            </a:r>
            <a:r>
              <a:rPr lang="de-DE" sz="900" dirty="0" err="1"/>
              <a:t>Senden&amp;selectTimePeriod</a:t>
            </a:r>
            <a:r>
              <a:rPr lang="de-DE" sz="900" dirty="0"/>
              <a:t>=&amp;</a:t>
            </a:r>
            <a:r>
              <a:rPr lang="de-DE" sz="900" dirty="0" err="1"/>
              <a:t>selectTimePeriod.GROUP</a:t>
            </a:r>
            <a:r>
              <a:rPr lang="de-DE" sz="900" dirty="0"/>
              <a:t>=1&amp;selectSort=</a:t>
            </a:r>
            <a:r>
              <a:rPr lang="de-DE" sz="900" dirty="0" err="1"/>
              <a:t>score+desc&amp;selectSort.GROUP</a:t>
            </a:r>
            <a:r>
              <a:rPr lang="de-DE" sz="900" dirty="0"/>
              <a:t>=1#form-8feeb695-3a85-4f60-8235-71b8b3b063e5#:~:</a:t>
            </a:r>
            <a:r>
              <a:rPr lang="de-DE" sz="900" dirty="0" err="1"/>
              <a:t>text</a:t>
            </a:r>
            <a:r>
              <a:rPr lang="de-DE" sz="900" dirty="0"/>
              <a:t>=Der%20Rechnungshof%20sieht%20das%20Risiko,von%20300.000%20Euro%20übernehmen%20müssen.</a:t>
            </a:r>
          </a:p>
        </p:txBody>
      </p:sp>
      <p:sp>
        <p:nvSpPr>
          <p:cNvPr id="10" name="Textfeld 9"/>
          <p:cNvSpPr txBox="1"/>
          <p:nvPr/>
        </p:nvSpPr>
        <p:spPr>
          <a:xfrm>
            <a:off x="223863" y="4731990"/>
            <a:ext cx="5860305" cy="230832"/>
          </a:xfrm>
          <a:prstGeom prst="rect">
            <a:avLst/>
          </a:prstGeom>
          <a:noFill/>
        </p:spPr>
        <p:txBody>
          <a:bodyPr wrap="square" rtlCol="0">
            <a:spAutoFit/>
          </a:bodyPr>
          <a:lstStyle/>
          <a:p>
            <a:pPr lvl="0"/>
            <a:r>
              <a:rPr lang="de-DE" sz="900" dirty="0"/>
              <a:t>https://blackout-news.de/aktuelles/gesetzliche-ruecklagen-fuer-den-rueckbau-von-windkraftanlagen-deutlich-zu-niedrig</a:t>
            </a:r>
          </a:p>
        </p:txBody>
      </p:sp>
      <p:sp>
        <p:nvSpPr>
          <p:cNvPr id="11" name="Textfeld 10"/>
          <p:cNvSpPr txBox="1"/>
          <p:nvPr/>
        </p:nvSpPr>
        <p:spPr>
          <a:xfrm>
            <a:off x="4898178" y="409988"/>
            <a:ext cx="4210326" cy="507831"/>
          </a:xfrm>
          <a:prstGeom prst="rect">
            <a:avLst/>
          </a:prstGeom>
          <a:noFill/>
        </p:spPr>
        <p:txBody>
          <a:bodyPr wrap="square" rtlCol="0">
            <a:spAutoFit/>
          </a:bodyPr>
          <a:lstStyle/>
          <a:p>
            <a:pPr marL="171450" lvl="0" indent="-171450">
              <a:buFont typeface="Arial" panose="020B0604020202020204" pitchFamily="34" charset="0"/>
              <a:buChar char="•"/>
            </a:pPr>
            <a:r>
              <a:rPr lang="de-DE" sz="900" dirty="0"/>
              <a:t>h</a:t>
            </a:r>
            <a:r>
              <a:rPr lang="de-DE" sz="900" dirty="0" smtClean="0"/>
              <a:t>eute ragen Wandkraftanlagen über 200 Meter in de Höhe</a:t>
            </a:r>
          </a:p>
          <a:p>
            <a:pPr marL="171450" lvl="0" indent="-171450">
              <a:buFont typeface="Arial" panose="020B0604020202020204" pitchFamily="34" charset="0"/>
              <a:buChar char="•"/>
            </a:pPr>
            <a:r>
              <a:rPr lang="de-DE" sz="900" dirty="0" smtClean="0"/>
              <a:t>entsprechend tief und großflächig sind die Fundamente, die beim Rückbau ebenfalls entfernt werden müssen -&gt; dies führt beim Rückbau zu weiteren Kosten</a:t>
            </a:r>
            <a:endParaRPr lang="de-DE" sz="900" dirty="0"/>
          </a:p>
        </p:txBody>
      </p:sp>
      <p:cxnSp>
        <p:nvCxnSpPr>
          <p:cNvPr id="14" name="Gerade Verbindung 13"/>
          <p:cNvCxnSpPr/>
          <p:nvPr/>
        </p:nvCxnSpPr>
        <p:spPr>
          <a:xfrm>
            <a:off x="395536" y="699542"/>
            <a:ext cx="417646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hteck 14"/>
          <p:cNvSpPr/>
          <p:nvPr/>
        </p:nvSpPr>
        <p:spPr>
          <a:xfrm>
            <a:off x="0" y="267494"/>
            <a:ext cx="4807097" cy="400110"/>
          </a:xfrm>
          <a:prstGeom prst="rect">
            <a:avLst/>
          </a:prstGeom>
        </p:spPr>
        <p:txBody>
          <a:bodyPr wrap="square">
            <a:spAutoFit/>
          </a:bodyPr>
          <a:lstStyle/>
          <a:p>
            <a:pPr algn="ctr"/>
            <a:r>
              <a:rPr lang="de-DE" sz="2000" b="1" dirty="0" smtClean="0"/>
              <a:t>Rückbaukosten </a:t>
            </a:r>
            <a:r>
              <a:rPr lang="de-DE" sz="1400" b="1" dirty="0" smtClean="0"/>
              <a:t>(ein Beispiel aus Hessen)</a:t>
            </a:r>
            <a:endParaRPr lang="de-DE" sz="1400" b="1" dirty="0"/>
          </a:p>
        </p:txBody>
      </p:sp>
    </p:spTree>
    <p:extLst>
      <p:ext uri="{BB962C8B-B14F-4D97-AF65-F5344CB8AC3E}">
        <p14:creationId xmlns:p14="http://schemas.microsoft.com/office/powerpoint/2010/main" val="31560306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Gerade Verbindung 1"/>
          <p:cNvCxnSpPr/>
          <p:nvPr/>
        </p:nvCxnSpPr>
        <p:spPr>
          <a:xfrm flipV="1">
            <a:off x="467544" y="699542"/>
            <a:ext cx="8136904" cy="12194"/>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3" name="Rechteck 2"/>
          <p:cNvSpPr/>
          <p:nvPr/>
        </p:nvSpPr>
        <p:spPr>
          <a:xfrm>
            <a:off x="0" y="51470"/>
            <a:ext cx="9144000" cy="646331"/>
          </a:xfrm>
          <a:prstGeom prst="rect">
            <a:avLst/>
          </a:prstGeom>
        </p:spPr>
        <p:txBody>
          <a:bodyPr wrap="square">
            <a:spAutoFit/>
          </a:bodyPr>
          <a:lstStyle/>
          <a:p>
            <a:pPr algn="ctr"/>
            <a:r>
              <a:rPr lang="de-DE" b="1" dirty="0" smtClean="0"/>
              <a:t>0,2 </a:t>
            </a:r>
            <a:r>
              <a:rPr lang="de-DE" b="1" dirty="0"/>
              <a:t>C</a:t>
            </a:r>
            <a:r>
              <a:rPr lang="de-DE" b="1" dirty="0" smtClean="0"/>
              <a:t>ent /eingespeister Kilowattstunde </a:t>
            </a:r>
          </a:p>
          <a:p>
            <a:pPr algn="ctr"/>
            <a:r>
              <a:rPr lang="de-DE" b="1" dirty="0" smtClean="0"/>
              <a:t>- gewähren die Betreiber den betroffenen Kommunen einen kleinen Gewinnanteil?</a:t>
            </a:r>
            <a:endParaRPr lang="de-DE"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123" t="47244" r="47857" b="16831"/>
          <a:stretch/>
        </p:blipFill>
        <p:spPr bwMode="auto">
          <a:xfrm>
            <a:off x="35496" y="1125161"/>
            <a:ext cx="4101075" cy="2238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123" t="29399" r="54947" b="62829"/>
          <a:stretch/>
        </p:blipFill>
        <p:spPr bwMode="auto">
          <a:xfrm>
            <a:off x="287524" y="843558"/>
            <a:ext cx="2916324" cy="426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28779" y="3133006"/>
            <a:ext cx="3456384" cy="230832"/>
          </a:xfrm>
          <a:prstGeom prst="rect">
            <a:avLst/>
          </a:prstGeom>
          <a:noFill/>
        </p:spPr>
        <p:txBody>
          <a:bodyPr wrap="square" rtlCol="0">
            <a:spAutoFit/>
          </a:bodyPr>
          <a:lstStyle/>
          <a:p>
            <a:r>
              <a:rPr lang="de-DE" sz="900" dirty="0">
                <a:solidFill>
                  <a:schemeClr val="bg1"/>
                </a:solidFill>
              </a:rPr>
              <a:t>https://taz.de/Beteiligung-an-Windkraftanlagen/!5976268/</a:t>
            </a:r>
          </a:p>
        </p:txBody>
      </p:sp>
      <p:pic>
        <p:nvPicPr>
          <p:cNvPr id="11"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4856" t="16762" r="23443" b="14166"/>
          <a:stretch/>
        </p:blipFill>
        <p:spPr bwMode="auto">
          <a:xfrm>
            <a:off x="4067944" y="981569"/>
            <a:ext cx="5086491" cy="3822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24" t="18579" r="66189" b="69618"/>
          <a:stretch/>
        </p:blipFill>
        <p:spPr bwMode="auto">
          <a:xfrm>
            <a:off x="6656831" y="771550"/>
            <a:ext cx="2307657" cy="551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feld 9"/>
          <p:cNvSpPr txBox="1"/>
          <p:nvPr/>
        </p:nvSpPr>
        <p:spPr>
          <a:xfrm>
            <a:off x="5868144" y="4731990"/>
            <a:ext cx="3240360" cy="369332"/>
          </a:xfrm>
          <a:prstGeom prst="rect">
            <a:avLst/>
          </a:prstGeom>
          <a:noFill/>
          <a:ln>
            <a:solidFill>
              <a:schemeClr val="accent1"/>
            </a:solidFill>
          </a:ln>
        </p:spPr>
        <p:txBody>
          <a:bodyPr wrap="square" rtlCol="0">
            <a:spAutoFit/>
          </a:bodyPr>
          <a:lstStyle/>
          <a:p>
            <a:r>
              <a:rPr lang="de-DE" sz="900" dirty="0"/>
              <a:t>https://www.windindustrie-in-deutschland.de/fachartikel/in-3-schritten-zur-rechtssicheren-beteiligung-von-kommunen</a:t>
            </a:r>
          </a:p>
        </p:txBody>
      </p:sp>
      <p:sp>
        <p:nvSpPr>
          <p:cNvPr id="12" name="Rechteck 11"/>
          <p:cNvSpPr/>
          <p:nvPr/>
        </p:nvSpPr>
        <p:spPr>
          <a:xfrm>
            <a:off x="284425" y="3579862"/>
            <a:ext cx="3783519" cy="1261884"/>
          </a:xfrm>
          <a:prstGeom prst="rect">
            <a:avLst/>
          </a:prstGeom>
          <a:solidFill>
            <a:schemeClr val="accent6">
              <a:lumMod val="20000"/>
              <a:lumOff val="80000"/>
            </a:schemeClr>
          </a:solidFill>
        </p:spPr>
        <p:txBody>
          <a:bodyPr wrap="square">
            <a:spAutoFit/>
          </a:bodyPr>
          <a:lstStyle/>
          <a:p>
            <a:pPr marL="171450" indent="-171450">
              <a:buFont typeface="Wingdings" panose="05000000000000000000" pitchFamily="2" charset="2"/>
              <a:buChar char="Ø"/>
            </a:pPr>
            <a:r>
              <a:rPr lang="de-DE" sz="1200" dirty="0" smtClean="0"/>
              <a:t>die ausgezahlten „Gewinnbeteiligungen“ können  </a:t>
            </a:r>
          </a:p>
          <a:p>
            <a:pPr marL="171450" indent="9525"/>
            <a:r>
              <a:rPr lang="de-DE" sz="1200" dirty="0"/>
              <a:t>s</a:t>
            </a:r>
            <a:r>
              <a:rPr lang="de-DE" sz="1200" dirty="0" smtClean="0"/>
              <a:t>ich die Anlagenbetreiber also über die Netzbetreiber zurückerstatten lassen</a:t>
            </a:r>
          </a:p>
          <a:p>
            <a:pPr marL="171450" indent="-171450"/>
            <a:endParaRPr lang="de-DE" sz="1200" b="1" dirty="0" smtClean="0"/>
          </a:p>
          <a:p>
            <a:pPr marL="171450" indent="-171450">
              <a:buFont typeface="Wingdings" panose="05000000000000000000" pitchFamily="2" charset="2"/>
              <a:buChar char="Ø"/>
            </a:pPr>
            <a:r>
              <a:rPr lang="de-DE" sz="1400" b="1" dirty="0" smtClean="0"/>
              <a:t>letztlich zahlen wir uns die Gewinnbeteiligung also selbst</a:t>
            </a:r>
          </a:p>
        </p:txBody>
      </p:sp>
      <p:sp>
        <p:nvSpPr>
          <p:cNvPr id="14" name="Rechteck 13"/>
          <p:cNvSpPr/>
          <p:nvPr/>
        </p:nvSpPr>
        <p:spPr>
          <a:xfrm>
            <a:off x="4283968" y="4299942"/>
            <a:ext cx="4680520" cy="144016"/>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4283968" y="4452342"/>
            <a:ext cx="1080120" cy="135632"/>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p:cNvSpPr/>
          <p:nvPr/>
        </p:nvSpPr>
        <p:spPr>
          <a:xfrm>
            <a:off x="4283968" y="2606400"/>
            <a:ext cx="3960440" cy="135632"/>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a:off x="4139952" y="1283990"/>
            <a:ext cx="4752528" cy="135632"/>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4139952" y="1436390"/>
            <a:ext cx="4536504" cy="162000"/>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5112564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899592" y="4551970"/>
            <a:ext cx="7344816" cy="252028"/>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323528" y="121095"/>
            <a:ext cx="8363272" cy="434432"/>
          </a:xfrm>
        </p:spPr>
        <p:txBody>
          <a:bodyPr>
            <a:normAutofit fontScale="90000"/>
          </a:bodyPr>
          <a:lstStyle/>
          <a:p>
            <a:r>
              <a:rPr lang="de-DE" sz="2800" b="1" dirty="0" smtClean="0"/>
              <a:t>Inhalt</a:t>
            </a:r>
            <a:endParaRPr lang="de-DE" sz="2800" b="1" dirty="0"/>
          </a:p>
        </p:txBody>
      </p:sp>
      <p:sp>
        <p:nvSpPr>
          <p:cNvPr id="3" name="Inhaltsplatzhalter 2"/>
          <p:cNvSpPr>
            <a:spLocks noGrp="1"/>
          </p:cNvSpPr>
          <p:nvPr>
            <p:ph idx="1"/>
          </p:nvPr>
        </p:nvSpPr>
        <p:spPr>
          <a:xfrm>
            <a:off x="1547664" y="627534"/>
            <a:ext cx="6984776" cy="4464496"/>
          </a:xfrm>
        </p:spPr>
        <p:txBody>
          <a:bodyPr>
            <a:normAutofit fontScale="70000" lnSpcReduction="20000"/>
          </a:bodyPr>
          <a:lstStyle/>
          <a:p>
            <a:pPr marL="216000">
              <a:spcBef>
                <a:spcPts val="0"/>
              </a:spcBef>
            </a:pPr>
            <a:r>
              <a:rPr lang="de-DE" sz="1900" b="1" dirty="0"/>
              <a:t>k</a:t>
            </a:r>
            <a:r>
              <a:rPr lang="de-DE" sz="1900" b="1" dirty="0" smtClean="0"/>
              <a:t>limatische Auswirkungen </a:t>
            </a:r>
            <a:r>
              <a:rPr lang="de-DE" sz="1900" dirty="0" smtClean="0"/>
              <a:t>von Windparks</a:t>
            </a:r>
          </a:p>
          <a:p>
            <a:pPr marL="216000">
              <a:spcBef>
                <a:spcPts val="0"/>
              </a:spcBef>
            </a:pPr>
            <a:endParaRPr lang="de-DE" sz="800" dirty="0" smtClean="0"/>
          </a:p>
          <a:p>
            <a:pPr marL="216000">
              <a:spcBef>
                <a:spcPts val="0"/>
              </a:spcBef>
            </a:pPr>
            <a:r>
              <a:rPr lang="de-DE" sz="1900" dirty="0" smtClean="0"/>
              <a:t>Gesundheitliche Auswirkungen</a:t>
            </a:r>
          </a:p>
          <a:p>
            <a:pPr marL="719138" lvl="1" indent="-269875">
              <a:spcBef>
                <a:spcPts val="0"/>
              </a:spcBef>
            </a:pPr>
            <a:r>
              <a:rPr lang="de-DE" sz="1500" dirty="0" smtClean="0"/>
              <a:t>hörbarer Schall (soll nur kurz angerissen werden)</a:t>
            </a:r>
          </a:p>
          <a:p>
            <a:pPr marL="719138" lvl="1" indent="-269875">
              <a:spcBef>
                <a:spcPts val="0"/>
              </a:spcBef>
            </a:pPr>
            <a:r>
              <a:rPr lang="de-DE" sz="1500" b="1" dirty="0" err="1" smtClean="0"/>
              <a:t>Infraschall</a:t>
            </a:r>
            <a:endParaRPr lang="de-DE" sz="1500" b="1" dirty="0" smtClean="0"/>
          </a:p>
          <a:p>
            <a:pPr marL="216000">
              <a:spcBef>
                <a:spcPts val="0"/>
              </a:spcBef>
            </a:pPr>
            <a:endParaRPr lang="de-DE" sz="600" dirty="0" smtClean="0"/>
          </a:p>
          <a:p>
            <a:pPr marL="216000">
              <a:spcBef>
                <a:spcPts val="0"/>
              </a:spcBef>
            </a:pPr>
            <a:r>
              <a:rPr lang="de-DE" sz="1900" dirty="0" smtClean="0"/>
              <a:t>stoffliche Probleme</a:t>
            </a:r>
          </a:p>
          <a:p>
            <a:pPr marL="719138" lvl="1" indent="-269875">
              <a:spcBef>
                <a:spcPts val="0"/>
              </a:spcBef>
            </a:pPr>
            <a:r>
              <a:rPr lang="de-DE" sz="1500" dirty="0" smtClean="0"/>
              <a:t>Beispiel</a:t>
            </a:r>
            <a:r>
              <a:rPr lang="de-DE" sz="1500" b="1" dirty="0" smtClean="0"/>
              <a:t> SF 6</a:t>
            </a:r>
            <a:r>
              <a:rPr lang="de-DE" sz="1500" dirty="0" smtClean="0"/>
              <a:t> (</a:t>
            </a:r>
            <a:r>
              <a:rPr lang="de-DE" sz="1500" dirty="0" err="1" smtClean="0"/>
              <a:t>Schwefelhexafluorid</a:t>
            </a:r>
            <a:r>
              <a:rPr lang="de-DE" sz="1500" dirty="0" smtClean="0"/>
              <a:t>)</a:t>
            </a:r>
          </a:p>
          <a:p>
            <a:pPr marL="216000">
              <a:spcBef>
                <a:spcPts val="0"/>
              </a:spcBef>
            </a:pPr>
            <a:endParaRPr lang="de-DE" sz="900" dirty="0" smtClean="0"/>
          </a:p>
          <a:p>
            <a:pPr marL="216000">
              <a:spcBef>
                <a:spcPts val="0"/>
              </a:spcBef>
            </a:pPr>
            <a:r>
              <a:rPr lang="de-DE" sz="1900" dirty="0" smtClean="0"/>
              <a:t>Energetische Betrachtung</a:t>
            </a:r>
          </a:p>
          <a:p>
            <a:pPr marL="719138" lvl="1" indent="-269875">
              <a:spcBef>
                <a:spcPts val="0"/>
              </a:spcBef>
            </a:pPr>
            <a:r>
              <a:rPr lang="de-DE" sz="1600" dirty="0"/>
              <a:t>Limitationen  der Leistungsdichte (Einordung der </a:t>
            </a:r>
            <a:r>
              <a:rPr lang="de-DE" sz="1600" b="1" dirty="0"/>
              <a:t>Flächenanforderungen)</a:t>
            </a:r>
          </a:p>
          <a:p>
            <a:pPr marL="719138" lvl="1" indent="-269875">
              <a:spcBef>
                <a:spcPts val="0"/>
              </a:spcBef>
            </a:pPr>
            <a:r>
              <a:rPr lang="de-DE" sz="1600" dirty="0" smtClean="0"/>
              <a:t>skalierte Hochrechnung des Energieertrages mehr als fraglich</a:t>
            </a:r>
          </a:p>
          <a:p>
            <a:pPr marL="216000">
              <a:spcBef>
                <a:spcPts val="0"/>
              </a:spcBef>
            </a:pPr>
            <a:endParaRPr lang="de-DE" sz="900" dirty="0" smtClean="0"/>
          </a:p>
          <a:p>
            <a:pPr marL="216000">
              <a:spcBef>
                <a:spcPts val="0"/>
              </a:spcBef>
            </a:pPr>
            <a:r>
              <a:rPr lang="de-DE" sz="1900" dirty="0" smtClean="0"/>
              <a:t>Wirtschaftliche Betrachtung</a:t>
            </a:r>
          </a:p>
          <a:p>
            <a:pPr marL="719138" lvl="1" indent="-261938">
              <a:spcBef>
                <a:spcPts val="0"/>
              </a:spcBef>
            </a:pPr>
            <a:r>
              <a:rPr lang="de-DE" sz="1600" dirty="0" smtClean="0"/>
              <a:t>Rentabilität nur durch Förderung</a:t>
            </a:r>
          </a:p>
          <a:p>
            <a:pPr marL="719138" lvl="1" indent="-261938">
              <a:spcBef>
                <a:spcPts val="0"/>
              </a:spcBef>
            </a:pPr>
            <a:r>
              <a:rPr lang="de-DE" sz="1600" b="1" dirty="0" smtClean="0"/>
              <a:t>Immobilienwertverlust</a:t>
            </a:r>
          </a:p>
          <a:p>
            <a:pPr marL="216000">
              <a:spcBef>
                <a:spcPts val="0"/>
              </a:spcBef>
            </a:pPr>
            <a:endParaRPr lang="de-DE" sz="800" dirty="0" smtClean="0"/>
          </a:p>
          <a:p>
            <a:pPr marL="216000">
              <a:spcBef>
                <a:spcPts val="0"/>
              </a:spcBef>
            </a:pPr>
            <a:r>
              <a:rPr lang="de-DE" sz="1900" dirty="0" smtClean="0"/>
              <a:t>Ineffektivität des weiteren Windkraftausbaus</a:t>
            </a:r>
          </a:p>
          <a:p>
            <a:pPr marL="449263" lvl="1" indent="266700">
              <a:spcBef>
                <a:spcPts val="0"/>
              </a:spcBef>
            </a:pPr>
            <a:r>
              <a:rPr lang="de-DE" sz="1500" b="1" dirty="0"/>
              <a:t>Entschädigungszahlungen</a:t>
            </a:r>
          </a:p>
          <a:p>
            <a:pPr marL="216000">
              <a:spcBef>
                <a:spcPts val="0"/>
              </a:spcBef>
            </a:pPr>
            <a:endParaRPr lang="de-DE" sz="900" dirty="0" smtClean="0"/>
          </a:p>
          <a:p>
            <a:pPr marL="216000">
              <a:spcBef>
                <a:spcPts val="0"/>
              </a:spcBef>
            </a:pPr>
            <a:r>
              <a:rPr lang="de-DE" sz="1900" dirty="0" smtClean="0"/>
              <a:t>Eingriffe in </a:t>
            </a:r>
            <a:r>
              <a:rPr lang="de-DE" sz="1900" b="1" dirty="0" smtClean="0"/>
              <a:t>Lebensraum</a:t>
            </a:r>
          </a:p>
          <a:p>
            <a:pPr marL="719138" lvl="1" indent="-269875">
              <a:spcBef>
                <a:spcPts val="0"/>
              </a:spcBef>
            </a:pPr>
            <a:r>
              <a:rPr lang="de-DE" sz="1600" dirty="0" smtClean="0"/>
              <a:t>Natur- und Artenschutz wird radikal eingeschränkt</a:t>
            </a:r>
          </a:p>
          <a:p>
            <a:pPr marL="719138" lvl="1" indent="-269875">
              <a:spcBef>
                <a:spcPts val="0"/>
              </a:spcBef>
            </a:pPr>
            <a:r>
              <a:rPr lang="de-DE" sz="1600" dirty="0" smtClean="0"/>
              <a:t>„</a:t>
            </a:r>
            <a:r>
              <a:rPr lang="de-DE" sz="1600" b="1" dirty="0" smtClean="0"/>
              <a:t>Nur 2,3% der Fläche</a:t>
            </a:r>
            <a:r>
              <a:rPr lang="de-DE" sz="1600" dirty="0" smtClean="0"/>
              <a:t>“ – was bedeutet diese harmlose Zahl</a:t>
            </a:r>
          </a:p>
          <a:p>
            <a:pPr marL="216000">
              <a:spcBef>
                <a:spcPts val="0"/>
              </a:spcBef>
            </a:pPr>
            <a:endParaRPr lang="de-DE" sz="900" dirty="0" smtClean="0"/>
          </a:p>
          <a:p>
            <a:pPr marL="216000">
              <a:spcBef>
                <a:spcPts val="0"/>
              </a:spcBef>
            </a:pPr>
            <a:r>
              <a:rPr lang="de-DE" sz="1900" dirty="0" smtClean="0"/>
              <a:t>Umweltbelastung durch </a:t>
            </a:r>
            <a:r>
              <a:rPr lang="de-DE" sz="1900" b="1" dirty="0" smtClean="0"/>
              <a:t>Deposition des Rotorerosions-Materials</a:t>
            </a:r>
          </a:p>
          <a:p>
            <a:pPr marL="719138" lvl="1" indent="-269875">
              <a:spcBef>
                <a:spcPts val="0"/>
              </a:spcBef>
            </a:pPr>
            <a:r>
              <a:rPr lang="de-DE" sz="1600" dirty="0" smtClean="0"/>
              <a:t>Erosion, Mengenabschätzung der in Umwelt deponierten Menge</a:t>
            </a:r>
          </a:p>
          <a:p>
            <a:pPr marL="719138" lvl="1" indent="-269875">
              <a:spcBef>
                <a:spcPts val="0"/>
              </a:spcBef>
            </a:pPr>
            <a:r>
              <a:rPr lang="de-DE" sz="1600" dirty="0" smtClean="0"/>
              <a:t>Was wird deponiert, Betrachtung zu </a:t>
            </a:r>
            <a:r>
              <a:rPr lang="de-DE" sz="1600" b="1" dirty="0" smtClean="0"/>
              <a:t>Kohlenstofffaserverstärktem Kunststoff (CFK)</a:t>
            </a:r>
          </a:p>
          <a:p>
            <a:pPr marL="216000">
              <a:spcBef>
                <a:spcPts val="0"/>
              </a:spcBef>
            </a:pPr>
            <a:endParaRPr lang="de-DE" sz="900" b="1" dirty="0"/>
          </a:p>
          <a:p>
            <a:pPr marL="216000">
              <a:spcBef>
                <a:spcPts val="0"/>
              </a:spcBef>
            </a:pPr>
            <a:r>
              <a:rPr lang="de-DE" sz="1900" b="1" dirty="0" smtClean="0"/>
              <a:t>Risiken für Kommunen</a:t>
            </a:r>
          </a:p>
          <a:p>
            <a:pPr marL="719138" lvl="1" indent="-269875">
              <a:spcBef>
                <a:spcPts val="0"/>
              </a:spcBef>
            </a:pPr>
            <a:r>
              <a:rPr lang="de-DE" sz="1600" dirty="0" smtClean="0"/>
              <a:t>Havarien; Kontamination von Boden oder Wasser</a:t>
            </a:r>
          </a:p>
          <a:p>
            <a:pPr marL="719138" lvl="1" indent="-269875">
              <a:spcBef>
                <a:spcPts val="0"/>
              </a:spcBef>
            </a:pPr>
            <a:r>
              <a:rPr lang="de-DE" sz="1600" dirty="0" smtClean="0"/>
              <a:t>Entsorgungsproblem und Rückbaukosten (hier nur kurz angerissen)</a:t>
            </a:r>
          </a:p>
          <a:p>
            <a:pPr marL="216000">
              <a:spcBef>
                <a:spcPts val="0"/>
              </a:spcBef>
            </a:pPr>
            <a:endParaRPr lang="de-DE" sz="900" b="1" dirty="0" smtClean="0"/>
          </a:p>
          <a:p>
            <a:pPr marL="216000">
              <a:spcBef>
                <a:spcPts val="0"/>
              </a:spcBef>
            </a:pPr>
            <a:r>
              <a:rPr lang="de-DE" sz="1900" b="1" dirty="0" smtClean="0"/>
              <a:t>Schaden für eine nachhaltigen Energiewende</a:t>
            </a:r>
          </a:p>
          <a:p>
            <a:pPr marL="216000">
              <a:spcBef>
                <a:spcPts val="0"/>
              </a:spcBef>
            </a:pPr>
            <a:endParaRPr lang="de-DE" sz="900" dirty="0"/>
          </a:p>
          <a:p>
            <a:pPr marL="216000">
              <a:spcBef>
                <a:spcPts val="0"/>
              </a:spcBef>
            </a:pPr>
            <a:r>
              <a:rPr lang="de-DE" sz="1900" dirty="0" smtClean="0"/>
              <a:t>Fazit</a:t>
            </a:r>
          </a:p>
          <a:p>
            <a:pPr marL="216000">
              <a:spcBef>
                <a:spcPts val="0"/>
              </a:spcBef>
            </a:pPr>
            <a:endParaRPr lang="de-DE" sz="1800" dirty="0"/>
          </a:p>
        </p:txBody>
      </p:sp>
      <p:cxnSp>
        <p:nvCxnSpPr>
          <p:cNvPr id="4" name="Gerade Verbindung 3"/>
          <p:cNvCxnSpPr/>
          <p:nvPr/>
        </p:nvCxnSpPr>
        <p:spPr>
          <a:xfrm>
            <a:off x="539552" y="555526"/>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22679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a:xfrm>
            <a:off x="457200" y="133971"/>
            <a:ext cx="8291264"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ausufernde </a:t>
            </a:r>
            <a:r>
              <a:rPr lang="de-DE" sz="2000" b="1" dirty="0"/>
              <a:t>Eingriffe in Lebensraum</a:t>
            </a:r>
          </a:p>
        </p:txBody>
      </p:sp>
      <p:cxnSp>
        <p:nvCxnSpPr>
          <p:cNvPr id="4" name="Gerade Verbindung 3"/>
          <p:cNvCxnSpPr/>
          <p:nvPr/>
        </p:nvCxnSpPr>
        <p:spPr>
          <a:xfrm>
            <a:off x="539552" y="606548"/>
            <a:ext cx="792088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hteck 4"/>
          <p:cNvSpPr/>
          <p:nvPr/>
        </p:nvSpPr>
        <p:spPr>
          <a:xfrm>
            <a:off x="395536" y="843558"/>
            <a:ext cx="8352928" cy="1846659"/>
          </a:xfrm>
          <a:prstGeom prst="rect">
            <a:avLst/>
          </a:prstGeom>
        </p:spPr>
        <p:txBody>
          <a:bodyPr wrap="square">
            <a:spAutoFit/>
          </a:bodyPr>
          <a:lstStyle/>
          <a:p>
            <a:r>
              <a:rPr lang="de-DE" sz="1600" b="1" dirty="0">
                <a:solidFill>
                  <a:srgbClr val="FF0000"/>
                </a:solidFill>
              </a:rPr>
              <a:t>f</a:t>
            </a:r>
            <a:r>
              <a:rPr lang="de-DE" sz="1600" b="1" dirty="0" smtClean="0">
                <a:solidFill>
                  <a:srgbClr val="FF0000"/>
                </a:solidFill>
              </a:rPr>
              <a:t>ür andere Bereich z.B. Landwirtschaft gilt:</a:t>
            </a:r>
          </a:p>
          <a:p>
            <a:pPr marL="171450" indent="-171450">
              <a:buFont typeface="Arial" panose="020B0604020202020204" pitchFamily="34" charset="0"/>
              <a:buChar char="•"/>
            </a:pPr>
            <a:r>
              <a:rPr lang="de-DE" sz="1400" dirty="0" smtClean="0"/>
              <a:t>Schaffung naturnaher Räume (es sollen Brachen angelegt werden)</a:t>
            </a:r>
          </a:p>
          <a:p>
            <a:pPr marL="171450" indent="-171450">
              <a:buFont typeface="Arial" panose="020B0604020202020204" pitchFamily="34" charset="0"/>
              <a:buChar char="•"/>
            </a:pPr>
            <a:r>
              <a:rPr lang="de-DE" sz="1400" dirty="0" smtClean="0"/>
              <a:t>Maßnahmen der Renaturierung (z.B. </a:t>
            </a:r>
            <a:r>
              <a:rPr lang="de-DE" sz="1400" dirty="0" err="1" smtClean="0"/>
              <a:t>Wiedervernässung</a:t>
            </a:r>
            <a:r>
              <a:rPr lang="de-DE" sz="1400" dirty="0" smtClean="0"/>
              <a:t>)</a:t>
            </a:r>
          </a:p>
          <a:p>
            <a:pPr marL="171450" indent="-171450">
              <a:buFont typeface="Arial" panose="020B0604020202020204" pitchFamily="34" charset="0"/>
              <a:buChar char="•"/>
            </a:pPr>
            <a:r>
              <a:rPr lang="de-DE" sz="1400" dirty="0" smtClean="0"/>
              <a:t>Schaffung von Pufferstreifen, Schonflächen etc.</a:t>
            </a:r>
          </a:p>
          <a:p>
            <a:pPr marL="171450" indent="-171450">
              <a:buFont typeface="Arial" panose="020B0604020202020204" pitchFamily="34" charset="0"/>
              <a:buChar char="•"/>
            </a:pPr>
            <a:r>
              <a:rPr lang="de-DE" sz="1400" dirty="0" smtClean="0"/>
              <a:t>Natureingriffe sollen reduziert werden (z.B. Einsatz Pflanzenschutzmittel)</a:t>
            </a:r>
          </a:p>
          <a:p>
            <a:pPr marL="171450" indent="-171450">
              <a:buFont typeface="Arial" panose="020B0604020202020204" pitchFamily="34" charset="0"/>
              <a:buChar char="•"/>
            </a:pPr>
            <a:r>
              <a:rPr lang="de-DE" sz="1400" dirty="0" smtClean="0"/>
              <a:t>Erhalt prägender Landschaftselemente (Hecken, Knicks etc.)</a:t>
            </a:r>
          </a:p>
          <a:p>
            <a:pPr marL="171450" indent="-171450">
              <a:buFont typeface="Arial" panose="020B0604020202020204" pitchFamily="34" charset="0"/>
              <a:buChar char="•"/>
            </a:pPr>
            <a:r>
              <a:rPr lang="de-DE" sz="1400" dirty="0" smtClean="0"/>
              <a:t>EU-</a:t>
            </a:r>
            <a:r>
              <a:rPr lang="de-DE" sz="1400" dirty="0" err="1" smtClean="0"/>
              <a:t>Renaturierungsgesetz</a:t>
            </a:r>
            <a:r>
              <a:rPr lang="de-DE" sz="1400" dirty="0" smtClean="0"/>
              <a:t> </a:t>
            </a:r>
            <a:r>
              <a:rPr lang="de-DE" sz="1100" dirty="0" smtClean="0"/>
              <a:t>(bis 2030 mind. 20% Land u. Meer </a:t>
            </a:r>
            <a:r>
              <a:rPr lang="de-DE" sz="1100" dirty="0" err="1" smtClean="0"/>
              <a:t>renaturiert</a:t>
            </a:r>
            <a:r>
              <a:rPr lang="de-DE" sz="1100" dirty="0" smtClean="0"/>
              <a:t> werden)</a:t>
            </a:r>
          </a:p>
          <a:p>
            <a:pPr marL="171450" indent="-171450">
              <a:buFont typeface="Arial" panose="020B0604020202020204" pitchFamily="34" charset="0"/>
              <a:buChar char="•"/>
            </a:pPr>
            <a:r>
              <a:rPr lang="de-DE" sz="1400" dirty="0" smtClean="0"/>
              <a:t>usw.</a:t>
            </a:r>
          </a:p>
        </p:txBody>
      </p:sp>
      <p:sp>
        <p:nvSpPr>
          <p:cNvPr id="6" name="Rechteck 5"/>
          <p:cNvSpPr/>
          <p:nvPr/>
        </p:nvSpPr>
        <p:spPr>
          <a:xfrm>
            <a:off x="395536" y="3435846"/>
            <a:ext cx="7488832" cy="1631216"/>
          </a:xfrm>
          <a:prstGeom prst="rect">
            <a:avLst/>
          </a:prstGeom>
        </p:spPr>
        <p:txBody>
          <a:bodyPr wrap="square">
            <a:spAutoFit/>
          </a:bodyPr>
          <a:lstStyle/>
          <a:p>
            <a:r>
              <a:rPr lang="de-DE" sz="1600" b="1" dirty="0">
                <a:solidFill>
                  <a:srgbClr val="FF0000"/>
                </a:solidFill>
              </a:rPr>
              <a:t>f</a:t>
            </a:r>
            <a:r>
              <a:rPr lang="de-DE" sz="1600" b="1" dirty="0" smtClean="0">
                <a:solidFill>
                  <a:srgbClr val="FF0000"/>
                </a:solidFill>
              </a:rPr>
              <a:t>ür die Windkraft gilt:</a:t>
            </a:r>
          </a:p>
          <a:p>
            <a:pPr marL="171450" indent="-171450">
              <a:buFont typeface="Arial" panose="020B0604020202020204" pitchFamily="34" charset="0"/>
              <a:buChar char="•"/>
            </a:pPr>
            <a:r>
              <a:rPr lang="de-DE" sz="1400" dirty="0"/>
              <a:t>m</a:t>
            </a:r>
            <a:r>
              <a:rPr lang="de-DE" sz="1400" dirty="0" smtClean="0"/>
              <a:t>assive flächendeckende Landschaftsumgestaltung</a:t>
            </a:r>
          </a:p>
          <a:p>
            <a:pPr marL="171450" indent="-171450">
              <a:buFont typeface="Arial" panose="020B0604020202020204" pitchFamily="34" charset="0"/>
              <a:buChar char="•"/>
            </a:pPr>
            <a:r>
              <a:rPr lang="de-DE" sz="1400" dirty="0"/>
              <a:t>g</a:t>
            </a:r>
            <a:r>
              <a:rPr lang="de-DE" sz="1400" dirty="0" smtClean="0"/>
              <a:t>roße Regionen werden zu Aufstellflächen der riesigen </a:t>
            </a:r>
          </a:p>
          <a:p>
            <a:pPr>
              <a:tabLst>
                <a:tab pos="182563" algn="l"/>
              </a:tabLst>
            </a:pPr>
            <a:r>
              <a:rPr lang="de-DE" sz="1400" dirty="0"/>
              <a:t>	</a:t>
            </a:r>
            <a:r>
              <a:rPr lang="de-DE" sz="1400" dirty="0" smtClean="0"/>
              <a:t>Windkraftindustrieanlagen degradiert</a:t>
            </a:r>
          </a:p>
          <a:p>
            <a:pPr marL="171450" indent="-171450">
              <a:buFont typeface="Arial" panose="020B0604020202020204" pitchFamily="34" charset="0"/>
              <a:buChar char="•"/>
            </a:pPr>
            <a:r>
              <a:rPr lang="de-DE" sz="1400" dirty="0" smtClean="0"/>
              <a:t>Abbau des Artenschutzes </a:t>
            </a:r>
          </a:p>
          <a:p>
            <a:pPr marL="171450" indent="-171450">
              <a:buFont typeface="Arial" panose="020B0604020202020204" pitchFamily="34" charset="0"/>
              <a:buChar char="•"/>
            </a:pPr>
            <a:r>
              <a:rPr lang="de-DE" sz="1400" dirty="0" smtClean="0"/>
              <a:t>Ignorieren  der Deposition kritischer Substanzen in Umwelt</a:t>
            </a:r>
          </a:p>
          <a:p>
            <a:pPr marL="171450" indent="-171450">
              <a:buFont typeface="Arial" panose="020B0604020202020204" pitchFamily="34" charset="0"/>
              <a:buChar char="•"/>
            </a:pPr>
            <a:r>
              <a:rPr lang="de-DE" sz="1400" dirty="0"/>
              <a:t>u</a:t>
            </a:r>
            <a:r>
              <a:rPr lang="de-DE" sz="1400" dirty="0" smtClean="0"/>
              <a:t>sw.</a:t>
            </a:r>
          </a:p>
        </p:txBody>
      </p:sp>
      <p:sp>
        <p:nvSpPr>
          <p:cNvPr id="9" name="Gleichschenkliges Dreieck 8"/>
          <p:cNvSpPr/>
          <p:nvPr/>
        </p:nvSpPr>
        <p:spPr>
          <a:xfrm>
            <a:off x="2267744" y="2708215"/>
            <a:ext cx="1584176" cy="21602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Gleichschenkliges Dreieck 9"/>
          <p:cNvSpPr/>
          <p:nvPr/>
        </p:nvSpPr>
        <p:spPr>
          <a:xfrm rot="10800000">
            <a:off x="2267744" y="3263957"/>
            <a:ext cx="1584176" cy="21602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2771800" y="2924239"/>
            <a:ext cx="576064" cy="33971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4391507" y="2564199"/>
            <a:ext cx="540533" cy="1015663"/>
          </a:xfrm>
          <a:prstGeom prst="rect">
            <a:avLst/>
          </a:prstGeom>
          <a:noFill/>
        </p:spPr>
        <p:txBody>
          <a:bodyPr wrap="none" rtlCol="0">
            <a:spAutoFit/>
          </a:bodyPr>
          <a:lstStyle/>
          <a:p>
            <a:r>
              <a:rPr lang="de-DE" sz="6000" b="1" dirty="0" smtClean="0">
                <a:solidFill>
                  <a:srgbClr val="FF0000"/>
                </a:solidFill>
              </a:rPr>
              <a:t>?</a:t>
            </a:r>
            <a:endParaRPr lang="de-DE" sz="6000" b="1" dirty="0">
              <a:solidFill>
                <a:srgbClr val="FF0000"/>
              </a:solidFill>
            </a:endParaRPr>
          </a:p>
        </p:txBody>
      </p:sp>
      <p:sp>
        <p:nvSpPr>
          <p:cNvPr id="12" name="Textfeld 11"/>
          <p:cNvSpPr txBox="1"/>
          <p:nvPr/>
        </p:nvSpPr>
        <p:spPr>
          <a:xfrm>
            <a:off x="6461491" y="2141443"/>
            <a:ext cx="2286973" cy="646331"/>
          </a:xfrm>
          <a:prstGeom prst="rect">
            <a:avLst/>
          </a:prstGeom>
          <a:noFill/>
        </p:spPr>
        <p:txBody>
          <a:bodyPr wrap="none" rtlCol="0">
            <a:spAutoFit/>
          </a:bodyPr>
          <a:lstStyle/>
          <a:p>
            <a:pPr algn="ctr"/>
            <a:r>
              <a:rPr lang="de-DE" b="1" dirty="0" smtClean="0">
                <a:solidFill>
                  <a:srgbClr val="FF0000"/>
                </a:solidFill>
              </a:rPr>
              <a:t>Ziel ist Senkung</a:t>
            </a:r>
          </a:p>
          <a:p>
            <a:pPr algn="ctr"/>
            <a:r>
              <a:rPr lang="de-DE" b="1" dirty="0">
                <a:solidFill>
                  <a:srgbClr val="FF0000"/>
                </a:solidFill>
              </a:rPr>
              <a:t>d</a:t>
            </a:r>
            <a:r>
              <a:rPr lang="de-DE" b="1" dirty="0" smtClean="0">
                <a:solidFill>
                  <a:srgbClr val="FF0000"/>
                </a:solidFill>
              </a:rPr>
              <a:t>es Naturverbrauches</a:t>
            </a:r>
            <a:endParaRPr lang="de-DE" b="1" dirty="0">
              <a:solidFill>
                <a:srgbClr val="FF0000"/>
              </a:solidFill>
            </a:endParaRPr>
          </a:p>
        </p:txBody>
      </p:sp>
      <p:sp>
        <p:nvSpPr>
          <p:cNvPr id="13" name="Geschweifte Klammer rechts 12"/>
          <p:cNvSpPr/>
          <p:nvPr/>
        </p:nvSpPr>
        <p:spPr>
          <a:xfrm>
            <a:off x="5796136" y="1203598"/>
            <a:ext cx="432048" cy="1360601"/>
          </a:xfrm>
          <a:prstGeom prst="rightBrace">
            <a:avLst>
              <a:gd name="adj1" fmla="val 27734"/>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4" name="Geschweifte Klammer rechts 13"/>
          <p:cNvSpPr/>
          <p:nvPr/>
        </p:nvSpPr>
        <p:spPr>
          <a:xfrm>
            <a:off x="5796136" y="3651870"/>
            <a:ext cx="432048" cy="1080120"/>
          </a:xfrm>
          <a:prstGeom prst="rightBrace">
            <a:avLst>
              <a:gd name="adj1" fmla="val 22443"/>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5" name="Textfeld 14"/>
          <p:cNvSpPr txBox="1"/>
          <p:nvPr/>
        </p:nvSpPr>
        <p:spPr>
          <a:xfrm>
            <a:off x="6904071" y="4439966"/>
            <a:ext cx="1697067" cy="646331"/>
          </a:xfrm>
          <a:prstGeom prst="rect">
            <a:avLst/>
          </a:prstGeom>
          <a:noFill/>
        </p:spPr>
        <p:txBody>
          <a:bodyPr wrap="none" rtlCol="0">
            <a:spAutoFit/>
          </a:bodyPr>
          <a:lstStyle/>
          <a:p>
            <a:pPr algn="ctr"/>
            <a:r>
              <a:rPr lang="de-DE" b="1" dirty="0" smtClean="0">
                <a:solidFill>
                  <a:srgbClr val="FF0000"/>
                </a:solidFill>
              </a:rPr>
              <a:t>Naturverbrauch</a:t>
            </a:r>
          </a:p>
          <a:p>
            <a:pPr algn="ctr"/>
            <a:r>
              <a:rPr lang="de-DE" b="1" dirty="0" smtClean="0">
                <a:solidFill>
                  <a:srgbClr val="FF0000"/>
                </a:solidFill>
              </a:rPr>
              <a:t>wird erhöht</a:t>
            </a:r>
            <a:endParaRPr lang="de-DE" b="1" dirty="0">
              <a:solidFill>
                <a:srgbClr val="FF0000"/>
              </a:solidFill>
            </a:endParaRPr>
          </a:p>
        </p:txBody>
      </p:sp>
      <p:pic>
        <p:nvPicPr>
          <p:cNvPr id="16" name="Picture 4" descr="Flurneuordnung und Landentwicklung: Ministerium für Ernährung, Ländlichen  Raum und Verbraucherschutz Baden-Württember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8712" y="1086965"/>
            <a:ext cx="2555776" cy="98072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Windiges Geld: Dubiose Geschäfte mit der Windkraft | NDR.de - Nachrichten -  Niedersachsen - Studio Oldenbur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793"/>
          <a:stretch/>
        </p:blipFill>
        <p:spPr bwMode="auto">
          <a:xfrm>
            <a:off x="6382255" y="3235738"/>
            <a:ext cx="2582233" cy="1208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7174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el 1"/>
          <p:cNvSpPr txBox="1">
            <a:spLocks/>
          </p:cNvSpPr>
          <p:nvPr/>
        </p:nvSpPr>
        <p:spPr>
          <a:xfrm>
            <a:off x="251520" y="51471"/>
            <a:ext cx="8640960" cy="576064"/>
          </a:xfrm>
          <a:prstGeom prst="rect">
            <a:avLst/>
          </a:prstGeom>
        </p:spPr>
        <p:txBody>
          <a:bodyP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600" b="1" dirty="0" smtClean="0"/>
              <a:t>Warum dann?</a:t>
            </a:r>
          </a:p>
          <a:p>
            <a:r>
              <a:rPr lang="de-DE" sz="2000" b="1" dirty="0" smtClean="0"/>
              <a:t>Wie kann es sein, dass Klimaschutz instrumentalisiert wird, um Umweltschutz und Nachhaltigkeit auszuhebeln?</a:t>
            </a:r>
            <a:endParaRPr lang="de-DE" sz="2000" b="1" dirty="0"/>
          </a:p>
        </p:txBody>
      </p:sp>
      <p:cxnSp>
        <p:nvCxnSpPr>
          <p:cNvPr id="7" name="Gerade Verbindung 6"/>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hteck 7"/>
          <p:cNvSpPr/>
          <p:nvPr/>
        </p:nvSpPr>
        <p:spPr>
          <a:xfrm>
            <a:off x="539552" y="627534"/>
            <a:ext cx="7776864" cy="3416320"/>
          </a:xfrm>
          <a:prstGeom prst="rect">
            <a:avLst/>
          </a:prstGeom>
        </p:spPr>
        <p:txBody>
          <a:bodyPr wrap="square">
            <a:spAutoFit/>
          </a:bodyPr>
          <a:lstStyle/>
          <a:p>
            <a:pPr marL="285750" indent="-285750">
              <a:buFont typeface="Arial" panose="020B0604020202020204" pitchFamily="34" charset="0"/>
              <a:buChar char="•"/>
            </a:pPr>
            <a:r>
              <a:rPr lang="de-DE" sz="1600" dirty="0" smtClean="0"/>
              <a:t>All die Punkte sind kein Geheimnis:</a:t>
            </a:r>
          </a:p>
          <a:p>
            <a:pPr marL="742950" lvl="1" indent="-285750">
              <a:buFont typeface="Arial" panose="020B0604020202020204" pitchFamily="34" charset="0"/>
              <a:buChar char="•"/>
            </a:pPr>
            <a:r>
              <a:rPr lang="de-DE" sz="1200" dirty="0" smtClean="0"/>
              <a:t>Nachweisbare mikroklimatische Veränderungen mit Bezug zu Temperatur- und Feuchtigkeitsveränderungen</a:t>
            </a:r>
          </a:p>
          <a:p>
            <a:pPr marL="742950" lvl="1" indent="-285750">
              <a:buFont typeface="Arial" panose="020B0604020202020204" pitchFamily="34" charset="0"/>
              <a:buChar char="•"/>
            </a:pPr>
            <a:r>
              <a:rPr lang="de-DE" sz="1200" dirty="0"/>
              <a:t>Flächendeckende Umweltveränderungen und massive ökologische Eingriffe und </a:t>
            </a:r>
          </a:p>
          <a:p>
            <a:pPr marL="742950" lvl="1" indent="-285750">
              <a:buFont typeface="Arial" panose="020B0604020202020204" pitchFamily="34" charset="0"/>
              <a:buChar char="•"/>
            </a:pPr>
            <a:r>
              <a:rPr lang="de-DE" sz="1200" dirty="0" smtClean="0"/>
              <a:t>Erhebliche gesundheitliche Risiken (flächendeckende Lärmbelastung, Schäden durch </a:t>
            </a:r>
            <a:r>
              <a:rPr lang="de-DE" sz="1200" dirty="0" err="1" smtClean="0"/>
              <a:t>Infraschall</a:t>
            </a:r>
            <a:r>
              <a:rPr lang="de-DE" sz="1200" dirty="0" smtClean="0"/>
              <a:t> (viele ernstzunehmende Fakten, wenig Wissen)</a:t>
            </a:r>
          </a:p>
          <a:p>
            <a:pPr marL="742950" lvl="1" indent="-285750">
              <a:buFont typeface="Arial" panose="020B0604020202020204" pitchFamily="34" charset="0"/>
              <a:buChar char="•"/>
            </a:pPr>
            <a:r>
              <a:rPr lang="de-DE" sz="1200" dirty="0" smtClean="0"/>
              <a:t>Stoffliche umweltschädliche Kollateralschäden (z.B. SF6, unklare Entsorgung der Rotorblätter, Umweltschäden durch Produktion der Permanentmagneten, umweltgiftige Lackierungen </a:t>
            </a:r>
            <a:r>
              <a:rPr lang="de-DE" sz="1200" dirty="0"/>
              <a:t>von </a:t>
            </a:r>
            <a:r>
              <a:rPr lang="de-DE" sz="1200" dirty="0" smtClean="0"/>
              <a:t>offshore Windrädern etc.)</a:t>
            </a:r>
          </a:p>
          <a:p>
            <a:pPr marL="742950" lvl="1" indent="-285750">
              <a:buFont typeface="Arial" panose="020B0604020202020204" pitchFamily="34" charset="0"/>
              <a:buChar char="•"/>
            </a:pPr>
            <a:r>
              <a:rPr lang="de-DE" sz="1200" dirty="0"/>
              <a:t>m</a:t>
            </a:r>
            <a:r>
              <a:rPr lang="de-DE" sz="1200" dirty="0" smtClean="0"/>
              <a:t>assiver Ressourcenbedarf</a:t>
            </a:r>
          </a:p>
          <a:p>
            <a:pPr marL="742950" lvl="1" indent="-285750">
              <a:buFont typeface="Arial" panose="020B0604020202020204" pitchFamily="34" charset="0"/>
              <a:buChar char="•"/>
            </a:pPr>
            <a:r>
              <a:rPr lang="de-DE" sz="1200" dirty="0"/>
              <a:t>f</a:t>
            </a:r>
            <a:r>
              <a:rPr lang="de-DE" sz="1200" dirty="0" smtClean="0"/>
              <a:t>ragliche energetische Sinnhaftigkeit eines weiteren Ausbaus</a:t>
            </a:r>
          </a:p>
          <a:p>
            <a:pPr marL="742950" lvl="1" indent="-285750">
              <a:buFont typeface="Arial" panose="020B0604020202020204" pitchFamily="34" charset="0"/>
              <a:buChar char="•"/>
            </a:pPr>
            <a:r>
              <a:rPr lang="de-DE" sz="1200" dirty="0"/>
              <a:t>f</a:t>
            </a:r>
            <a:r>
              <a:rPr lang="de-DE" sz="1200" dirty="0" smtClean="0"/>
              <a:t>ragliche Sinnhaftigkeit in Hinblick auf Stromkosten</a:t>
            </a:r>
          </a:p>
          <a:p>
            <a:pPr marL="742950" lvl="1" indent="-285750">
              <a:buFont typeface="Arial" panose="020B0604020202020204" pitchFamily="34" charset="0"/>
              <a:buChar char="•"/>
            </a:pPr>
            <a:r>
              <a:rPr lang="de-DE" sz="1200" dirty="0" smtClean="0"/>
              <a:t>…</a:t>
            </a:r>
            <a:endParaRPr lang="de-DE" sz="1400" dirty="0"/>
          </a:p>
          <a:p>
            <a:pPr marL="285750" indent="-285750">
              <a:buFont typeface="Arial" panose="020B0604020202020204" pitchFamily="34" charset="0"/>
              <a:buChar char="•"/>
            </a:pPr>
            <a:r>
              <a:rPr lang="de-DE" sz="1600" dirty="0"/>
              <a:t>f</a:t>
            </a:r>
            <a:r>
              <a:rPr lang="de-DE" sz="1600" dirty="0" smtClean="0"/>
              <a:t>ür all dies gibt es reichlich stützende Fakten</a:t>
            </a:r>
          </a:p>
          <a:p>
            <a:pPr marL="285750" indent="-285750">
              <a:buFont typeface="Arial" panose="020B0604020202020204" pitchFamily="34" charset="0"/>
              <a:buChar char="•"/>
            </a:pPr>
            <a:r>
              <a:rPr lang="de-DE" sz="1600" dirty="0"/>
              <a:t>t</a:t>
            </a:r>
            <a:r>
              <a:rPr lang="de-DE" sz="1600" dirty="0" smtClean="0"/>
              <a:t>rotzdem verlegt sich politische </a:t>
            </a:r>
            <a:r>
              <a:rPr lang="de-DE" sz="1600" b="1" dirty="0" smtClean="0"/>
              <a:t>Mainstream auf</a:t>
            </a:r>
            <a:r>
              <a:rPr lang="de-DE" sz="1600" dirty="0" smtClean="0"/>
              <a:t> „Mantra“-artige Wiederholung von</a:t>
            </a:r>
          </a:p>
          <a:p>
            <a:pPr marL="742950" lvl="1" indent="-285750">
              <a:buFont typeface="Arial" panose="020B0604020202020204" pitchFamily="34" charset="0"/>
              <a:buChar char="•"/>
            </a:pPr>
            <a:r>
              <a:rPr lang="de-DE" sz="1600" dirty="0" smtClean="0"/>
              <a:t>das ist erwiesenermaßen alles zu vernachlässigen</a:t>
            </a:r>
          </a:p>
          <a:p>
            <a:pPr marL="742950" lvl="1" indent="-285750">
              <a:buFont typeface="Arial" panose="020B0604020202020204" pitchFamily="34" charset="0"/>
              <a:buChar char="•"/>
            </a:pPr>
            <a:r>
              <a:rPr lang="de-DE" sz="1600" dirty="0" smtClean="0"/>
              <a:t>„irgendwoher muss der Strom ja kommen“</a:t>
            </a:r>
          </a:p>
          <a:p>
            <a:pPr marL="742950" lvl="1" indent="-285750">
              <a:buFont typeface="Arial" panose="020B0604020202020204" pitchFamily="34" charset="0"/>
              <a:buChar char="•"/>
            </a:pPr>
            <a:r>
              <a:rPr lang="de-DE" sz="1600" dirty="0"/>
              <a:t>d</a:t>
            </a:r>
            <a:r>
              <a:rPr lang="de-DE" sz="1600" dirty="0" smtClean="0"/>
              <a:t>as sei schon der richtige Weg, man brauche nur viel mehr Windräder</a:t>
            </a:r>
          </a:p>
        </p:txBody>
      </p:sp>
      <p:sp>
        <p:nvSpPr>
          <p:cNvPr id="9" name="Rechteck 8"/>
          <p:cNvSpPr/>
          <p:nvPr/>
        </p:nvSpPr>
        <p:spPr>
          <a:xfrm>
            <a:off x="540748" y="3942804"/>
            <a:ext cx="7776864" cy="1077218"/>
          </a:xfrm>
          <a:prstGeom prst="rect">
            <a:avLst/>
          </a:prstGeom>
        </p:spPr>
        <p:txBody>
          <a:bodyPr wrap="square">
            <a:spAutoFit/>
          </a:bodyPr>
          <a:lstStyle/>
          <a:p>
            <a:pPr marL="285750" indent="-285750">
              <a:buFont typeface="Arial" panose="020B0604020202020204" pitchFamily="34" charset="0"/>
              <a:buChar char="•"/>
            </a:pPr>
            <a:r>
              <a:rPr lang="de-DE" sz="1600" dirty="0"/>
              <a:t>e</a:t>
            </a:r>
            <a:r>
              <a:rPr lang="de-DE" sz="1600" dirty="0" smtClean="0"/>
              <a:t>rklärlich ist es nur durch massives Interesse die Energieversorgung weiter durch </a:t>
            </a:r>
            <a:r>
              <a:rPr lang="de-DE" sz="1600" b="1" dirty="0" err="1" smtClean="0"/>
              <a:t>großindustrielle</a:t>
            </a:r>
            <a:r>
              <a:rPr lang="de-DE" sz="1600" b="1" dirty="0" smtClean="0"/>
              <a:t>, finanzintensive und damit gut rendite-verwertbare Großinvestments </a:t>
            </a:r>
            <a:r>
              <a:rPr lang="de-DE" sz="1600" dirty="0" smtClean="0"/>
              <a:t>zu organisieren</a:t>
            </a:r>
          </a:p>
          <a:p>
            <a:pPr marL="285750" indent="-285750">
              <a:buFont typeface="Arial" panose="020B0604020202020204" pitchFamily="34" charset="0"/>
              <a:buChar char="•"/>
            </a:pPr>
            <a:r>
              <a:rPr lang="de-DE" sz="1600" dirty="0"/>
              <a:t>e</a:t>
            </a:r>
            <a:r>
              <a:rPr lang="de-DE" sz="1600" dirty="0" smtClean="0"/>
              <a:t>s findet sich dann auch eine „monetäre Verwertungskette“</a:t>
            </a:r>
          </a:p>
        </p:txBody>
      </p:sp>
    </p:spTree>
    <p:extLst>
      <p:ext uri="{BB962C8B-B14F-4D97-AF65-F5344CB8AC3E}">
        <p14:creationId xmlns:p14="http://schemas.microsoft.com/office/powerpoint/2010/main" val="955796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txBox="1">
            <a:spLocks/>
          </p:cNvSpPr>
          <p:nvPr/>
        </p:nvSpPr>
        <p:spPr>
          <a:xfrm>
            <a:off x="251520" y="51471"/>
            <a:ext cx="8640960" cy="576064"/>
          </a:xfrm>
          <a:prstGeom prst="rect">
            <a:avLst/>
          </a:prstGeom>
        </p:spPr>
        <p:txBody>
          <a:bodyP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600" b="1" dirty="0" smtClean="0"/>
              <a:t>Warum dann?</a:t>
            </a:r>
          </a:p>
          <a:p>
            <a:r>
              <a:rPr lang="de-DE" sz="2000" b="1" dirty="0" smtClean="0"/>
              <a:t>Wie kann es sein, dass Klimaschutz instrumentalisiert wird, um Umweltschutz und Nachhaltigkeit auszuhebeln?</a:t>
            </a:r>
            <a:endParaRPr lang="de-DE" sz="2000" b="1" dirty="0"/>
          </a:p>
        </p:txBody>
      </p:sp>
      <p:cxnSp>
        <p:nvCxnSpPr>
          <p:cNvPr id="7" name="Gerade Verbindung 6"/>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hteck 7"/>
          <p:cNvSpPr/>
          <p:nvPr/>
        </p:nvSpPr>
        <p:spPr>
          <a:xfrm>
            <a:off x="395536" y="627534"/>
            <a:ext cx="8496944" cy="2893100"/>
          </a:xfrm>
          <a:prstGeom prst="rect">
            <a:avLst/>
          </a:prstGeom>
        </p:spPr>
        <p:txBody>
          <a:bodyPr wrap="square">
            <a:spAutoFit/>
          </a:bodyPr>
          <a:lstStyle/>
          <a:p>
            <a:pPr marL="285750" indent="-285750">
              <a:buFont typeface="Arial" panose="020B0604020202020204" pitchFamily="34" charset="0"/>
              <a:buChar char="•"/>
            </a:pPr>
            <a:r>
              <a:rPr lang="de-DE" sz="1400" dirty="0" smtClean="0"/>
              <a:t>All die Punkte sind kein Geheimnis:</a:t>
            </a:r>
          </a:p>
          <a:p>
            <a:pPr marL="742950" lvl="1" indent="-285750">
              <a:buFont typeface="Arial" panose="020B0604020202020204" pitchFamily="34" charset="0"/>
              <a:buChar char="•"/>
            </a:pPr>
            <a:r>
              <a:rPr lang="de-DE" sz="1200" dirty="0" smtClean="0"/>
              <a:t>Nachweisbare mikroklimatische Veränderungen mit Bezug zu Temperatur- und Feuchtigkeitsveränderungen</a:t>
            </a:r>
          </a:p>
          <a:p>
            <a:pPr marL="742950" lvl="1" indent="-285750">
              <a:buFont typeface="Arial" panose="020B0604020202020204" pitchFamily="34" charset="0"/>
              <a:buChar char="•"/>
            </a:pPr>
            <a:r>
              <a:rPr lang="de-DE" sz="1200" dirty="0"/>
              <a:t>Flächendeckende Umweltveränderungen und massive ökologische Eingriffe und </a:t>
            </a:r>
          </a:p>
          <a:p>
            <a:pPr marL="742950" lvl="1" indent="-285750">
              <a:buFont typeface="Arial" panose="020B0604020202020204" pitchFamily="34" charset="0"/>
              <a:buChar char="•"/>
            </a:pPr>
            <a:r>
              <a:rPr lang="de-DE" sz="1200" dirty="0" smtClean="0"/>
              <a:t>Erhebliche gesundheitliche Risiken (flächendeckende Lärmbelastung, Schäden durch </a:t>
            </a:r>
            <a:r>
              <a:rPr lang="de-DE" sz="1200" dirty="0" err="1" smtClean="0"/>
              <a:t>Infraschall</a:t>
            </a:r>
            <a:r>
              <a:rPr lang="de-DE" sz="1200" dirty="0" smtClean="0"/>
              <a:t> (viele ernstzunehmende Fakten, wenig Wissen)</a:t>
            </a:r>
          </a:p>
          <a:p>
            <a:pPr marL="742950" lvl="1" indent="-285750">
              <a:buFont typeface="Arial" panose="020B0604020202020204" pitchFamily="34" charset="0"/>
              <a:buChar char="•"/>
            </a:pPr>
            <a:r>
              <a:rPr lang="de-DE" sz="1200" dirty="0" smtClean="0"/>
              <a:t>Stoffliche umweltschädliche Kollateralschäden (z.B. SF6, unklare Entsorgung der Rotorblätter, Umweltschäden durch Produktion der Permanentmagneten, umweltgiftige Lackierungen </a:t>
            </a:r>
            <a:r>
              <a:rPr lang="de-DE" sz="1200" dirty="0"/>
              <a:t>von </a:t>
            </a:r>
            <a:r>
              <a:rPr lang="de-DE" sz="1200" dirty="0" smtClean="0"/>
              <a:t>offshore Windrädern etc.)</a:t>
            </a:r>
          </a:p>
          <a:p>
            <a:pPr marL="742950" lvl="1" indent="-285750">
              <a:buFont typeface="Arial" panose="020B0604020202020204" pitchFamily="34" charset="0"/>
              <a:buChar char="•"/>
            </a:pPr>
            <a:r>
              <a:rPr lang="de-DE" sz="1200" dirty="0"/>
              <a:t>m</a:t>
            </a:r>
            <a:r>
              <a:rPr lang="de-DE" sz="1200" dirty="0" smtClean="0"/>
              <a:t>assiver Ressourcenbedarf</a:t>
            </a:r>
          </a:p>
          <a:p>
            <a:pPr marL="742950" lvl="1" indent="-285750">
              <a:buFont typeface="Arial" panose="020B0604020202020204" pitchFamily="34" charset="0"/>
              <a:buChar char="•"/>
            </a:pPr>
            <a:r>
              <a:rPr lang="de-DE" sz="1200" dirty="0"/>
              <a:t>f</a:t>
            </a:r>
            <a:r>
              <a:rPr lang="de-DE" sz="1200" dirty="0" smtClean="0"/>
              <a:t>ragliche energetische Sinnhaftigkeit eines weiteren Ausbaus</a:t>
            </a:r>
          </a:p>
          <a:p>
            <a:pPr marL="742950" lvl="1" indent="-285750">
              <a:buFont typeface="Arial" panose="020B0604020202020204" pitchFamily="34" charset="0"/>
              <a:buChar char="•"/>
            </a:pPr>
            <a:r>
              <a:rPr lang="de-DE" sz="1200" dirty="0"/>
              <a:t>f</a:t>
            </a:r>
            <a:r>
              <a:rPr lang="de-DE" sz="1200" dirty="0" smtClean="0"/>
              <a:t>ragliche Sinnhaftigkeit in Hinblick auf Stromkosten</a:t>
            </a:r>
          </a:p>
          <a:p>
            <a:pPr marL="742950" lvl="1" indent="-285750">
              <a:buFont typeface="Arial" panose="020B0604020202020204" pitchFamily="34" charset="0"/>
              <a:buChar char="•"/>
            </a:pPr>
            <a:r>
              <a:rPr lang="de-DE" sz="1200" dirty="0" smtClean="0"/>
              <a:t>…</a:t>
            </a:r>
            <a:endParaRPr lang="de-DE" sz="1400" dirty="0"/>
          </a:p>
          <a:p>
            <a:pPr marL="285750" indent="-285750">
              <a:buFont typeface="Arial" panose="020B0604020202020204" pitchFamily="34" charset="0"/>
              <a:buChar char="•"/>
            </a:pPr>
            <a:r>
              <a:rPr lang="de-DE" sz="1200" dirty="0"/>
              <a:t>f</a:t>
            </a:r>
            <a:r>
              <a:rPr lang="de-DE" sz="1200" dirty="0" smtClean="0"/>
              <a:t>ür all dies gibt es reichlich stützende Fakten; trotzdem </a:t>
            </a:r>
            <a:r>
              <a:rPr lang="de-DE" sz="1200" dirty="0"/>
              <a:t>verlegt sich politische </a:t>
            </a:r>
            <a:r>
              <a:rPr lang="de-DE" sz="1200" b="1" dirty="0"/>
              <a:t>Mainstream auf</a:t>
            </a:r>
            <a:r>
              <a:rPr lang="de-DE" sz="1200" dirty="0"/>
              <a:t> „Mantra“-artige Wiederholung von </a:t>
            </a:r>
            <a:endParaRPr lang="de-DE" sz="1200" dirty="0" smtClean="0"/>
          </a:p>
          <a:p>
            <a:pPr marL="719138" indent="-269875">
              <a:buFont typeface="Arial" panose="020B0604020202020204" pitchFamily="34" charset="0"/>
              <a:buChar char="•"/>
            </a:pPr>
            <a:r>
              <a:rPr lang="de-DE" sz="1200" dirty="0" smtClean="0"/>
              <a:t>das ist erwiesenermaßen alles zu vernachlässigen</a:t>
            </a:r>
          </a:p>
          <a:p>
            <a:pPr marL="719138" lvl="1" indent="-269875">
              <a:buFont typeface="Arial" panose="020B0604020202020204" pitchFamily="34" charset="0"/>
              <a:buChar char="•"/>
            </a:pPr>
            <a:r>
              <a:rPr lang="de-DE" sz="1200" dirty="0" smtClean="0"/>
              <a:t>„irgendwoher muss der Strom ja kommen“</a:t>
            </a:r>
          </a:p>
          <a:p>
            <a:pPr marL="719138" lvl="1" indent="-269875">
              <a:buFont typeface="Arial" panose="020B0604020202020204" pitchFamily="34" charset="0"/>
              <a:buChar char="•"/>
            </a:pPr>
            <a:r>
              <a:rPr lang="de-DE" sz="1200" dirty="0"/>
              <a:t>d</a:t>
            </a:r>
            <a:r>
              <a:rPr lang="de-DE" sz="1200" dirty="0" smtClean="0"/>
              <a:t>as sei schon der richtige Weg, man brauche nur noch mehr Windräder</a:t>
            </a:r>
          </a:p>
        </p:txBody>
      </p:sp>
      <p:sp>
        <p:nvSpPr>
          <p:cNvPr id="9" name="Rechteck 8"/>
          <p:cNvSpPr/>
          <p:nvPr/>
        </p:nvSpPr>
        <p:spPr>
          <a:xfrm>
            <a:off x="396732" y="3435846"/>
            <a:ext cx="8351732" cy="646331"/>
          </a:xfrm>
          <a:prstGeom prst="rect">
            <a:avLst/>
          </a:prstGeom>
          <a:solidFill>
            <a:schemeClr val="accent6">
              <a:lumMod val="20000"/>
              <a:lumOff val="80000"/>
            </a:schemeClr>
          </a:solidFill>
        </p:spPr>
        <p:txBody>
          <a:bodyPr wrap="square">
            <a:spAutoFit/>
          </a:bodyPr>
          <a:lstStyle/>
          <a:p>
            <a:pPr marL="285750" indent="-285750">
              <a:buFont typeface="Arial" panose="020B0604020202020204" pitchFamily="34" charset="0"/>
              <a:buChar char="•"/>
            </a:pPr>
            <a:r>
              <a:rPr lang="de-DE" sz="1200" dirty="0"/>
              <a:t>e</a:t>
            </a:r>
            <a:r>
              <a:rPr lang="de-DE" sz="1200" dirty="0" smtClean="0"/>
              <a:t>rklärlich ist es nur durch massives Interesse die Energieversorgung weiter durch </a:t>
            </a:r>
          </a:p>
          <a:p>
            <a:pPr>
              <a:tabLst>
                <a:tab pos="268288" algn="l"/>
              </a:tabLst>
            </a:pPr>
            <a:r>
              <a:rPr lang="de-DE" sz="1200" b="1" dirty="0"/>
              <a:t>	</a:t>
            </a:r>
            <a:r>
              <a:rPr lang="de-DE" sz="1200" b="1" dirty="0" err="1" smtClean="0"/>
              <a:t>großindustrielle</a:t>
            </a:r>
            <a:r>
              <a:rPr lang="de-DE" sz="1200" b="1" dirty="0" smtClean="0"/>
              <a:t>, finanzintensive und damit gut rendite-verwertbare Großinvestments </a:t>
            </a:r>
            <a:r>
              <a:rPr lang="de-DE" sz="1200" dirty="0" smtClean="0"/>
              <a:t>zu organisieren</a:t>
            </a:r>
          </a:p>
          <a:p>
            <a:pPr marL="285750" indent="-285750">
              <a:buFont typeface="Arial" panose="020B0604020202020204" pitchFamily="34" charset="0"/>
              <a:buChar char="•"/>
            </a:pPr>
            <a:r>
              <a:rPr lang="de-DE" sz="1200" dirty="0"/>
              <a:t>e</a:t>
            </a:r>
            <a:r>
              <a:rPr lang="de-DE" sz="1200" dirty="0" smtClean="0"/>
              <a:t>s findet sich dann auch eine „monetäre Verwertungskette“</a:t>
            </a:r>
          </a:p>
        </p:txBody>
      </p:sp>
      <p:sp>
        <p:nvSpPr>
          <p:cNvPr id="10" name="Rechteck 9"/>
          <p:cNvSpPr/>
          <p:nvPr/>
        </p:nvSpPr>
        <p:spPr>
          <a:xfrm>
            <a:off x="396732" y="4083918"/>
            <a:ext cx="7776864" cy="1015663"/>
          </a:xfrm>
          <a:prstGeom prst="rect">
            <a:avLst/>
          </a:prstGeom>
        </p:spPr>
        <p:txBody>
          <a:bodyPr wrap="square">
            <a:spAutoFit/>
          </a:bodyPr>
          <a:lstStyle/>
          <a:p>
            <a:pPr marL="285750" indent="-285750">
              <a:buFont typeface="Arial" panose="020B0604020202020204" pitchFamily="34" charset="0"/>
              <a:buChar char="•"/>
            </a:pPr>
            <a:r>
              <a:rPr lang="de-DE" sz="1200" dirty="0" smtClean="0"/>
              <a:t>Flächen-Akquisiteure und Anlagenplaner wollen ihr sehr lukratives Geschäftsmodell möglichst lange erhalten</a:t>
            </a:r>
          </a:p>
          <a:p>
            <a:pPr marL="285750" indent="-285750">
              <a:buFont typeface="Arial" panose="020B0604020202020204" pitchFamily="34" charset="0"/>
              <a:buChar char="•"/>
            </a:pPr>
            <a:endParaRPr lang="de-DE" sz="1200" dirty="0"/>
          </a:p>
          <a:p>
            <a:pPr marL="285750" indent="-285750">
              <a:buFont typeface="Arial" panose="020B0604020202020204" pitchFamily="34" charset="0"/>
              <a:buChar char="•"/>
            </a:pPr>
            <a:endParaRPr lang="de-DE" sz="1200" dirty="0" smtClean="0"/>
          </a:p>
          <a:p>
            <a:pPr marL="285750" indent="-285750">
              <a:buFont typeface="Arial" panose="020B0604020202020204" pitchFamily="34" charset="0"/>
              <a:buChar char="•"/>
            </a:pPr>
            <a:r>
              <a:rPr lang="de-DE" sz="1200" dirty="0" smtClean="0"/>
              <a:t>Landwirte hoffen sich aus schwierigen wirtschaftlichen Bedingungen zu befreien</a:t>
            </a:r>
          </a:p>
          <a:p>
            <a:pPr marL="285750" indent="-285750">
              <a:buFont typeface="Arial" panose="020B0604020202020204" pitchFamily="34" charset="0"/>
              <a:buChar char="•"/>
            </a:pPr>
            <a:r>
              <a:rPr lang="de-DE" sz="1200" dirty="0" smtClean="0"/>
              <a:t>Kommunen mit prekären Finanzen hoffen auf Geld (langfristige Folgen und demokratische Prozesse stören da)</a:t>
            </a:r>
          </a:p>
        </p:txBody>
      </p:sp>
      <p:sp>
        <p:nvSpPr>
          <p:cNvPr id="2" name="Pfeil nach oben und unten 1"/>
          <p:cNvSpPr/>
          <p:nvPr/>
        </p:nvSpPr>
        <p:spPr>
          <a:xfrm>
            <a:off x="4139952" y="4371950"/>
            <a:ext cx="144016" cy="288032"/>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763688" y="4371950"/>
            <a:ext cx="1786258" cy="307777"/>
          </a:xfrm>
          <a:prstGeom prst="rect">
            <a:avLst/>
          </a:prstGeom>
          <a:noFill/>
        </p:spPr>
        <p:txBody>
          <a:bodyPr wrap="none" rtlCol="0">
            <a:spAutoFit/>
          </a:bodyPr>
          <a:lstStyle/>
          <a:p>
            <a:r>
              <a:rPr lang="de-DE" sz="1400" dirty="0" smtClean="0">
                <a:solidFill>
                  <a:srgbClr val="FF0000"/>
                </a:solidFill>
              </a:rPr>
              <a:t>Wunsch / Wirklichkeit</a:t>
            </a:r>
            <a:endParaRPr lang="de-DE" sz="1400" dirty="0">
              <a:solidFill>
                <a:srgbClr val="FF0000"/>
              </a:solidFill>
            </a:endParaRPr>
          </a:p>
        </p:txBody>
      </p:sp>
      <p:sp>
        <p:nvSpPr>
          <p:cNvPr id="11" name="Textfeld 10"/>
          <p:cNvSpPr txBox="1"/>
          <p:nvPr/>
        </p:nvSpPr>
        <p:spPr>
          <a:xfrm>
            <a:off x="4836910" y="4371950"/>
            <a:ext cx="1679306" cy="307777"/>
          </a:xfrm>
          <a:prstGeom prst="rect">
            <a:avLst/>
          </a:prstGeom>
          <a:noFill/>
        </p:spPr>
        <p:txBody>
          <a:bodyPr wrap="none" rtlCol="0">
            <a:spAutoFit/>
          </a:bodyPr>
          <a:lstStyle/>
          <a:p>
            <a:r>
              <a:rPr lang="de-DE" sz="1400" dirty="0" smtClean="0">
                <a:solidFill>
                  <a:srgbClr val="FF0000"/>
                </a:solidFill>
              </a:rPr>
              <a:t>Gewinner / Verlierer</a:t>
            </a:r>
            <a:endParaRPr lang="de-DE" sz="1400" dirty="0">
              <a:solidFill>
                <a:srgbClr val="FF0000"/>
              </a:solidFill>
            </a:endParaRPr>
          </a:p>
        </p:txBody>
      </p:sp>
    </p:spTree>
    <p:extLst>
      <p:ext uri="{BB962C8B-B14F-4D97-AF65-F5344CB8AC3E}">
        <p14:creationId xmlns:p14="http://schemas.microsoft.com/office/powerpoint/2010/main" val="426245019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4000"/>
                    </a14:imgEffect>
                    <a14:imgEffect>
                      <a14:brightnessContrast bright="-2000" contrast="8000"/>
                    </a14:imgEffect>
                  </a14:imgLayer>
                </a14:imgProps>
              </a:ext>
              <a:ext uri="{28A0092B-C50C-407E-A947-70E740481C1C}">
                <a14:useLocalDpi xmlns:a14="http://schemas.microsoft.com/office/drawing/2010/main" val="0"/>
              </a:ext>
            </a:extLst>
          </a:blip>
          <a:srcRect l="4062" t="13667" r="2812" b="6000"/>
          <a:stretch/>
        </p:blipFill>
        <p:spPr bwMode="auto">
          <a:xfrm>
            <a:off x="35496" y="670295"/>
            <a:ext cx="9017396" cy="4375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Das Geschäft mit der Nachhaltigkeit oder ein „nachhaltiges Geschäft“?</a:t>
            </a:r>
            <a:endParaRPr lang="de-DE" sz="2000" b="1" dirty="0"/>
          </a:p>
        </p:txBody>
      </p:sp>
      <p:cxnSp>
        <p:nvCxnSpPr>
          <p:cNvPr id="5" name="Gerade Verbindung 4"/>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p:cNvSpPr txBox="1"/>
          <p:nvPr/>
        </p:nvSpPr>
        <p:spPr>
          <a:xfrm>
            <a:off x="107504" y="4815019"/>
            <a:ext cx="5760640" cy="230832"/>
          </a:xfrm>
          <a:prstGeom prst="rect">
            <a:avLst/>
          </a:prstGeom>
          <a:solidFill>
            <a:schemeClr val="bg1"/>
          </a:solidFill>
        </p:spPr>
        <p:txBody>
          <a:bodyPr wrap="square" rtlCol="0">
            <a:spAutoFit/>
          </a:bodyPr>
          <a:lstStyle/>
          <a:p>
            <a:r>
              <a:rPr lang="de-DE" sz="900" dirty="0"/>
              <a:t>https://www.ökologischekapitalanlagen.de/windenergie-rendite/</a:t>
            </a:r>
          </a:p>
        </p:txBody>
      </p:sp>
      <p:cxnSp>
        <p:nvCxnSpPr>
          <p:cNvPr id="3" name="Gerade Verbindung 2"/>
          <p:cNvCxnSpPr/>
          <p:nvPr/>
        </p:nvCxnSpPr>
        <p:spPr>
          <a:xfrm>
            <a:off x="2339752" y="3225600"/>
            <a:ext cx="424847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p:nvCxnSpPr>
        <p:spPr>
          <a:xfrm>
            <a:off x="1979712" y="3333600"/>
            <a:ext cx="46085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1979712" y="3448800"/>
            <a:ext cx="410445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1979712" y="3556800"/>
            <a:ext cx="453650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7634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print">
            <a:extLst>
              <a:ext uri="{28A0092B-C50C-407E-A947-70E740481C1C}">
                <a14:useLocalDpi xmlns:a14="http://schemas.microsoft.com/office/drawing/2010/main" val="0"/>
              </a:ext>
            </a:extLst>
          </a:blip>
          <a:srcRect l="8501" t="11085" r="24609" b="3380"/>
          <a:stretch/>
        </p:blipFill>
        <p:spPr>
          <a:xfrm>
            <a:off x="122312" y="88364"/>
            <a:ext cx="3657600" cy="2630869"/>
          </a:xfrm>
          <a:prstGeom prst="rect">
            <a:avLst/>
          </a:prstGeom>
        </p:spPr>
      </p:pic>
      <p:pic>
        <p:nvPicPr>
          <p:cNvPr id="15362" name="Picture 2" descr="Bürger kämpfen gegen Windp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8700" y="2080468"/>
            <a:ext cx="2745300" cy="2058975"/>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937" t="32778" r="17250" b="25000"/>
          <a:stretch/>
        </p:blipFill>
        <p:spPr bwMode="auto">
          <a:xfrm>
            <a:off x="2915816" y="3471863"/>
            <a:ext cx="4104456" cy="1551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2915816" y="4808886"/>
            <a:ext cx="1944216" cy="230832"/>
          </a:xfrm>
          <a:prstGeom prst="rect">
            <a:avLst/>
          </a:prstGeom>
          <a:noFill/>
        </p:spPr>
        <p:txBody>
          <a:bodyPr wrap="square" rtlCol="0">
            <a:spAutoFit/>
          </a:bodyPr>
          <a:lstStyle/>
          <a:p>
            <a:r>
              <a:rPr lang="de-DE" sz="900" dirty="0">
                <a:solidFill>
                  <a:schemeClr val="bg1"/>
                </a:solidFill>
              </a:rPr>
              <a:t>http://www.gegenwind-temnitz.de</a:t>
            </a:r>
          </a:p>
        </p:txBody>
      </p:sp>
      <p:pic>
        <p:nvPicPr>
          <p:cNvPr id="15365" name="Picture 5" descr="Protestplakat gegen den Bau von Windräder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4596" y="3643847"/>
            <a:ext cx="2668096" cy="1500804"/>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107504" y="4656207"/>
            <a:ext cx="2735188" cy="507831"/>
          </a:xfrm>
          <a:prstGeom prst="rect">
            <a:avLst/>
          </a:prstGeom>
          <a:noFill/>
        </p:spPr>
        <p:txBody>
          <a:bodyPr wrap="square" rtlCol="0">
            <a:spAutoFit/>
          </a:bodyPr>
          <a:lstStyle/>
          <a:p>
            <a:r>
              <a:rPr lang="de-DE" sz="900" dirty="0">
                <a:solidFill>
                  <a:schemeClr val="bg1"/>
                </a:solidFill>
              </a:rPr>
              <a:t>https://</a:t>
            </a:r>
            <a:r>
              <a:rPr lang="de-DE" sz="900" dirty="0" smtClean="0">
                <a:solidFill>
                  <a:schemeClr val="bg1"/>
                </a:solidFill>
              </a:rPr>
              <a:t>www.spiegel.de/wissenschaft/natur/windkraftbau-was-verschwoerungsglaube-mit-protesten-gegen-windkraft-zu-tun-hat</a:t>
            </a:r>
            <a:endParaRPr lang="de-DE" sz="900" dirty="0">
              <a:solidFill>
                <a:schemeClr val="bg1"/>
              </a:solidFill>
            </a:endParaRPr>
          </a:p>
        </p:txBody>
      </p:sp>
      <p:sp>
        <p:nvSpPr>
          <p:cNvPr id="10" name="Textfeld 9"/>
          <p:cNvSpPr txBox="1"/>
          <p:nvPr/>
        </p:nvSpPr>
        <p:spPr>
          <a:xfrm>
            <a:off x="8136904" y="2080468"/>
            <a:ext cx="1043608" cy="923330"/>
          </a:xfrm>
          <a:prstGeom prst="rect">
            <a:avLst/>
          </a:prstGeom>
          <a:noFill/>
        </p:spPr>
        <p:txBody>
          <a:bodyPr wrap="square" rtlCol="0">
            <a:spAutoFit/>
          </a:bodyPr>
          <a:lstStyle/>
          <a:p>
            <a:r>
              <a:rPr lang="de-DE" sz="900" dirty="0">
                <a:solidFill>
                  <a:schemeClr val="bg1"/>
                </a:solidFill>
              </a:rPr>
              <a:t>https://www.az-online.de/uelzen/wrestedt/buerger-kaempfen-gegen-windpark-7408324.html</a:t>
            </a:r>
          </a:p>
        </p:txBody>
      </p:sp>
      <p:pic>
        <p:nvPicPr>
          <p:cNvPr id="15372" name="Picture 12" descr="DEMO am Sonntag, 08.11.2020, abgesag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25" t="26658" r="2447" b="1475"/>
          <a:stretch/>
        </p:blipFill>
        <p:spPr bwMode="auto">
          <a:xfrm>
            <a:off x="5445240" y="88421"/>
            <a:ext cx="3607218" cy="1992103"/>
          </a:xfrm>
          <a:prstGeom prst="rect">
            <a:avLst/>
          </a:prstGeom>
          <a:noFill/>
          <a:extLst>
            <a:ext uri="{909E8E84-426E-40DD-AFC4-6F175D3DCCD1}">
              <a14:hiddenFill xmlns:a14="http://schemas.microsoft.com/office/drawing/2010/main">
                <a:solidFill>
                  <a:srgbClr val="FFFFFF"/>
                </a:solidFill>
              </a14:hiddenFill>
            </a:ext>
          </a:extLst>
        </p:spPr>
      </p:pic>
      <p:sp>
        <p:nvSpPr>
          <p:cNvPr id="15" name="Textfeld 14"/>
          <p:cNvSpPr txBox="1"/>
          <p:nvPr/>
        </p:nvSpPr>
        <p:spPr>
          <a:xfrm>
            <a:off x="5426592" y="88365"/>
            <a:ext cx="1944216" cy="230832"/>
          </a:xfrm>
          <a:prstGeom prst="rect">
            <a:avLst/>
          </a:prstGeom>
          <a:noFill/>
        </p:spPr>
        <p:txBody>
          <a:bodyPr wrap="square" rtlCol="0">
            <a:spAutoFit/>
          </a:bodyPr>
          <a:lstStyle/>
          <a:p>
            <a:r>
              <a:rPr lang="de-DE" sz="900" dirty="0"/>
              <a:t>http://www.gegenwind-temnitz.de</a:t>
            </a:r>
          </a:p>
        </p:txBody>
      </p:sp>
      <p:pic>
        <p:nvPicPr>
          <p:cNvPr id="16" name="Picture 2" descr="© Foto: Norman Meißner, TLZ Eisenach"/>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52" r="1967" b="11765"/>
          <a:stretch/>
        </p:blipFill>
        <p:spPr bwMode="auto">
          <a:xfrm>
            <a:off x="3995936" y="2080468"/>
            <a:ext cx="2298184" cy="13828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feld 16"/>
          <p:cNvSpPr txBox="1"/>
          <p:nvPr/>
        </p:nvSpPr>
        <p:spPr>
          <a:xfrm>
            <a:off x="4139952" y="2087301"/>
            <a:ext cx="1944216" cy="230832"/>
          </a:xfrm>
          <a:prstGeom prst="rect">
            <a:avLst/>
          </a:prstGeom>
          <a:noFill/>
        </p:spPr>
        <p:txBody>
          <a:bodyPr wrap="square" rtlCol="0">
            <a:spAutoFit/>
          </a:bodyPr>
          <a:lstStyle/>
          <a:p>
            <a:r>
              <a:rPr lang="de-DE" sz="900" dirty="0"/>
              <a:t>https://gegenwind-reitenberg.de</a:t>
            </a:r>
            <a:r>
              <a:rPr lang="de-DE" sz="900" dirty="0" smtClean="0"/>
              <a:t>/</a:t>
            </a:r>
            <a:endParaRPr lang="de-DE" sz="900" dirty="0"/>
          </a:p>
        </p:txBody>
      </p:sp>
      <p:pic>
        <p:nvPicPr>
          <p:cNvPr id="18" name="Picture 4" descr="Energiewende: Geplanter Windpark zwischen Eichholz und Niederlepte: Wie die  Stadt Zerbst dazu steh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107" t="6793" r="12924" b="4952"/>
          <a:stretch/>
        </p:blipFill>
        <p:spPr bwMode="auto">
          <a:xfrm>
            <a:off x="3923928" y="21376"/>
            <a:ext cx="1406109" cy="199378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0687" t="15112" r="30000" b="25000"/>
          <a:stretch/>
        </p:blipFill>
        <p:spPr bwMode="auto">
          <a:xfrm>
            <a:off x="1630448" y="1809840"/>
            <a:ext cx="2293480" cy="15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feld 19"/>
          <p:cNvSpPr txBox="1"/>
          <p:nvPr/>
        </p:nvSpPr>
        <p:spPr>
          <a:xfrm>
            <a:off x="1907704" y="3291830"/>
            <a:ext cx="1944216" cy="230832"/>
          </a:xfrm>
          <a:prstGeom prst="rect">
            <a:avLst/>
          </a:prstGeom>
          <a:noFill/>
        </p:spPr>
        <p:txBody>
          <a:bodyPr wrap="square" rtlCol="0">
            <a:spAutoFit/>
          </a:bodyPr>
          <a:lstStyle/>
          <a:p>
            <a:r>
              <a:rPr lang="de-DE" sz="900" dirty="0"/>
              <a:t>http://www.gegenwind-manker.de/</a:t>
            </a:r>
          </a:p>
        </p:txBody>
      </p:sp>
      <p:pic>
        <p:nvPicPr>
          <p:cNvPr id="21" name="Picture 4" descr="VolksInitiative - &quot;Rettet-Brandenburg&quot; — Volksinitiative &quot;Rettet  Brandenburg&quot;"/>
          <p:cNvPicPr>
            <a:picLocks noChangeAspect="1" noChangeArrowheads="1"/>
          </p:cNvPicPr>
          <p:nvPr/>
        </p:nvPicPr>
        <p:blipFill rotWithShape="1">
          <a:blip r:embed="rId10">
            <a:extLst>
              <a:ext uri="{28A0092B-C50C-407E-A947-70E740481C1C}">
                <a14:useLocalDpi xmlns:a14="http://schemas.microsoft.com/office/drawing/2010/main" val="0"/>
              </a:ext>
            </a:extLst>
          </a:blip>
          <a:srcRect t="20270" b="20146"/>
          <a:stretch/>
        </p:blipFill>
        <p:spPr bwMode="auto">
          <a:xfrm>
            <a:off x="6804248" y="4102145"/>
            <a:ext cx="2376264" cy="1061893"/>
          </a:xfrm>
          <a:prstGeom prst="rect">
            <a:avLst/>
          </a:prstGeom>
          <a:noFill/>
          <a:ln w="25400">
            <a:solidFill>
              <a:schemeClr val="bg1"/>
            </a:solidFill>
          </a:ln>
          <a:extLst>
            <a:ext uri="{909E8E84-426E-40DD-AFC4-6F175D3DCCD1}">
              <a14:hiddenFill xmlns:a14="http://schemas.microsoft.com/office/drawing/2010/main">
                <a:solidFill>
                  <a:srgbClr val="FFFFFF"/>
                </a:solidFill>
              </a14:hiddenFill>
            </a:ext>
          </a:extLst>
        </p:spPr>
      </p:pic>
      <p:pic>
        <p:nvPicPr>
          <p:cNvPr id="22" name="Picture 5"/>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7938" t="23112" r="38062" b="29333"/>
          <a:stretch/>
        </p:blipFill>
        <p:spPr bwMode="auto">
          <a:xfrm>
            <a:off x="156632" y="2165206"/>
            <a:ext cx="1463040" cy="1630680"/>
          </a:xfrm>
          <a:prstGeom prst="rect">
            <a:avLst/>
          </a:prstGeom>
          <a:noFill/>
          <a:ln w="508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9129822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Ende</a:t>
            </a:r>
            <a:endParaRPr lang="de-DE" sz="2000" b="1" dirty="0"/>
          </a:p>
        </p:txBody>
      </p:sp>
      <p:cxnSp>
        <p:nvCxnSpPr>
          <p:cNvPr id="4" name="Gerade Verbindung 3"/>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hteck 4"/>
          <p:cNvSpPr/>
          <p:nvPr/>
        </p:nvSpPr>
        <p:spPr>
          <a:xfrm>
            <a:off x="460256" y="1275606"/>
            <a:ext cx="8136904" cy="1169551"/>
          </a:xfrm>
          <a:prstGeom prst="rect">
            <a:avLst/>
          </a:prstGeom>
        </p:spPr>
        <p:txBody>
          <a:bodyPr wrap="square">
            <a:spAutoFit/>
          </a:bodyPr>
          <a:lstStyle/>
          <a:p>
            <a:pPr fontAlgn="base"/>
            <a:r>
              <a:rPr lang="de-DE" sz="1400" dirty="0"/>
              <a:t>Es ist eine Irrlehre, dass es Fragen gibt, die für normale Menschen zu groß oder zu kompliziert sind. Akzeptiert man einen solchen Gedanken, so hat man einen ersten Schritt in Richtung Technokratie, Expertenherrschaft, Oligarchie getan. Politik ist zugänglich, ist beeinflussbar für jeden. Das ist der zentrale Punkt der Demokratie</a:t>
            </a:r>
            <a:r>
              <a:rPr lang="de-DE" sz="1400" dirty="0" smtClean="0"/>
              <a:t>.</a:t>
            </a:r>
          </a:p>
          <a:p>
            <a:pPr fontAlgn="base"/>
            <a:endParaRPr lang="de-DE" sz="1400" dirty="0"/>
          </a:p>
          <a:p>
            <a:pPr algn="r" fontAlgn="base"/>
            <a:r>
              <a:rPr lang="de-DE" sz="1400" b="1" cap="all" dirty="0"/>
              <a:t>OLOF </a:t>
            </a:r>
            <a:r>
              <a:rPr lang="de-DE" sz="1400" b="1" cap="all" dirty="0" smtClean="0"/>
              <a:t>PALME </a:t>
            </a:r>
            <a:r>
              <a:rPr lang="de-DE" sz="1400" cap="all" dirty="0" smtClean="0"/>
              <a:t>(</a:t>
            </a:r>
            <a:r>
              <a:rPr lang="de-DE" sz="1400" dirty="0" smtClean="0"/>
              <a:t>Schwedischer Ministerpräsident)</a:t>
            </a:r>
            <a:endParaRPr lang="de-DE" sz="1400" dirty="0"/>
          </a:p>
        </p:txBody>
      </p:sp>
      <p:sp>
        <p:nvSpPr>
          <p:cNvPr id="2" name="AutoShape 2" descr="28.02.1986 - Todestag von Olof Palme, ZeitZeichen - Zeitzeichen - Sendungen  - WDR 5 - Radio - WD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9220" name="Picture 4" descr="28.02.1986 - Todestag von Olof Palme, ZeitZeichen - Zeitzeichen - Sendungen  - WDR 5 - Radio - WD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5734" y="2211710"/>
            <a:ext cx="2432270"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25769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457200" y="123478"/>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Fazit  I</a:t>
            </a:r>
            <a:endParaRPr lang="de-DE" sz="2000" b="1" dirty="0"/>
          </a:p>
        </p:txBody>
      </p:sp>
      <p:cxnSp>
        <p:nvCxnSpPr>
          <p:cNvPr id="5" name="Gerade Verbindung 4"/>
          <p:cNvCxnSpPr/>
          <p:nvPr/>
        </p:nvCxnSpPr>
        <p:spPr>
          <a:xfrm>
            <a:off x="539552" y="483518"/>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hteck 1"/>
          <p:cNvSpPr/>
          <p:nvPr/>
        </p:nvSpPr>
        <p:spPr>
          <a:xfrm>
            <a:off x="107504" y="627534"/>
            <a:ext cx="8784976" cy="4801314"/>
          </a:xfrm>
          <a:prstGeom prst="rect">
            <a:avLst/>
          </a:prstGeom>
        </p:spPr>
        <p:txBody>
          <a:bodyPr wrap="square">
            <a:spAutoFit/>
          </a:bodyPr>
          <a:lstStyle/>
          <a:p>
            <a:pPr marL="285750" indent="-285750">
              <a:buFont typeface="Arial" panose="020B0604020202020204" pitchFamily="34" charset="0"/>
              <a:buChar char="•"/>
            </a:pPr>
            <a:r>
              <a:rPr lang="de-DE" sz="1400" dirty="0"/>
              <a:t>Windkraftanlagen haben </a:t>
            </a:r>
            <a:r>
              <a:rPr lang="de-DE" sz="1400" b="1" dirty="0"/>
              <a:t>relevante mikroklimatische </a:t>
            </a:r>
            <a:r>
              <a:rPr lang="de-DE" sz="1400" b="1" dirty="0" smtClean="0"/>
              <a:t>Wirkungen</a:t>
            </a:r>
          </a:p>
          <a:p>
            <a:pPr marL="742950" lvl="1" indent="-285750">
              <a:buFont typeface="Arial" panose="020B0604020202020204" pitchFamily="34" charset="0"/>
              <a:buChar char="•"/>
            </a:pPr>
            <a:r>
              <a:rPr lang="de-DE" sz="1200" b="1" dirty="0"/>
              <a:t>e</a:t>
            </a:r>
            <a:r>
              <a:rPr lang="de-DE" sz="1200" b="1" dirty="0" smtClean="0"/>
              <a:t>s wird regional wärmer und trockener</a:t>
            </a:r>
          </a:p>
          <a:p>
            <a:pPr marL="742950" lvl="1" indent="-285750">
              <a:buFont typeface="Arial" panose="020B0604020202020204" pitchFamily="34" charset="0"/>
              <a:buChar char="•"/>
            </a:pPr>
            <a:r>
              <a:rPr lang="de-DE" sz="1200" b="1" dirty="0"/>
              <a:t>d</a:t>
            </a:r>
            <a:r>
              <a:rPr lang="de-DE" sz="1200" b="1" dirty="0" smtClean="0"/>
              <a:t>er Effekt verhält sich </a:t>
            </a:r>
            <a:r>
              <a:rPr lang="de-DE" sz="1200" b="1" dirty="0"/>
              <a:t>in etwa linear zu Erzeugungsrate und </a:t>
            </a:r>
            <a:r>
              <a:rPr lang="de-DE" sz="1200" b="1" dirty="0" smtClean="0"/>
              <a:t>Leistungsdichte</a:t>
            </a:r>
          </a:p>
          <a:p>
            <a:pPr marL="285750" lvl="0" indent="-285750">
              <a:buFont typeface="Arial" panose="020B0604020202020204" pitchFamily="34" charset="0"/>
              <a:buChar char="•"/>
            </a:pPr>
            <a:endParaRPr lang="de-DE" sz="600" dirty="0" smtClean="0"/>
          </a:p>
          <a:p>
            <a:pPr marL="285750" lvl="0" indent="-285750">
              <a:buFont typeface="Arial" panose="020B0604020202020204" pitchFamily="34" charset="0"/>
              <a:buChar char="•"/>
            </a:pPr>
            <a:r>
              <a:rPr lang="de-DE" sz="1400" dirty="0" smtClean="0"/>
              <a:t>Windparks </a:t>
            </a:r>
            <a:r>
              <a:rPr lang="de-DE" sz="1400" b="1" dirty="0" smtClean="0"/>
              <a:t>hemmen Wachstum und Produktivität der Vegetation </a:t>
            </a:r>
            <a:r>
              <a:rPr lang="de-DE" sz="1400" dirty="0" smtClean="0"/>
              <a:t>(Bedeutung Landwirtschaft!)</a:t>
            </a:r>
          </a:p>
          <a:p>
            <a:pPr marL="285750" lvl="0" indent="-285750">
              <a:buFont typeface="Arial" panose="020B0604020202020204" pitchFamily="34" charset="0"/>
              <a:buChar char="•"/>
            </a:pPr>
            <a:endParaRPr lang="de-DE" sz="600" dirty="0"/>
          </a:p>
          <a:p>
            <a:pPr marL="285750" lvl="0" indent="-285750">
              <a:buFont typeface="Arial" panose="020B0604020202020204" pitchFamily="34" charset="0"/>
              <a:buChar char="•"/>
            </a:pPr>
            <a:r>
              <a:rPr lang="de-DE" sz="1400" dirty="0"/>
              <a:t>d</a:t>
            </a:r>
            <a:r>
              <a:rPr lang="de-DE" sz="1400" dirty="0" smtClean="0"/>
              <a:t>er </a:t>
            </a:r>
            <a:r>
              <a:rPr lang="de-DE" sz="1400" b="1" dirty="0" smtClean="0"/>
              <a:t>Lärm</a:t>
            </a:r>
            <a:r>
              <a:rPr lang="de-DE" sz="1400" dirty="0" smtClean="0"/>
              <a:t> von Windkraftanlagen kann gesundheitlich problematisch sein</a:t>
            </a:r>
          </a:p>
          <a:p>
            <a:pPr marL="719138" lvl="0" indent="-269875">
              <a:buFont typeface="Arial" panose="020B0604020202020204" pitchFamily="34" charset="0"/>
              <a:buChar char="•"/>
            </a:pPr>
            <a:r>
              <a:rPr lang="de-DE" sz="1200" dirty="0" smtClean="0"/>
              <a:t> insb. nächtlicher Lärm erhöhen die kardiovaskuläre Sterblichkeit</a:t>
            </a:r>
          </a:p>
          <a:p>
            <a:pPr marL="719138" lvl="0" indent="-269875">
              <a:buFont typeface="Arial" panose="020B0604020202020204" pitchFamily="34" charset="0"/>
              <a:buChar char="•"/>
            </a:pPr>
            <a:r>
              <a:rPr lang="de-DE" sz="1200" dirty="0" smtClean="0"/>
              <a:t>Windkraftlärm ist als deutlich belästigender anzusehen als z.B. Verkehrs- oder Industrielärm</a:t>
            </a:r>
          </a:p>
          <a:p>
            <a:pPr marL="285750" lvl="0" indent="-285750">
              <a:buFont typeface="Arial" panose="020B0604020202020204" pitchFamily="34" charset="0"/>
              <a:buChar char="•"/>
            </a:pPr>
            <a:r>
              <a:rPr lang="de-DE" sz="1400" dirty="0" smtClean="0"/>
              <a:t>Gesundheitsschäden </a:t>
            </a:r>
            <a:r>
              <a:rPr lang="de-DE" sz="1400" dirty="0"/>
              <a:t>durch </a:t>
            </a:r>
            <a:r>
              <a:rPr lang="de-DE" sz="1400" dirty="0" smtClean="0"/>
              <a:t>kurz- </a:t>
            </a:r>
            <a:r>
              <a:rPr lang="de-DE" sz="1400" dirty="0"/>
              <a:t>und langfristige Exposition gegenüber </a:t>
            </a:r>
            <a:r>
              <a:rPr lang="de-DE" sz="1400" b="1" dirty="0" err="1"/>
              <a:t>Infraschall</a:t>
            </a:r>
            <a:r>
              <a:rPr lang="de-DE" sz="1400" dirty="0"/>
              <a:t> </a:t>
            </a:r>
            <a:r>
              <a:rPr lang="de-DE" sz="1400" dirty="0" smtClean="0"/>
              <a:t>sind nicht auszuschließen</a:t>
            </a:r>
          </a:p>
          <a:p>
            <a:pPr marL="742950" lvl="1" indent="-285750">
              <a:buFont typeface="Arial" panose="020B0604020202020204" pitchFamily="34" charset="0"/>
              <a:buChar char="•"/>
            </a:pPr>
            <a:r>
              <a:rPr lang="de-DE" sz="1200" dirty="0" smtClean="0"/>
              <a:t>Studien zeigen verschiedene Befunde die mir problematisch erscheinen (Einfluss auf </a:t>
            </a:r>
            <a:r>
              <a:rPr lang="de-DE" sz="1200" dirty="0" err="1" smtClean="0"/>
              <a:t>Kardiomyozyten</a:t>
            </a:r>
            <a:r>
              <a:rPr lang="de-DE" sz="1200" dirty="0" smtClean="0"/>
              <a:t> in vitro und vivo, Aktivierung von Hirnregionen insb. der </a:t>
            </a:r>
            <a:r>
              <a:rPr lang="de-DE" sz="1200" b="1" dirty="0" smtClean="0"/>
              <a:t>Stress </a:t>
            </a:r>
            <a:r>
              <a:rPr lang="de-DE" sz="1200" b="1" dirty="0"/>
              <a:t>und </a:t>
            </a:r>
            <a:r>
              <a:rPr lang="de-DE" sz="1200" b="1" dirty="0" smtClean="0"/>
              <a:t>Konfliktverarbeitung etc.)</a:t>
            </a:r>
            <a:endParaRPr lang="de-DE" sz="1200" dirty="0" smtClean="0"/>
          </a:p>
          <a:p>
            <a:pPr marL="285750" lvl="0" indent="-285750">
              <a:buFont typeface="Wingdings" panose="05000000000000000000" pitchFamily="2" charset="2"/>
              <a:buChar char="Ø"/>
            </a:pPr>
            <a:r>
              <a:rPr lang="de-DE" sz="1400" dirty="0" smtClean="0"/>
              <a:t>klärende Untersuchungen erscheinen vor einem weiteren flächendeckenden Ausbau zwingend</a:t>
            </a:r>
          </a:p>
          <a:p>
            <a:pPr marL="285750" lvl="0" indent="-285750">
              <a:buFont typeface="Arial" panose="020B0604020202020204" pitchFamily="34" charset="0"/>
              <a:buChar char="•"/>
            </a:pPr>
            <a:endParaRPr lang="de-DE" sz="600" dirty="0"/>
          </a:p>
          <a:p>
            <a:pPr marL="285750" lvl="0" indent="-285750">
              <a:buFont typeface="Arial" panose="020B0604020202020204" pitchFamily="34" charset="0"/>
              <a:buChar char="•"/>
            </a:pPr>
            <a:r>
              <a:rPr lang="de-DE" sz="1400" dirty="0" smtClean="0"/>
              <a:t>das bei einer Technologie die  der Nachhaltigkeit verpflichtet ist (und daher massiv gefördert wird) </a:t>
            </a:r>
          </a:p>
          <a:p>
            <a:pPr lvl="0" indent="266700"/>
            <a:r>
              <a:rPr lang="de-DE" sz="1400" dirty="0" smtClean="0"/>
              <a:t> Stoffe zum Einsatz kommen wie: SF 6, ist inakzeptabel</a:t>
            </a:r>
          </a:p>
          <a:p>
            <a:pPr marL="285750" lvl="0" indent="-285750">
              <a:buFont typeface="Arial" panose="020B0604020202020204" pitchFamily="34" charset="0"/>
              <a:buChar char="•"/>
            </a:pPr>
            <a:endParaRPr lang="de-DE" sz="600" dirty="0"/>
          </a:p>
          <a:p>
            <a:pPr marL="285750" indent="-285750">
              <a:buFont typeface="Arial" panose="020B0604020202020204" pitchFamily="34" charset="0"/>
              <a:buChar char="•"/>
            </a:pPr>
            <a:r>
              <a:rPr lang="de-DE" sz="1400" dirty="0"/>
              <a:t>d</a:t>
            </a:r>
            <a:r>
              <a:rPr lang="de-DE" sz="1400" dirty="0" smtClean="0"/>
              <a:t>urch </a:t>
            </a:r>
            <a:r>
              <a:rPr lang="de-DE" sz="1400" b="1" dirty="0" smtClean="0"/>
              <a:t>Erosion der Windkraftflügel </a:t>
            </a:r>
            <a:r>
              <a:rPr lang="de-DE" sz="1400" dirty="0" smtClean="0"/>
              <a:t>werden kritische Substanzen (wie CFK, </a:t>
            </a:r>
            <a:r>
              <a:rPr lang="de-DE" sz="1400" dirty="0" err="1" smtClean="0"/>
              <a:t>Bisphenol</a:t>
            </a:r>
            <a:r>
              <a:rPr lang="de-DE" sz="1400" dirty="0" smtClean="0"/>
              <a:t> A etc.) großflächig in die Umwelt eingebracht, diese sind teils gesundheitsschädlich, krebserregend und teils auch „Ewigkeits-Chemikalien“</a:t>
            </a:r>
          </a:p>
          <a:p>
            <a:pPr marL="285750" indent="-285750">
              <a:buFont typeface="Arial" panose="020B0604020202020204" pitchFamily="34" charset="0"/>
              <a:buChar char="•"/>
            </a:pPr>
            <a:endParaRPr lang="de-DE" sz="600" dirty="0" smtClean="0"/>
          </a:p>
          <a:p>
            <a:pPr marL="285750" indent="-285750">
              <a:buFont typeface="Arial" panose="020B0604020202020204" pitchFamily="34" charset="0"/>
              <a:buChar char="•"/>
            </a:pPr>
            <a:r>
              <a:rPr lang="de-DE" sz="1400" b="1" dirty="0" smtClean="0"/>
              <a:t>unter energetischen Gesichtspunkten ist eine sinnvolle Windenergienutzung begrenzt</a:t>
            </a:r>
          </a:p>
          <a:p>
            <a:pPr marL="742950" lvl="1" indent="-285750">
              <a:buFont typeface="Arial" panose="020B0604020202020204" pitchFamily="34" charset="0"/>
              <a:buChar char="•"/>
            </a:pPr>
            <a:r>
              <a:rPr lang="de-DE" sz="1200" dirty="0"/>
              <a:t>e</a:t>
            </a:r>
            <a:r>
              <a:rPr lang="de-DE" sz="1200" dirty="0" smtClean="0"/>
              <a:t>s gibt eine Leistungsdichte die nicht überschritten werden sollte (im windreichen Kansas sind dies 1,1 W/m²)</a:t>
            </a:r>
          </a:p>
          <a:p>
            <a:pPr marL="742950" lvl="1" indent="-285750">
              <a:buFont typeface="Arial" panose="020B0604020202020204" pitchFamily="34" charset="0"/>
              <a:buChar char="•"/>
            </a:pPr>
            <a:endParaRPr lang="de-DE" sz="600" dirty="0"/>
          </a:p>
          <a:p>
            <a:endParaRPr lang="de-DE" sz="1400" dirty="0" smtClean="0"/>
          </a:p>
          <a:p>
            <a:endParaRPr lang="de-DE" sz="1400" dirty="0" smtClean="0"/>
          </a:p>
          <a:p>
            <a:pPr marL="285750" indent="-285750">
              <a:buFont typeface="Arial" panose="020B0604020202020204" pitchFamily="34" charset="0"/>
              <a:buChar char="•"/>
            </a:pPr>
            <a:endParaRPr lang="de-DE" dirty="0"/>
          </a:p>
        </p:txBody>
      </p:sp>
    </p:spTree>
    <p:extLst>
      <p:ext uri="{BB962C8B-B14F-4D97-AF65-F5344CB8AC3E}">
        <p14:creationId xmlns:p14="http://schemas.microsoft.com/office/powerpoint/2010/main" val="96376198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07504" y="581650"/>
            <a:ext cx="8964488" cy="5786199"/>
          </a:xfrm>
          <a:prstGeom prst="rect">
            <a:avLst/>
          </a:prstGeom>
        </p:spPr>
        <p:txBody>
          <a:bodyPr wrap="square">
            <a:spAutoFit/>
          </a:bodyPr>
          <a:lstStyle/>
          <a:p>
            <a:pPr marL="285750" indent="-285750">
              <a:buFont typeface="Arial" panose="020B0604020202020204" pitchFamily="34" charset="0"/>
              <a:buChar char="•"/>
            </a:pPr>
            <a:r>
              <a:rPr lang="de-DE" sz="1400" dirty="0"/>
              <a:t>in betroffenen Gemeinden kommt es zu einem </a:t>
            </a:r>
            <a:r>
              <a:rPr lang="de-DE" sz="1400" b="1" dirty="0"/>
              <a:t>Immobilienwertverlust</a:t>
            </a:r>
          </a:p>
          <a:p>
            <a:pPr marL="742950" lvl="1" indent="-285750">
              <a:buFont typeface="Arial" panose="020B0604020202020204" pitchFamily="34" charset="0"/>
              <a:buChar char="•"/>
            </a:pPr>
            <a:r>
              <a:rPr lang="de-DE" sz="1200" dirty="0"/>
              <a:t>nach Studie am Leibnitz-Institut, an Uni Essen und Bochum in ländlichen Gebieten bei alten Häusern ca. 23 % Wertverlust</a:t>
            </a:r>
          </a:p>
          <a:p>
            <a:pPr marL="285750" indent="-285750">
              <a:buFont typeface="Arial" panose="020B0604020202020204" pitchFamily="34" charset="0"/>
              <a:buChar char="•"/>
            </a:pPr>
            <a:endParaRPr lang="de-DE" sz="800" dirty="0" smtClean="0"/>
          </a:p>
          <a:p>
            <a:pPr marL="285750" indent="-285750">
              <a:buFont typeface="Arial" panose="020B0604020202020204" pitchFamily="34" charset="0"/>
              <a:buChar char="•"/>
            </a:pPr>
            <a:r>
              <a:rPr lang="de-DE" sz="1400" dirty="0" smtClean="0"/>
              <a:t>Ineffektivität </a:t>
            </a:r>
            <a:r>
              <a:rPr lang="de-DE" sz="1400" dirty="0"/>
              <a:t>des weitere Windkraftausbaus</a:t>
            </a:r>
          </a:p>
          <a:p>
            <a:pPr marL="742950" lvl="1" indent="-285750">
              <a:buFont typeface="Arial" panose="020B0604020202020204" pitchFamily="34" charset="0"/>
              <a:buChar char="•"/>
            </a:pPr>
            <a:r>
              <a:rPr lang="de-DE" sz="1200" dirty="0"/>
              <a:t>schon jetzt kann in </a:t>
            </a:r>
            <a:r>
              <a:rPr lang="de-DE" sz="1200" b="1" dirty="0"/>
              <a:t>windreichen Phasen der Strom nicht komplett verbraucht </a:t>
            </a:r>
            <a:r>
              <a:rPr lang="de-DE" sz="1200" dirty="0"/>
              <a:t>werden und verursacht so hohe Entschädigungen. </a:t>
            </a:r>
          </a:p>
          <a:p>
            <a:pPr marL="742950" lvl="1" indent="-285750">
              <a:buFont typeface="Arial" panose="020B0604020202020204" pitchFamily="34" charset="0"/>
              <a:buChar char="•"/>
            </a:pPr>
            <a:r>
              <a:rPr lang="de-DE" sz="1200" dirty="0"/>
              <a:t>eine weitere Steigerung der Windenergieproduktion führt nur zur Steigerung der Entschädigungen, </a:t>
            </a:r>
            <a:endParaRPr lang="de-DE" sz="1200" dirty="0" smtClean="0"/>
          </a:p>
          <a:p>
            <a:pPr marL="742950" lvl="1" indent="-285750">
              <a:buFont typeface="Arial" panose="020B0604020202020204" pitchFamily="34" charset="0"/>
              <a:buChar char="•"/>
            </a:pPr>
            <a:r>
              <a:rPr lang="de-DE" sz="1200" dirty="0" smtClean="0"/>
              <a:t>in </a:t>
            </a:r>
            <a:r>
              <a:rPr lang="de-DE" sz="1200" dirty="0"/>
              <a:t>windarmen Phasen nur geringe Anteil des „Windstroms“ am </a:t>
            </a:r>
            <a:r>
              <a:rPr lang="de-DE" sz="1200" dirty="0" smtClean="0"/>
              <a:t>Gesamtstrom -&gt; </a:t>
            </a:r>
            <a:r>
              <a:rPr lang="de-DE" sz="1200" dirty="0"/>
              <a:t>lässt sich auch nur gering steigern</a:t>
            </a:r>
          </a:p>
          <a:p>
            <a:pPr marL="285750" indent="-285750">
              <a:buFont typeface="Arial" panose="020B0604020202020204" pitchFamily="34" charset="0"/>
              <a:buChar char="•"/>
            </a:pPr>
            <a:endParaRPr lang="de-DE" sz="800" dirty="0" smtClean="0"/>
          </a:p>
          <a:p>
            <a:pPr marL="285750" indent="-285750">
              <a:buFont typeface="Arial" panose="020B0604020202020204" pitchFamily="34" charset="0"/>
              <a:buChar char="•"/>
            </a:pPr>
            <a:r>
              <a:rPr lang="de-DE" sz="1400" dirty="0"/>
              <a:t>a</a:t>
            </a:r>
            <a:r>
              <a:rPr lang="de-DE" sz="1400" dirty="0" smtClean="0"/>
              <a:t>usufernde </a:t>
            </a:r>
            <a:r>
              <a:rPr lang="de-DE" sz="1400" b="1" dirty="0" smtClean="0"/>
              <a:t>großflächige Landschaftseingriffe</a:t>
            </a:r>
          </a:p>
          <a:p>
            <a:pPr marL="742950" lvl="1" indent="-285750">
              <a:buFont typeface="Arial" panose="020B0604020202020204" pitchFamily="34" charset="0"/>
              <a:buChar char="•"/>
            </a:pPr>
            <a:r>
              <a:rPr lang="de-DE" sz="1200" dirty="0"/>
              <a:t>d</a:t>
            </a:r>
            <a:r>
              <a:rPr lang="de-DE" sz="1200" dirty="0" smtClean="0"/>
              <a:t>ie tatsächlich beanspruchten Flächen sind erheblich größer als die ausgewiesenen Windvorranggebiete</a:t>
            </a:r>
          </a:p>
          <a:p>
            <a:pPr marL="742950" lvl="1" indent="-285750">
              <a:buFont typeface="Arial" panose="020B0604020202020204" pitchFamily="34" charset="0"/>
              <a:buChar char="•"/>
            </a:pPr>
            <a:r>
              <a:rPr lang="de-DE" sz="1200" dirty="0" smtClean="0"/>
              <a:t>Zerstörung einer der einzigartigen kulturhistorischen Naturlandschaft der Altmark</a:t>
            </a:r>
          </a:p>
          <a:p>
            <a:pPr marL="715963" lvl="1"/>
            <a:r>
              <a:rPr lang="de-DE" sz="1200" dirty="0"/>
              <a:t> </a:t>
            </a:r>
            <a:r>
              <a:rPr lang="de-DE" sz="1200" dirty="0" smtClean="0"/>
              <a:t>(eines Wertes der einer der größten Identitätsfaktoren und </a:t>
            </a:r>
            <a:r>
              <a:rPr lang="de-DE" sz="1200" dirty="0" err="1" smtClean="0"/>
              <a:t>Attraktoren</a:t>
            </a:r>
            <a:r>
              <a:rPr lang="de-DE" sz="1200" dirty="0" smtClean="0"/>
              <a:t> der Region darstellen dürfte)</a:t>
            </a:r>
          </a:p>
          <a:p>
            <a:pPr marL="285750" indent="-285750">
              <a:buFont typeface="Arial" panose="020B0604020202020204" pitchFamily="34" charset="0"/>
              <a:buChar char="•"/>
            </a:pPr>
            <a:endParaRPr lang="de-DE" sz="800" dirty="0"/>
          </a:p>
          <a:p>
            <a:pPr marL="285750" indent="-285750">
              <a:buFont typeface="Arial" panose="020B0604020202020204" pitchFamily="34" charset="0"/>
              <a:buChar char="•"/>
            </a:pPr>
            <a:r>
              <a:rPr lang="de-DE" sz="1400" dirty="0" smtClean="0"/>
              <a:t>Kritikwürdig: eine als „grün“ gepriesene Industrie, für die </a:t>
            </a:r>
            <a:r>
              <a:rPr lang="de-DE" sz="1400" b="1" dirty="0" smtClean="0"/>
              <a:t>Arten- und Naturschutz eingeschränkt </a:t>
            </a:r>
            <a:r>
              <a:rPr lang="de-DE" sz="1400" dirty="0" smtClean="0"/>
              <a:t>werden muss</a:t>
            </a:r>
          </a:p>
          <a:p>
            <a:pPr marL="742950" lvl="1" indent="-285750">
              <a:buFont typeface="Arial" panose="020B0604020202020204" pitchFamily="34" charset="0"/>
              <a:buChar char="•"/>
            </a:pPr>
            <a:r>
              <a:rPr lang="de-DE" sz="1200" dirty="0" smtClean="0"/>
              <a:t>Hier offenbaren  sich Wiedersprüche im sonstigen Bestreben:</a:t>
            </a:r>
          </a:p>
          <a:p>
            <a:pPr marL="742950" lvl="1" indent="-285750">
              <a:buFont typeface="Arial" panose="020B0604020202020204" pitchFamily="34" charset="0"/>
              <a:buChar char="•"/>
            </a:pPr>
            <a:r>
              <a:rPr lang="de-DE" sz="1200" dirty="0" smtClean="0"/>
              <a:t>Naturräume naturnah umzugestalten, Natureingriffe zu minimieren, Landschaftselemente zu schützen etc.</a:t>
            </a:r>
          </a:p>
          <a:p>
            <a:pPr marL="285750" indent="-285750">
              <a:buFont typeface="Arial" panose="020B0604020202020204" pitchFamily="34" charset="0"/>
              <a:buChar char="•"/>
            </a:pPr>
            <a:endParaRPr lang="de-DE" sz="800" dirty="0"/>
          </a:p>
          <a:p>
            <a:pPr marL="285750" indent="-285750">
              <a:buFont typeface="Arial" panose="020B0604020202020204" pitchFamily="34" charset="0"/>
              <a:buChar char="•"/>
            </a:pPr>
            <a:r>
              <a:rPr lang="de-DE" sz="1400" dirty="0"/>
              <a:t>e</a:t>
            </a:r>
            <a:r>
              <a:rPr lang="de-DE" sz="1400" dirty="0" smtClean="0"/>
              <a:t>s werden eher die Interesse bedient, </a:t>
            </a:r>
            <a:r>
              <a:rPr lang="de-DE" sz="1400" dirty="0"/>
              <a:t>die Energieversorgung weiter durch </a:t>
            </a:r>
            <a:r>
              <a:rPr lang="de-DE" sz="1400" b="1" dirty="0" err="1"/>
              <a:t>großindustrielle</a:t>
            </a:r>
            <a:r>
              <a:rPr lang="de-DE" sz="1400" b="1" dirty="0"/>
              <a:t>, finanzintensive und damit gut rendite-verwertbare Großinvestments </a:t>
            </a:r>
            <a:r>
              <a:rPr lang="de-DE" sz="1400" dirty="0"/>
              <a:t>zu </a:t>
            </a:r>
            <a:r>
              <a:rPr lang="de-DE" sz="1400" dirty="0" smtClean="0"/>
              <a:t>organisieren</a:t>
            </a:r>
          </a:p>
          <a:p>
            <a:pPr marL="285750" indent="-285750">
              <a:buFont typeface="Arial" panose="020B0604020202020204" pitchFamily="34" charset="0"/>
              <a:buChar char="•"/>
            </a:pPr>
            <a:endParaRPr lang="de-DE" sz="800" dirty="0"/>
          </a:p>
          <a:p>
            <a:pPr marL="285750" indent="-285750">
              <a:buFont typeface="Wingdings" panose="05000000000000000000" pitchFamily="2" charset="2"/>
              <a:buChar char="Ø"/>
            </a:pPr>
            <a:r>
              <a:rPr lang="de-DE" sz="1400" dirty="0"/>
              <a:t>d</a:t>
            </a:r>
            <a:r>
              <a:rPr lang="de-DE" sz="1400" dirty="0" smtClean="0"/>
              <a:t>er </a:t>
            </a:r>
            <a:r>
              <a:rPr lang="de-DE" sz="1400" dirty="0"/>
              <a:t>eingeschlagene Weg </a:t>
            </a:r>
            <a:r>
              <a:rPr lang="de-DE" sz="1400" b="1" dirty="0"/>
              <a:t>verdrängt die Chance</a:t>
            </a:r>
            <a:r>
              <a:rPr lang="de-DE" sz="1400" dirty="0"/>
              <a:t> auf eine sich selbst tragende, dezentrale,</a:t>
            </a:r>
          </a:p>
          <a:p>
            <a:pPr>
              <a:tabLst>
                <a:tab pos="266700" algn="l"/>
              </a:tabLst>
            </a:pPr>
            <a:r>
              <a:rPr lang="de-DE" sz="1400" dirty="0"/>
              <a:t>	 ökologisch + ökonomisch nachhaltige, gesellschaftlich breit verankerte und nutzvolle Energiewende </a:t>
            </a:r>
            <a:endParaRPr lang="de-DE" sz="1400" dirty="0" smtClean="0"/>
          </a:p>
          <a:p>
            <a:pPr>
              <a:tabLst>
                <a:tab pos="266700" algn="l"/>
              </a:tabLst>
            </a:pPr>
            <a:endParaRPr lang="de-DE" sz="800" dirty="0" smtClean="0"/>
          </a:p>
          <a:p>
            <a:pPr marL="285750" indent="-285750">
              <a:buFont typeface="Wingdings" panose="05000000000000000000" pitchFamily="2" charset="2"/>
              <a:buChar char="Ø"/>
              <a:tabLst>
                <a:tab pos="266700" algn="l"/>
              </a:tabLst>
            </a:pPr>
            <a:r>
              <a:rPr lang="de-DE" sz="1400" dirty="0" smtClean="0"/>
              <a:t>Gesellschaftliche </a:t>
            </a:r>
            <a:r>
              <a:rPr lang="de-DE" sz="1400" b="1" dirty="0"/>
              <a:t>Akzeptanz für Energiewende geht verloren</a:t>
            </a:r>
          </a:p>
          <a:p>
            <a:pPr>
              <a:tabLst>
                <a:tab pos="266700" algn="l"/>
              </a:tabLst>
            </a:pPr>
            <a:endParaRPr lang="de-DE" sz="1400" dirty="0"/>
          </a:p>
          <a:p>
            <a:pPr marL="285750" indent="-285750">
              <a:buFont typeface="Arial" panose="020B0604020202020204" pitchFamily="34" charset="0"/>
              <a:buChar char="•"/>
            </a:pPr>
            <a:endParaRPr lang="de-DE" sz="1400" dirty="0"/>
          </a:p>
          <a:p>
            <a:pPr marL="285750" indent="-285750">
              <a:buFont typeface="Arial" panose="020B0604020202020204" pitchFamily="34" charset="0"/>
              <a:buChar char="•"/>
            </a:pPr>
            <a:endParaRPr lang="de-DE" sz="1400" dirty="0" smtClean="0"/>
          </a:p>
          <a:p>
            <a:pPr marL="285750" indent="-285750">
              <a:buFont typeface="Arial" panose="020B0604020202020204" pitchFamily="34" charset="0"/>
              <a:buChar char="•"/>
            </a:pPr>
            <a:endParaRPr lang="de-DE" sz="1400" dirty="0"/>
          </a:p>
          <a:p>
            <a:pPr marL="285750" indent="-285750">
              <a:buFont typeface="Arial" panose="020B0604020202020204" pitchFamily="34" charset="0"/>
              <a:buChar char="•"/>
            </a:pPr>
            <a:endParaRPr lang="de-DE" sz="1400" dirty="0" smtClean="0"/>
          </a:p>
          <a:p>
            <a:pPr marL="285750" indent="-285750">
              <a:buFont typeface="Arial" panose="020B0604020202020204" pitchFamily="34" charset="0"/>
              <a:buChar char="•"/>
            </a:pPr>
            <a:endParaRPr lang="de-DE" dirty="0"/>
          </a:p>
        </p:txBody>
      </p:sp>
      <p:sp>
        <p:nvSpPr>
          <p:cNvPr id="5" name="Titel 1"/>
          <p:cNvSpPr txBox="1">
            <a:spLocks/>
          </p:cNvSpPr>
          <p:nvPr/>
        </p:nvSpPr>
        <p:spPr>
          <a:xfrm>
            <a:off x="457200" y="123478"/>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Fazit  II</a:t>
            </a:r>
            <a:endParaRPr lang="de-DE" sz="2000" b="1" dirty="0"/>
          </a:p>
        </p:txBody>
      </p:sp>
      <p:cxnSp>
        <p:nvCxnSpPr>
          <p:cNvPr id="6" name="Gerade Verbindung 5"/>
          <p:cNvCxnSpPr/>
          <p:nvPr/>
        </p:nvCxnSpPr>
        <p:spPr>
          <a:xfrm>
            <a:off x="539552" y="483518"/>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600197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indiges Geld: Dubiose Geschäfte mit der Windkraft | NDR.de - Nachrichten -  Niedersachsen - Studio Oldenbu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8" y="-77336"/>
            <a:ext cx="9284386" cy="5220836"/>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971600" y="4803998"/>
            <a:ext cx="8317405" cy="276999"/>
          </a:xfrm>
          <a:prstGeom prst="rect">
            <a:avLst/>
          </a:prstGeom>
          <a:noFill/>
        </p:spPr>
        <p:txBody>
          <a:bodyPr wrap="none" rtlCol="0">
            <a:spAutoFit/>
          </a:bodyPr>
          <a:lstStyle/>
          <a:p>
            <a:r>
              <a:rPr lang="de-DE" sz="900" dirty="0" smtClean="0">
                <a:solidFill>
                  <a:schemeClr val="bg1"/>
                </a:solidFill>
              </a:rPr>
              <a:t>Foto:   https://www.ndr.de/nachrichten/niedersachsen/oldenburg_ostfriesland/</a:t>
            </a:r>
            <a:r>
              <a:rPr lang="de-DE" sz="1200" b="1" dirty="0" smtClean="0">
                <a:solidFill>
                  <a:schemeClr val="bg1"/>
                </a:solidFill>
              </a:rPr>
              <a:t>Windiges-Geld-Dubiose-Geschaefte-mit-der-Windkraft</a:t>
            </a:r>
            <a:r>
              <a:rPr lang="de-DE" sz="900" dirty="0" smtClean="0">
                <a:solidFill>
                  <a:schemeClr val="bg1"/>
                </a:solidFill>
              </a:rPr>
              <a:t>,windkraft724.html</a:t>
            </a:r>
            <a:endParaRPr lang="de-DE" sz="900" dirty="0">
              <a:solidFill>
                <a:schemeClr val="bg1"/>
              </a:solidFill>
            </a:endParaRPr>
          </a:p>
        </p:txBody>
      </p:sp>
      <p:sp>
        <p:nvSpPr>
          <p:cNvPr id="4" name="Textfeld 3"/>
          <p:cNvSpPr txBox="1"/>
          <p:nvPr/>
        </p:nvSpPr>
        <p:spPr>
          <a:xfrm>
            <a:off x="35496" y="51470"/>
            <a:ext cx="7416824" cy="984885"/>
          </a:xfrm>
          <a:prstGeom prst="rect">
            <a:avLst/>
          </a:prstGeom>
          <a:noFill/>
        </p:spPr>
        <p:txBody>
          <a:bodyPr wrap="square" rtlCol="0">
            <a:spAutoFit/>
          </a:bodyPr>
          <a:lstStyle/>
          <a:p>
            <a:r>
              <a:rPr lang="de-DE" b="1" dirty="0" smtClean="0"/>
              <a:t>„Alternative Energiegewinnung ist unsinnig, </a:t>
            </a:r>
          </a:p>
          <a:p>
            <a:r>
              <a:rPr lang="de-DE" b="1" dirty="0" smtClean="0"/>
              <a:t>wenn sie genau das zerstört, was man eigentlich durch sie bewahren will!“</a:t>
            </a:r>
          </a:p>
          <a:p>
            <a:pPr algn="r"/>
            <a:r>
              <a:rPr lang="de-DE" sz="1100" dirty="0"/>
              <a:t>u</a:t>
            </a:r>
            <a:r>
              <a:rPr lang="de-DE" sz="1100" dirty="0" smtClean="0"/>
              <a:t>nbekannter Autor</a:t>
            </a:r>
          </a:p>
          <a:p>
            <a:pPr algn="r"/>
            <a:r>
              <a:rPr lang="de-DE" sz="1100" dirty="0"/>
              <a:t>w</a:t>
            </a:r>
            <a:r>
              <a:rPr lang="de-DE" sz="1100" dirty="0" smtClean="0"/>
              <a:t>ahrscheinlich Naturschützer Michael  </a:t>
            </a:r>
            <a:r>
              <a:rPr lang="de-DE" sz="1100" dirty="0" err="1" smtClean="0"/>
              <a:t>Succow</a:t>
            </a:r>
            <a:endParaRPr lang="de-DE" sz="1100" dirty="0" smtClean="0"/>
          </a:p>
        </p:txBody>
      </p:sp>
      <p:sp>
        <p:nvSpPr>
          <p:cNvPr id="5" name="Textfeld 4"/>
          <p:cNvSpPr txBox="1"/>
          <p:nvPr/>
        </p:nvSpPr>
        <p:spPr>
          <a:xfrm>
            <a:off x="107504" y="1040418"/>
            <a:ext cx="6026137" cy="523220"/>
          </a:xfrm>
          <a:prstGeom prst="rect">
            <a:avLst/>
          </a:prstGeom>
          <a:noFill/>
        </p:spPr>
        <p:txBody>
          <a:bodyPr wrap="none" rtlCol="0">
            <a:spAutoFit/>
          </a:bodyPr>
          <a:lstStyle/>
          <a:p>
            <a:r>
              <a:rPr lang="de-DE" sz="1400" dirty="0" smtClean="0"/>
              <a:t>Dies vorangestellte Zitat </a:t>
            </a:r>
          </a:p>
          <a:p>
            <a:r>
              <a:rPr lang="de-DE" sz="1400" dirty="0" smtClean="0"/>
              <a:t>sollte Richtschnur für unser Handeln im Sinne ökologischer Verantwortung sein  </a:t>
            </a:r>
            <a:endParaRPr lang="de-DE" sz="1400" dirty="0"/>
          </a:p>
        </p:txBody>
      </p:sp>
    </p:spTree>
    <p:extLst>
      <p:ext uri="{BB962C8B-B14F-4D97-AF65-F5344CB8AC3E}">
        <p14:creationId xmlns:p14="http://schemas.microsoft.com/office/powerpoint/2010/main" val="93681033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a:t>Folien für Diskussion</a:t>
            </a:r>
          </a:p>
        </p:txBody>
      </p:sp>
      <p:cxnSp>
        <p:nvCxnSpPr>
          <p:cNvPr id="5" name="Gerade Verbindung 4"/>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7063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39502"/>
            <a:ext cx="6611947" cy="4070481"/>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5220072" y="843558"/>
            <a:ext cx="2808312" cy="261610"/>
          </a:xfrm>
          <a:prstGeom prst="rect">
            <a:avLst/>
          </a:prstGeom>
          <a:solidFill>
            <a:schemeClr val="bg1"/>
          </a:solidFill>
        </p:spPr>
        <p:txBody>
          <a:bodyPr wrap="square" rtlCol="0">
            <a:spAutoFit/>
          </a:bodyPr>
          <a:lstStyle/>
          <a:p>
            <a:r>
              <a:rPr lang="de-DE" sz="1100" dirty="0"/>
              <a:t>Datenquelle: Fraunhofer ISE; Juni 2021</a:t>
            </a:r>
          </a:p>
        </p:txBody>
      </p:sp>
      <p:sp>
        <p:nvSpPr>
          <p:cNvPr id="4" name="Textfeld 3"/>
          <p:cNvSpPr txBox="1"/>
          <p:nvPr/>
        </p:nvSpPr>
        <p:spPr>
          <a:xfrm>
            <a:off x="2627784" y="4745420"/>
            <a:ext cx="5256584" cy="230832"/>
          </a:xfrm>
          <a:prstGeom prst="rect">
            <a:avLst/>
          </a:prstGeom>
          <a:noFill/>
        </p:spPr>
        <p:txBody>
          <a:bodyPr wrap="square" lIns="0" rIns="0" rtlCol="0">
            <a:spAutoFit/>
          </a:bodyPr>
          <a:lstStyle/>
          <a:p>
            <a:r>
              <a:rPr lang="de-DE" sz="900" dirty="0"/>
              <a:t>https://de.wikipedia.org/wiki/Windkraftanlage#/media/Datei:Stromgestehungskosten_Fraunhofer_2021.svg</a:t>
            </a:r>
          </a:p>
        </p:txBody>
      </p:sp>
    </p:spTree>
    <p:extLst>
      <p:ext uri="{BB962C8B-B14F-4D97-AF65-F5344CB8AC3E}">
        <p14:creationId xmlns:p14="http://schemas.microsoft.com/office/powerpoint/2010/main" val="332170717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95536" y="4429150"/>
            <a:ext cx="4968552" cy="230832"/>
          </a:xfrm>
          <a:prstGeom prst="rect">
            <a:avLst/>
          </a:prstGeom>
          <a:noFill/>
        </p:spPr>
        <p:txBody>
          <a:bodyPr wrap="square" lIns="0" rIns="0" rtlCol="0">
            <a:spAutoFit/>
          </a:bodyPr>
          <a:lstStyle/>
          <a:p>
            <a:r>
              <a:rPr lang="de-DE" sz="900" dirty="0"/>
              <a:t>https://www.enercity.de/magazin/unsere-welt/studie-weltweites-pv-potenzial</a:t>
            </a: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375" t="19667" r="40124" b="18111"/>
          <a:stretch/>
        </p:blipFill>
        <p:spPr bwMode="auto">
          <a:xfrm>
            <a:off x="251521" y="1059582"/>
            <a:ext cx="4896544" cy="3087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6126" t="59442" r="37472" b="5884"/>
          <a:stretch/>
        </p:blipFill>
        <p:spPr bwMode="auto">
          <a:xfrm>
            <a:off x="5847298" y="1059582"/>
            <a:ext cx="3021598"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6025948" y="4085659"/>
            <a:ext cx="2664297" cy="646331"/>
          </a:xfrm>
          <a:prstGeom prst="rect">
            <a:avLst/>
          </a:prstGeom>
          <a:noFill/>
        </p:spPr>
        <p:txBody>
          <a:bodyPr wrap="square" rtlCol="0">
            <a:spAutoFit/>
          </a:bodyPr>
          <a:lstStyle/>
          <a:p>
            <a:r>
              <a:rPr lang="de-DE" sz="900" dirty="0"/>
              <a:t>https://www.ioer-monitor.de/fileadmin/user_upload/monitor/DFNS/2013_5_DFNS/Buchbeitraege/IOER_Schrift_61_DFNS_V_S_269-277_PDFA.pdf</a:t>
            </a:r>
          </a:p>
        </p:txBody>
      </p:sp>
      <p:sp>
        <p:nvSpPr>
          <p:cNvPr id="7" name="Titel 1"/>
          <p:cNvSpPr txBox="1">
            <a:spLocks/>
          </p:cNvSpPr>
          <p:nvPr/>
        </p:nvSpPr>
        <p:spPr>
          <a:xfrm>
            <a:off x="457200" y="133971"/>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Die Alternativen</a:t>
            </a:r>
            <a:endParaRPr lang="de-DE" sz="2000" b="1" dirty="0"/>
          </a:p>
        </p:txBody>
      </p:sp>
      <p:cxnSp>
        <p:nvCxnSpPr>
          <p:cNvPr id="8" name="Gerade Verbindung 7"/>
          <p:cNvCxnSpPr/>
          <p:nvPr/>
        </p:nvCxnSpPr>
        <p:spPr>
          <a:xfrm>
            <a:off x="539552" y="545033"/>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99274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312" t="23333" r="38313" b="16222"/>
          <a:stretch/>
        </p:blipFill>
        <p:spPr bwMode="auto">
          <a:xfrm>
            <a:off x="323528" y="123478"/>
            <a:ext cx="5166360" cy="4145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251520" y="4805760"/>
            <a:ext cx="6264696" cy="230832"/>
          </a:xfrm>
          <a:prstGeom prst="rect">
            <a:avLst/>
          </a:prstGeom>
          <a:noFill/>
        </p:spPr>
        <p:txBody>
          <a:bodyPr wrap="square" rtlCol="0">
            <a:spAutoFit/>
          </a:bodyPr>
          <a:lstStyle/>
          <a:p>
            <a:r>
              <a:rPr lang="de-DE" sz="900" dirty="0"/>
              <a:t>https://www.solarserver.de/2021/04/08/photovoltaik-potenzial-in-deutschland-89-prozent-auf-hausdaechern-noch-ungenutzt/</a:t>
            </a:r>
          </a:p>
        </p:txBody>
      </p:sp>
      <p:sp>
        <p:nvSpPr>
          <p:cNvPr id="4" name="Rechteck 3"/>
          <p:cNvSpPr/>
          <p:nvPr/>
        </p:nvSpPr>
        <p:spPr>
          <a:xfrm>
            <a:off x="5612432" y="351994"/>
            <a:ext cx="3294112" cy="4431983"/>
          </a:xfrm>
          <a:prstGeom prst="rect">
            <a:avLst/>
          </a:prstGeom>
        </p:spPr>
        <p:txBody>
          <a:bodyPr wrap="square">
            <a:spAutoFit/>
          </a:bodyPr>
          <a:lstStyle/>
          <a:p>
            <a:r>
              <a:rPr lang="de-DE" sz="1100" dirty="0"/>
              <a:t>Eine aktuelle Untersuchung zum deutschen Photovoltaik-Markt durch das Bonner Unternehmen EUPD Research im Auftrag des Speicherherstellers E3/DC zeigt, dass bis Ende 2020 bereits 1,3 Millionen Photovoltaik-Anlagen auf deutschen Ein- und Zweifamilienhäusern zu finden sind. Zur Berechnung vom bestehenden Photovoltaik-Potenzial in Deutschland gilt es, die Anzahl an geeigneten Dachflächen zu ermitteln. Während in ländlich geprägten Landkreisen aufgrund größerer Grundstücke und geringerer Verschattungen ein </a:t>
            </a:r>
            <a:r>
              <a:rPr lang="de-DE" sz="1100" u="sng" dirty="0">
                <a:hlinkClick r:id="rId3"/>
              </a:rPr>
              <a:t>Großteil der Ein- und Zweifamilienhäuser zur Errichtung einer Photovoltaik-Anlage</a:t>
            </a:r>
            <a:r>
              <a:rPr lang="de-DE" sz="1100" dirty="0"/>
              <a:t> geeignet ist, beschränkt sich im städtischen Raum das Potenzial auf die Hälfte dieser Gebäudeklasse. Insgesamt ergibt sich damit eine Anzahl an Ein- und Zweifamilienhäusern mit Photovoltaik-Eignung in Deutschland von 11,7 Millionen.</a:t>
            </a:r>
          </a:p>
          <a:p>
            <a:r>
              <a:rPr lang="de-DE" sz="1100" dirty="0"/>
              <a:t>Gemessen an der Anzahl geeigneter Dachflächen offenbart die EUPD Analyse </a:t>
            </a:r>
            <a:r>
              <a:rPr lang="de-DE" sz="1100" b="1" dirty="0"/>
              <a:t>ein offenes Photovoltaik-Potenzial in Deutschland von 89 Prozent auf Ein- und Zweifamilienhäusern in Deutschland</a:t>
            </a:r>
            <a:r>
              <a:rPr lang="de-DE" sz="1100" dirty="0"/>
              <a:t>. Eine neuere Analyse hat ergeben, dass es mehr </a:t>
            </a:r>
            <a:r>
              <a:rPr lang="de-DE" sz="1100" u="sng" dirty="0">
                <a:hlinkClick r:id="rId4"/>
              </a:rPr>
              <a:t>freie Flächen für Photovoltaik an Fassaden als auf Dächern </a:t>
            </a:r>
            <a:r>
              <a:rPr lang="de-DE" sz="1100" dirty="0"/>
              <a:t>gibt. Dieses ist in der EUPD-Abschätzung nicht erwähnt</a:t>
            </a:r>
            <a:r>
              <a:rPr lang="de-DE" dirty="0"/>
              <a:t>.</a:t>
            </a:r>
          </a:p>
        </p:txBody>
      </p:sp>
      <p:sp>
        <p:nvSpPr>
          <p:cNvPr id="6" name="Rechteck 5"/>
          <p:cNvSpPr/>
          <p:nvPr/>
        </p:nvSpPr>
        <p:spPr>
          <a:xfrm>
            <a:off x="467544" y="4128652"/>
            <a:ext cx="5247436" cy="677108"/>
          </a:xfrm>
          <a:prstGeom prst="rect">
            <a:avLst/>
          </a:prstGeom>
        </p:spPr>
        <p:txBody>
          <a:bodyPr wrap="square">
            <a:spAutoFit/>
          </a:bodyPr>
          <a:lstStyle/>
          <a:p>
            <a:r>
              <a:rPr lang="de-DE" sz="1000" b="1" dirty="0"/>
              <a:t>Eine Analyse von EUPD Research hat eine durchschnittliche Photovoltaik-Sättigung von elf Prozent ergeben. Auf Bundesländerebene erreicht Baden-Württemberg mit 21 Prozent den Spitzenwert. Insbesondere in Ostdeutschland besteht noch ein sehr hohes Solarpotenzial</a:t>
            </a:r>
            <a:r>
              <a:rPr lang="de-DE" b="1" dirty="0"/>
              <a:t>.</a:t>
            </a:r>
            <a:endParaRPr lang="de-DE" dirty="0"/>
          </a:p>
        </p:txBody>
      </p:sp>
      <p:sp>
        <p:nvSpPr>
          <p:cNvPr id="3" name="Rechteck 2"/>
          <p:cNvSpPr/>
          <p:nvPr/>
        </p:nvSpPr>
        <p:spPr>
          <a:xfrm>
            <a:off x="7259488" y="3579862"/>
            <a:ext cx="1560984" cy="144016"/>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5698504" y="3723878"/>
            <a:ext cx="3121968"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5724128" y="3939902"/>
            <a:ext cx="2160240" cy="144016"/>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471676" y="3939902"/>
            <a:ext cx="1075988" cy="188750"/>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9833027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print">
            <a:extLst>
              <a:ext uri="{28A0092B-C50C-407E-A947-70E740481C1C}">
                <a14:useLocalDpi xmlns:a14="http://schemas.microsoft.com/office/drawing/2010/main" val="0"/>
              </a:ext>
            </a:extLst>
          </a:blip>
          <a:srcRect l="5000" r="6111"/>
          <a:stretch/>
        </p:blipFill>
        <p:spPr>
          <a:xfrm>
            <a:off x="971600" y="843558"/>
            <a:ext cx="7355160" cy="3723550"/>
          </a:xfrm>
          <a:prstGeom prst="rect">
            <a:avLst/>
          </a:prstGeom>
        </p:spPr>
      </p:pic>
      <p:sp>
        <p:nvSpPr>
          <p:cNvPr id="5" name="Titel 1"/>
          <p:cNvSpPr txBox="1">
            <a:spLocks/>
          </p:cNvSpPr>
          <p:nvPr/>
        </p:nvSpPr>
        <p:spPr>
          <a:xfrm>
            <a:off x="457200" y="51470"/>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Stromversorgung im eigenen Haus (Di. 15.10.2024)</a:t>
            </a:r>
            <a:endParaRPr lang="de-DE" sz="2000" b="1" dirty="0"/>
          </a:p>
        </p:txBody>
      </p:sp>
      <p:cxnSp>
        <p:nvCxnSpPr>
          <p:cNvPr id="6" name="Gerade Verbindung 5"/>
          <p:cNvCxnSpPr/>
          <p:nvPr/>
        </p:nvCxnSpPr>
        <p:spPr>
          <a:xfrm>
            <a:off x="539552" y="411510"/>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el 1"/>
          <p:cNvSpPr txBox="1">
            <a:spLocks/>
          </p:cNvSpPr>
          <p:nvPr/>
        </p:nvSpPr>
        <p:spPr>
          <a:xfrm>
            <a:off x="35496" y="1614780"/>
            <a:ext cx="2808312" cy="43204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400" dirty="0" smtClean="0"/>
              <a:t>Strombereitstellung</a:t>
            </a:r>
            <a:endParaRPr lang="de-DE" sz="1400" dirty="0"/>
          </a:p>
        </p:txBody>
      </p:sp>
      <p:sp>
        <p:nvSpPr>
          <p:cNvPr id="8" name="Titel 1"/>
          <p:cNvSpPr txBox="1">
            <a:spLocks/>
          </p:cNvSpPr>
          <p:nvPr/>
        </p:nvSpPr>
        <p:spPr>
          <a:xfrm>
            <a:off x="8023" y="3486988"/>
            <a:ext cx="2763777" cy="43204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1400" dirty="0" smtClean="0"/>
              <a:t>Stromverwendung</a:t>
            </a:r>
            <a:endParaRPr lang="de-DE" sz="1400" dirty="0"/>
          </a:p>
        </p:txBody>
      </p:sp>
    </p:spTree>
    <p:extLst>
      <p:ext uri="{BB962C8B-B14F-4D97-AF65-F5344CB8AC3E}">
        <p14:creationId xmlns:p14="http://schemas.microsoft.com/office/powerpoint/2010/main" val="3953932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54000"/>
                    </a14:imgEffect>
                  </a14:imgLayer>
                </a14:imgProps>
              </a:ext>
              <a:ext uri="{28A0092B-C50C-407E-A947-70E740481C1C}">
                <a14:useLocalDpi xmlns:a14="http://schemas.microsoft.com/office/drawing/2010/main" val="0"/>
              </a:ext>
            </a:extLst>
          </a:blip>
          <a:srcRect l="6981" t="8324" r="7305" b="8289"/>
          <a:stretch/>
        </p:blipFill>
        <p:spPr>
          <a:xfrm>
            <a:off x="168581" y="690003"/>
            <a:ext cx="6033233" cy="4402027"/>
          </a:xfrm>
          <a:prstGeom prst="rect">
            <a:avLst/>
          </a:prstGeom>
        </p:spPr>
      </p:pic>
      <p:pic>
        <p:nvPicPr>
          <p:cNvPr id="5" name="Grafik 4"/>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34000"/>
                    </a14:imgEffect>
                  </a14:imgLayer>
                </a14:imgProps>
              </a:ext>
              <a:ext uri="{28A0092B-C50C-407E-A947-70E740481C1C}">
                <a14:useLocalDpi xmlns:a14="http://schemas.microsoft.com/office/drawing/2010/main" val="0"/>
              </a:ext>
            </a:extLst>
          </a:blip>
          <a:srcRect l="13845" t="30138" r="2187" b="34627"/>
          <a:stretch/>
        </p:blipFill>
        <p:spPr>
          <a:xfrm>
            <a:off x="5364088" y="145143"/>
            <a:ext cx="3672408" cy="1155771"/>
          </a:xfrm>
          <a:prstGeom prst="rect">
            <a:avLst/>
          </a:prstGeom>
        </p:spPr>
      </p:pic>
    </p:spTree>
    <p:extLst>
      <p:ext uri="{BB962C8B-B14F-4D97-AF65-F5344CB8AC3E}">
        <p14:creationId xmlns:p14="http://schemas.microsoft.com/office/powerpoint/2010/main" val="13742293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457200" y="-20538"/>
            <a:ext cx="8229600" cy="6375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Energie regional, nachhaltig und divers; Beispiel KWK</a:t>
            </a:r>
            <a:endParaRPr lang="de-DE" sz="2000" b="1" dirty="0"/>
          </a:p>
        </p:txBody>
      </p:sp>
      <p:cxnSp>
        <p:nvCxnSpPr>
          <p:cNvPr id="5" name="Gerade Verbindung 4"/>
          <p:cNvCxnSpPr/>
          <p:nvPr/>
        </p:nvCxnSpPr>
        <p:spPr>
          <a:xfrm>
            <a:off x="323528" y="483518"/>
            <a:ext cx="8352928"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3381" t="20547" r="30164" b="21203"/>
          <a:stretch/>
        </p:blipFill>
        <p:spPr bwMode="auto">
          <a:xfrm>
            <a:off x="304506" y="687543"/>
            <a:ext cx="4339502" cy="3900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3627" t="26667" r="34406" b="7650"/>
          <a:stretch/>
        </p:blipFill>
        <p:spPr bwMode="auto">
          <a:xfrm>
            <a:off x="4932040" y="555526"/>
            <a:ext cx="3897442" cy="4504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feld 10"/>
          <p:cNvSpPr txBox="1"/>
          <p:nvPr/>
        </p:nvSpPr>
        <p:spPr>
          <a:xfrm>
            <a:off x="79872" y="4814549"/>
            <a:ext cx="6264696" cy="230832"/>
          </a:xfrm>
          <a:prstGeom prst="rect">
            <a:avLst/>
          </a:prstGeom>
          <a:noFill/>
        </p:spPr>
        <p:txBody>
          <a:bodyPr wrap="square" rtlCol="0">
            <a:spAutoFit/>
          </a:bodyPr>
          <a:lstStyle/>
          <a:p>
            <a:r>
              <a:rPr lang="de-DE" sz="900" dirty="0"/>
              <a:t>https://www.hargassner.com/wp-content/uploads/2022/08/kwk-prospekt-de.pdf</a:t>
            </a:r>
          </a:p>
        </p:txBody>
      </p:sp>
    </p:spTree>
    <p:extLst>
      <p:ext uri="{BB962C8B-B14F-4D97-AF65-F5344CB8AC3E}">
        <p14:creationId xmlns:p14="http://schemas.microsoft.com/office/powerpoint/2010/main" val="16476319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fografik: Die Geschichte des Kohldendioxidausstoßes | Statis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8761" y="922544"/>
            <a:ext cx="5447655" cy="3881454"/>
          </a:xfrm>
          <a:prstGeom prst="rect">
            <a:avLst/>
          </a:prstGeom>
          <a:noFill/>
          <a:extLst>
            <a:ext uri="{909E8E84-426E-40DD-AFC4-6F175D3DCCD1}">
              <a14:hiddenFill xmlns:a14="http://schemas.microsoft.com/office/drawing/2010/main">
                <a:solidFill>
                  <a:srgbClr val="FFFFFF"/>
                </a:solidFill>
              </a14:hiddenFill>
            </a:ext>
          </a:extLst>
        </p:spPr>
      </p:pic>
      <p:sp>
        <p:nvSpPr>
          <p:cNvPr id="3" name="Titel 1"/>
          <p:cNvSpPr txBox="1">
            <a:spLocks/>
          </p:cNvSpPr>
          <p:nvPr/>
        </p:nvSpPr>
        <p:spPr>
          <a:xfrm>
            <a:off x="457200" y="205979"/>
            <a:ext cx="8229600"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Geschichte des CO2-Ausstoßes – Teil des Problems?</a:t>
            </a:r>
            <a:endParaRPr lang="de-DE" sz="2000" b="1" dirty="0"/>
          </a:p>
        </p:txBody>
      </p:sp>
      <p:cxnSp>
        <p:nvCxnSpPr>
          <p:cNvPr id="4" name="Gerade Verbindung 3"/>
          <p:cNvCxnSpPr/>
          <p:nvPr/>
        </p:nvCxnSpPr>
        <p:spPr>
          <a:xfrm>
            <a:off x="539552" y="771550"/>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hteck 1"/>
          <p:cNvSpPr/>
          <p:nvPr/>
        </p:nvSpPr>
        <p:spPr>
          <a:xfrm>
            <a:off x="179512" y="1635646"/>
            <a:ext cx="2448272" cy="1600438"/>
          </a:xfrm>
          <a:prstGeom prst="rect">
            <a:avLst/>
          </a:prstGeom>
        </p:spPr>
        <p:txBody>
          <a:bodyPr wrap="square">
            <a:spAutoFit/>
          </a:bodyPr>
          <a:lstStyle/>
          <a:p>
            <a:r>
              <a:rPr lang="de-DE" sz="1400" dirty="0"/>
              <a:t>Diese Infografik zeigt die weltweiten Kohlendioxidemissionen durch den Verbrauch fossiler Brennstoffe und der Produktion von Zement (in Mio. Tonnen pro Jahr)</a:t>
            </a:r>
          </a:p>
        </p:txBody>
      </p:sp>
      <p:sp>
        <p:nvSpPr>
          <p:cNvPr id="6" name="Textfeld 5"/>
          <p:cNvSpPr txBox="1"/>
          <p:nvPr/>
        </p:nvSpPr>
        <p:spPr>
          <a:xfrm>
            <a:off x="2915816" y="4861198"/>
            <a:ext cx="5760640" cy="230832"/>
          </a:xfrm>
          <a:prstGeom prst="rect">
            <a:avLst/>
          </a:prstGeom>
          <a:noFill/>
        </p:spPr>
        <p:txBody>
          <a:bodyPr wrap="square" rtlCol="0">
            <a:spAutoFit/>
          </a:bodyPr>
          <a:lstStyle/>
          <a:p>
            <a:r>
              <a:rPr lang="de-DE" sz="900" dirty="0"/>
              <a:t>https://de.statista.com/infografik/13569/weltweite-kohlendioxidemissionen//</a:t>
            </a:r>
          </a:p>
        </p:txBody>
      </p:sp>
    </p:spTree>
    <p:extLst>
      <p:ext uri="{BB962C8B-B14F-4D97-AF65-F5344CB8AC3E}">
        <p14:creationId xmlns:p14="http://schemas.microsoft.com/office/powerpoint/2010/main" val="14700447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fografik: Der CO₂-Fußabdruck unseres digitalen Lebens | Statist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123478"/>
            <a:ext cx="3600400" cy="4500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5668114" y="4693228"/>
            <a:ext cx="2992348" cy="369332"/>
          </a:xfrm>
          <a:prstGeom prst="rect">
            <a:avLst/>
          </a:prstGeom>
          <a:noFill/>
        </p:spPr>
        <p:txBody>
          <a:bodyPr wrap="square" rtlCol="0">
            <a:spAutoFit/>
          </a:bodyPr>
          <a:lstStyle/>
          <a:p>
            <a:r>
              <a:rPr lang="de-DE" sz="900" dirty="0"/>
              <a:t>https://de.statista.com/infografik/27216/co2-emissionen-durch-informationstechnik-in-deutschland-pro-kopf/</a:t>
            </a:r>
          </a:p>
        </p:txBody>
      </p:sp>
      <p:sp>
        <p:nvSpPr>
          <p:cNvPr id="2" name="Rechteck 1"/>
          <p:cNvSpPr/>
          <p:nvPr/>
        </p:nvSpPr>
        <p:spPr>
          <a:xfrm>
            <a:off x="166212" y="915566"/>
            <a:ext cx="4621812" cy="1600438"/>
          </a:xfrm>
          <a:prstGeom prst="rect">
            <a:avLst/>
          </a:prstGeom>
        </p:spPr>
        <p:txBody>
          <a:bodyPr wrap="square">
            <a:spAutoFit/>
          </a:bodyPr>
          <a:lstStyle/>
          <a:p>
            <a:r>
              <a:rPr lang="de-DE" sz="1400" dirty="0"/>
              <a:t>Klimaverträglich wäre ein weltweiter Pro-Kopf-Ausstoß von unter 1 Tonne </a:t>
            </a:r>
            <a:r>
              <a:rPr lang="de-DE" sz="1400" dirty="0" smtClean="0"/>
              <a:t>CO</a:t>
            </a:r>
            <a:r>
              <a:rPr lang="de-DE" sz="1400" baseline="-25000" dirty="0" smtClean="0"/>
              <a:t>2</a:t>
            </a:r>
            <a:r>
              <a:rPr lang="de-DE" sz="1400" dirty="0" smtClean="0"/>
              <a:t>. </a:t>
            </a:r>
            <a:r>
              <a:rPr lang="de-DE" sz="1400" dirty="0"/>
              <a:t>Dies macht deutlich, dass das deutsche Konsumniveau nicht global verallgemeinerbar ist und nachhaltiger Konsum große Anstrengungen erfordert. Für den Treibhausgasausstoß pro Person in Deutschland ist eine Minderung in Höhe von rund 95 Prozent gegenüber dem heutigen Stand notwendig.</a:t>
            </a:r>
          </a:p>
        </p:txBody>
      </p:sp>
      <p:sp>
        <p:nvSpPr>
          <p:cNvPr id="5" name="Textfeld 4"/>
          <p:cNvSpPr txBox="1"/>
          <p:nvPr/>
        </p:nvSpPr>
        <p:spPr>
          <a:xfrm>
            <a:off x="179512" y="2500322"/>
            <a:ext cx="5760640" cy="215444"/>
          </a:xfrm>
          <a:prstGeom prst="rect">
            <a:avLst/>
          </a:prstGeom>
          <a:noFill/>
        </p:spPr>
        <p:txBody>
          <a:bodyPr wrap="square" rtlCol="0">
            <a:spAutoFit/>
          </a:bodyPr>
          <a:lstStyle/>
          <a:p>
            <a:r>
              <a:rPr lang="de-DE" sz="800" dirty="0"/>
              <a:t>https://</a:t>
            </a:r>
            <a:r>
              <a:rPr lang="de-DE" sz="800" dirty="0" smtClean="0"/>
              <a:t>www.umweltbundesamt.de/service/uba-fragen/wie-hoch-sind-die-treibhausgasemissionen-pro-person</a:t>
            </a:r>
            <a:endParaRPr lang="de-DE" sz="800" dirty="0"/>
          </a:p>
        </p:txBody>
      </p:sp>
      <p:sp>
        <p:nvSpPr>
          <p:cNvPr id="6" name="Titel 1"/>
          <p:cNvSpPr txBox="1">
            <a:spLocks/>
          </p:cNvSpPr>
          <p:nvPr/>
        </p:nvSpPr>
        <p:spPr>
          <a:xfrm>
            <a:off x="158824" y="267494"/>
            <a:ext cx="8229600" cy="50405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400" b="1" dirty="0" err="1"/>
              <a:t>w</a:t>
            </a:r>
            <a:r>
              <a:rPr lang="de-DE" sz="2400" b="1" dirty="0" err="1" smtClean="0"/>
              <a:t>ieviel</a:t>
            </a:r>
            <a:r>
              <a:rPr lang="de-DE" sz="2400" b="1" dirty="0" smtClean="0"/>
              <a:t> CO2 ist, beim 1,5°C Ziel ok ?</a:t>
            </a:r>
            <a:endParaRPr lang="de-DE" sz="2400" b="1" dirty="0"/>
          </a:p>
        </p:txBody>
      </p:sp>
      <p:cxnSp>
        <p:nvCxnSpPr>
          <p:cNvPr id="7" name="Gerade Verbindung 6"/>
          <p:cNvCxnSpPr/>
          <p:nvPr/>
        </p:nvCxnSpPr>
        <p:spPr>
          <a:xfrm>
            <a:off x="251520" y="771550"/>
            <a:ext cx="432130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2052" name="Picture 4" descr="Wie groß ist der CO₂-Ausstoß Deutschland pro Kopf? | ForTomo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757" y="2781294"/>
            <a:ext cx="4507445" cy="225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3250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8955" t="23497" r="25000" b="10274"/>
          <a:stretch/>
        </p:blipFill>
        <p:spPr bwMode="auto">
          <a:xfrm>
            <a:off x="5415064" y="123478"/>
            <a:ext cx="3649000" cy="29523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itel 1"/>
          <p:cNvSpPr>
            <a:spLocks noGrp="1"/>
          </p:cNvSpPr>
          <p:nvPr>
            <p:ph type="title"/>
          </p:nvPr>
        </p:nvSpPr>
        <p:spPr>
          <a:xfrm>
            <a:off x="-108520" y="121094"/>
            <a:ext cx="4824536" cy="434432"/>
          </a:xfrm>
        </p:spPr>
        <p:txBody>
          <a:bodyPr>
            <a:normAutofit/>
          </a:bodyPr>
          <a:lstStyle/>
          <a:p>
            <a:r>
              <a:rPr lang="de-DE" sz="2000" b="1" dirty="0" smtClean="0"/>
              <a:t>2,2 % Ziel ist ein Irrweg !</a:t>
            </a:r>
            <a:endParaRPr lang="de-DE" sz="2000" b="1" dirty="0"/>
          </a:p>
        </p:txBody>
      </p:sp>
      <p:cxnSp>
        <p:nvCxnSpPr>
          <p:cNvPr id="6" name="Gerade Verbindung 5"/>
          <p:cNvCxnSpPr/>
          <p:nvPr/>
        </p:nvCxnSpPr>
        <p:spPr>
          <a:xfrm>
            <a:off x="251520" y="553142"/>
            <a:ext cx="4320480"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hteck 7"/>
          <p:cNvSpPr/>
          <p:nvPr/>
        </p:nvSpPr>
        <p:spPr>
          <a:xfrm>
            <a:off x="184262" y="843558"/>
            <a:ext cx="4891794" cy="1754326"/>
          </a:xfrm>
          <a:prstGeom prst="rect">
            <a:avLst/>
          </a:prstGeom>
        </p:spPr>
        <p:txBody>
          <a:bodyPr wrap="square">
            <a:spAutoFit/>
          </a:bodyPr>
          <a:lstStyle/>
          <a:p>
            <a:r>
              <a:rPr lang="de-DE" sz="1200" dirty="0" smtClean="0"/>
              <a:t>CDU-Fraktion stellt den Antrag:</a:t>
            </a:r>
          </a:p>
          <a:p>
            <a:pPr marL="285750" indent="-285750">
              <a:buFont typeface="Arial" panose="020B0604020202020204" pitchFamily="34" charset="0"/>
              <a:buChar char="•"/>
            </a:pPr>
            <a:r>
              <a:rPr lang="de-DE" sz="1200" dirty="0"/>
              <a:t>Flächenziele für den Ausbau Erneuerbarer Energien abzulehnen und stattdessen am tatsächlichen Energiebedarf orientierte, </a:t>
            </a:r>
            <a:r>
              <a:rPr lang="de-DE" sz="1200" dirty="0" smtClean="0"/>
              <a:t>technologie-unabhängige </a:t>
            </a:r>
            <a:r>
              <a:rPr lang="de-DE" sz="1200" dirty="0"/>
              <a:t>Erzeugungsmengenziele </a:t>
            </a:r>
            <a:r>
              <a:rPr lang="de-DE" sz="1200" dirty="0" smtClean="0"/>
              <a:t>anzustreben</a:t>
            </a:r>
          </a:p>
          <a:p>
            <a:pPr marL="285750" indent="-285750">
              <a:buFont typeface="Arial" panose="020B0604020202020204" pitchFamily="34" charset="0"/>
              <a:buChar char="•"/>
            </a:pPr>
            <a:r>
              <a:rPr lang="de-DE" sz="1200" dirty="0" smtClean="0"/>
              <a:t>Nach Willen der Bundesgesetzgebers sollen bis 2032 bundesweit 2,0 % der Landesfläche für Windenergie ausgewiesen werden.</a:t>
            </a:r>
          </a:p>
          <a:p>
            <a:pPr indent="268288"/>
            <a:r>
              <a:rPr lang="de-DE" sz="1200" dirty="0" smtClean="0"/>
              <a:t>In Thüringen 2,2%.</a:t>
            </a:r>
          </a:p>
          <a:p>
            <a:pPr marL="285750" indent="-285750">
              <a:buFont typeface="Wingdings" panose="05000000000000000000" pitchFamily="2" charset="2"/>
              <a:buChar char="Ø"/>
            </a:pPr>
            <a:r>
              <a:rPr lang="de-DE" sz="1200" b="1" dirty="0" smtClean="0"/>
              <a:t>der </a:t>
            </a:r>
            <a:r>
              <a:rPr lang="de-DE" sz="1200" b="1" dirty="0"/>
              <a:t>Umbau des Energiesystems sei für den Klimaschutz </a:t>
            </a:r>
            <a:r>
              <a:rPr lang="de-DE" sz="1200" b="1" dirty="0" smtClean="0"/>
              <a:t>unerlässlich aber: „Die Festlegung dieses Flächenziels ist ein Irrweg</a:t>
            </a:r>
          </a:p>
        </p:txBody>
      </p:sp>
      <p:sp>
        <p:nvSpPr>
          <p:cNvPr id="9" name="Rechteck 8"/>
          <p:cNvSpPr/>
          <p:nvPr/>
        </p:nvSpPr>
        <p:spPr>
          <a:xfrm>
            <a:off x="208152" y="3003798"/>
            <a:ext cx="8935848" cy="2708434"/>
          </a:xfrm>
          <a:prstGeom prst="rect">
            <a:avLst/>
          </a:prstGeom>
        </p:spPr>
        <p:txBody>
          <a:bodyPr wrap="square">
            <a:spAutoFit/>
          </a:bodyPr>
          <a:lstStyle/>
          <a:p>
            <a:r>
              <a:rPr lang="de-DE" sz="1200" dirty="0" smtClean="0"/>
              <a:t>Begründung: </a:t>
            </a:r>
          </a:p>
          <a:p>
            <a:pPr marL="285750" indent="-285750">
              <a:buFont typeface="Arial" panose="020B0604020202020204" pitchFamily="34" charset="0"/>
              <a:buChar char="•"/>
            </a:pPr>
            <a:r>
              <a:rPr lang="de-DE" sz="1200" dirty="0" smtClean="0"/>
              <a:t>Ein Flächenziel für Windkraftanlagen sei eine </a:t>
            </a:r>
            <a:r>
              <a:rPr lang="de-DE" sz="1200" b="1" dirty="0" smtClean="0"/>
              <a:t>ungeeignete Messgröße </a:t>
            </a:r>
            <a:r>
              <a:rPr lang="de-DE" sz="1200" dirty="0" smtClean="0"/>
              <a:t>für den nötigen Umbau des Energiesystems</a:t>
            </a:r>
          </a:p>
          <a:p>
            <a:pPr marL="285750" indent="-285750">
              <a:buFont typeface="Arial" panose="020B0604020202020204" pitchFamily="34" charset="0"/>
              <a:buChar char="•"/>
            </a:pPr>
            <a:r>
              <a:rPr lang="de-DE" sz="1200" b="1" dirty="0"/>
              <a:t>„Der bisherige Weg ist ein Weg der stillstehenden Windräder, nicht der zielorientierten </a:t>
            </a:r>
            <a:r>
              <a:rPr lang="de-DE" sz="1200" b="1" dirty="0" smtClean="0"/>
              <a:t>Stromgewinnung“ </a:t>
            </a:r>
          </a:p>
          <a:p>
            <a:pPr marL="285750" indent="-285750">
              <a:buFont typeface="Arial" panose="020B0604020202020204" pitchFamily="34" charset="0"/>
              <a:buChar char="•"/>
            </a:pPr>
            <a:r>
              <a:rPr lang="de-DE" sz="1200" dirty="0" smtClean="0"/>
              <a:t>Die Erfüllung eines Flächenziels sage auch „nichts darüber aus, ob genügend Energie erzeugt wird, um den Energiebedarf treibhausneutral zu decken.“</a:t>
            </a:r>
          </a:p>
          <a:p>
            <a:pPr marL="285750" indent="-285750">
              <a:buFont typeface="Arial" panose="020B0604020202020204" pitchFamily="34" charset="0"/>
              <a:buChar char="•"/>
            </a:pPr>
            <a:r>
              <a:rPr lang="de-DE" sz="1200" dirty="0" smtClean="0"/>
              <a:t>Thüringer Regierung soll sich </a:t>
            </a:r>
            <a:r>
              <a:rPr lang="de-DE" sz="1200" dirty="0"/>
              <a:t>dafür einsetzen, </a:t>
            </a:r>
            <a:r>
              <a:rPr lang="de-DE" sz="1200" dirty="0" smtClean="0"/>
              <a:t>„dass </a:t>
            </a:r>
            <a:r>
              <a:rPr lang="de-DE" sz="1200" dirty="0"/>
              <a:t>ein Ziel formuliert wird, das echte Rückschlüsse auf den Erfolg der Klimaschutzanstrengungen zulässt. Dies kann nur ein Erzeugungsmengenziel sein. Dieses sollte alle Erneuerbaren Energien einschließen, Windkraft genauso wie Sonnenenergie, Wasserkraft, Geothermie und </a:t>
            </a:r>
            <a:r>
              <a:rPr lang="de-DE" sz="1200" dirty="0" smtClean="0"/>
              <a:t>Bioenergie“</a:t>
            </a:r>
            <a:endParaRPr lang="de-DE" sz="1200" dirty="0"/>
          </a:p>
          <a:p>
            <a:pPr marL="285750" indent="-285750">
              <a:buFont typeface="Arial" panose="020B0604020202020204" pitchFamily="34" charset="0"/>
              <a:buChar char="•"/>
            </a:pPr>
            <a:endParaRPr lang="de-DE" sz="1400" b="1" dirty="0" smtClean="0"/>
          </a:p>
          <a:p>
            <a:pPr marL="285750" indent="-285750">
              <a:buFont typeface="Arial" panose="020B0604020202020204" pitchFamily="34" charset="0"/>
              <a:buChar char="•"/>
            </a:pPr>
            <a:endParaRPr lang="de-DE" sz="1400" b="1" dirty="0" smtClean="0"/>
          </a:p>
          <a:p>
            <a:endParaRPr lang="de-DE" sz="1400" dirty="0" smtClean="0"/>
          </a:p>
          <a:p>
            <a:endParaRPr lang="de-DE" sz="1400" dirty="0" smtClean="0"/>
          </a:p>
          <a:p>
            <a:pPr marL="285750" indent="-285750">
              <a:buFont typeface="Arial" panose="020B0604020202020204" pitchFamily="34" charset="0"/>
              <a:buChar char="•"/>
            </a:pPr>
            <a:endParaRPr lang="de-DE" dirty="0"/>
          </a:p>
        </p:txBody>
      </p:sp>
      <p:sp>
        <p:nvSpPr>
          <p:cNvPr id="10" name="Textfeld 9"/>
          <p:cNvSpPr txBox="1"/>
          <p:nvPr/>
        </p:nvSpPr>
        <p:spPr>
          <a:xfrm>
            <a:off x="107504" y="4794706"/>
            <a:ext cx="8956560" cy="369332"/>
          </a:xfrm>
          <a:prstGeom prst="rect">
            <a:avLst/>
          </a:prstGeom>
          <a:noFill/>
        </p:spPr>
        <p:txBody>
          <a:bodyPr wrap="square" lIns="0" rIns="0" rtlCol="0">
            <a:spAutoFit/>
          </a:bodyPr>
          <a:lstStyle/>
          <a:p>
            <a:r>
              <a:rPr lang="de-DE" sz="900" dirty="0"/>
              <a:t>https://</a:t>
            </a:r>
            <a:r>
              <a:rPr lang="de-DE" sz="900" dirty="0" smtClean="0"/>
              <a:t>parldok.thueringer-Landtag.de/ParlDok/dokument/96316/gesetz_zur_aenderung_des_thueringer_klimagesetzes_irrweg_flaechenziele_beenden_fuer_einen_sicheren_</a:t>
            </a:r>
          </a:p>
          <a:p>
            <a:r>
              <a:rPr lang="de-DE" sz="900" dirty="0" smtClean="0"/>
              <a:t>und _bezahlbaren_energiemix_in_thueringen_vorabdruck.pdf</a:t>
            </a:r>
            <a:endParaRPr lang="de-DE" sz="900" dirty="0"/>
          </a:p>
        </p:txBody>
      </p:sp>
      <p:sp>
        <p:nvSpPr>
          <p:cNvPr id="11" name="Rechteck 10"/>
          <p:cNvSpPr/>
          <p:nvPr/>
        </p:nvSpPr>
        <p:spPr>
          <a:xfrm>
            <a:off x="5415064" y="2715766"/>
            <a:ext cx="2469304" cy="36004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395536" y="3427200"/>
            <a:ext cx="7344816" cy="180020"/>
          </a:xfrm>
          <a:prstGeom prst="rect">
            <a:avLst/>
          </a:prstGeom>
          <a:solidFill>
            <a:schemeClr val="accent6">
              <a:lumMod val="7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08657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5496" y="840547"/>
            <a:ext cx="6858000" cy="1446550"/>
          </a:xfrm>
          <a:prstGeom prst="rect">
            <a:avLst/>
          </a:prstGeom>
        </p:spPr>
        <p:txBody>
          <a:bodyPr wrap="square">
            <a:spAutoFit/>
          </a:bodyPr>
          <a:lstStyle/>
          <a:p>
            <a:r>
              <a:rPr lang="de-DE" sz="1100" dirty="0" smtClean="0"/>
              <a:t>Betrachtung nach Literatursichtung:</a:t>
            </a:r>
          </a:p>
          <a:p>
            <a:r>
              <a:rPr lang="de-DE" sz="1100" dirty="0" smtClean="0"/>
              <a:t>folgende </a:t>
            </a:r>
            <a:r>
              <a:rPr lang="de-DE" sz="1100" b="1" dirty="0" smtClean="0"/>
              <a:t>mögl. Gesundheits-Probleme </a:t>
            </a:r>
            <a:r>
              <a:rPr lang="de-DE" sz="1100" dirty="0" smtClean="0"/>
              <a:t>durch </a:t>
            </a:r>
            <a:r>
              <a:rPr lang="de-DE" sz="1100" dirty="0" err="1"/>
              <a:t>Infraschall</a:t>
            </a:r>
            <a:r>
              <a:rPr lang="de-DE" sz="1100" dirty="0"/>
              <a:t> </a:t>
            </a:r>
            <a:r>
              <a:rPr lang="de-DE" sz="1100" dirty="0" smtClean="0"/>
              <a:t>ab Schalldruckpegeln von ca.75 </a:t>
            </a:r>
            <a:r>
              <a:rPr lang="de-DE" sz="1100" dirty="0"/>
              <a:t>dB identifiziert: </a:t>
            </a:r>
            <a:endParaRPr lang="de-DE" sz="1100" dirty="0" smtClean="0"/>
          </a:p>
          <a:p>
            <a:r>
              <a:rPr lang="de-DE" sz="1100" dirty="0" smtClean="0"/>
              <a:t>► </a:t>
            </a:r>
            <a:r>
              <a:rPr lang="de-DE" sz="1100" dirty="0"/>
              <a:t>Veränderung im Herz-/Kreislaufsystem (z. B. Änderung des Blutdrucks, Herzfrequenz </a:t>
            </a:r>
            <a:r>
              <a:rPr lang="de-DE" sz="1100" dirty="0" err="1" smtClean="0"/>
              <a:t>Herzrequenz</a:t>
            </a:r>
            <a:r>
              <a:rPr lang="de-DE" sz="1100" dirty="0" smtClean="0"/>
              <a:t>) </a:t>
            </a:r>
          </a:p>
          <a:p>
            <a:r>
              <a:rPr lang="de-DE" sz="1100" dirty="0" smtClean="0"/>
              <a:t>► Konzentrationsschwäche</a:t>
            </a:r>
          </a:p>
          <a:p>
            <a:r>
              <a:rPr lang="de-DE" sz="1100" dirty="0" smtClean="0"/>
              <a:t>► </a:t>
            </a:r>
            <a:r>
              <a:rPr lang="de-DE" sz="1100" dirty="0"/>
              <a:t>Einwirkung auf das Gleichgewichtsorgan </a:t>
            </a:r>
            <a:endParaRPr lang="de-DE" sz="1100" dirty="0" smtClean="0"/>
          </a:p>
          <a:p>
            <a:r>
              <a:rPr lang="de-DE" sz="1100" dirty="0" smtClean="0"/>
              <a:t>► </a:t>
            </a:r>
            <a:r>
              <a:rPr lang="de-DE" sz="1100" dirty="0"/>
              <a:t>mit den oben genannten physiologischen Wirkungen einhergehende psychovegetative </a:t>
            </a:r>
            <a:r>
              <a:rPr lang="de-DE" sz="1100" dirty="0" smtClean="0"/>
              <a:t>Störungen </a:t>
            </a:r>
            <a:r>
              <a:rPr lang="de-DE" sz="1100" dirty="0"/>
              <a:t>beziehungsweise erlebtes Unbehagen (Schwindel, Müdigkeit, Benommenheit, </a:t>
            </a:r>
            <a:r>
              <a:rPr lang="de-DE" sz="1100" dirty="0" smtClean="0"/>
              <a:t>Druckgefühl </a:t>
            </a:r>
          </a:p>
          <a:p>
            <a:r>
              <a:rPr lang="de-DE" sz="1100" dirty="0" smtClean="0"/>
              <a:t>am </a:t>
            </a:r>
            <a:r>
              <a:rPr lang="de-DE" sz="1100" dirty="0"/>
              <a:t>Trommelfell, Vibrationsgefühl</a:t>
            </a:r>
            <a:r>
              <a:rPr lang="de-DE" sz="1100" dirty="0" smtClean="0"/>
              <a:t>)</a:t>
            </a:r>
            <a:endParaRPr lang="de-DE" sz="1100" dirty="0"/>
          </a:p>
        </p:txBody>
      </p:sp>
      <p:sp>
        <p:nvSpPr>
          <p:cNvPr id="5" name="Rechteck 4"/>
          <p:cNvSpPr/>
          <p:nvPr/>
        </p:nvSpPr>
        <p:spPr>
          <a:xfrm>
            <a:off x="0" y="2432340"/>
            <a:ext cx="6156176" cy="2123658"/>
          </a:xfrm>
          <a:prstGeom prst="rect">
            <a:avLst/>
          </a:prstGeom>
        </p:spPr>
        <p:txBody>
          <a:bodyPr wrap="square">
            <a:spAutoFit/>
          </a:bodyPr>
          <a:lstStyle/>
          <a:p>
            <a:pPr marL="171450" indent="-171450">
              <a:buFont typeface="Arial" panose="020B0604020202020204" pitchFamily="34" charset="0"/>
              <a:buChar char="•"/>
            </a:pPr>
            <a:r>
              <a:rPr lang="de-DE" sz="1100" dirty="0"/>
              <a:t>e</a:t>
            </a:r>
            <a:r>
              <a:rPr lang="de-DE" sz="1100" dirty="0" smtClean="0"/>
              <a:t>s </a:t>
            </a:r>
            <a:r>
              <a:rPr lang="de-DE" sz="1100" dirty="0"/>
              <a:t>existieren </a:t>
            </a:r>
            <a:r>
              <a:rPr lang="de-DE" sz="1100" b="1" dirty="0" smtClean="0"/>
              <a:t>nur Untersuchungen </a:t>
            </a:r>
            <a:r>
              <a:rPr lang="de-DE" sz="1100" b="1" dirty="0"/>
              <a:t>mit geringen </a:t>
            </a:r>
            <a:r>
              <a:rPr lang="de-DE" sz="1100" b="1" dirty="0" smtClean="0"/>
              <a:t>Probandenzahlen</a:t>
            </a:r>
          </a:p>
          <a:p>
            <a:pPr marL="171450" indent="-171450">
              <a:buFont typeface="Arial" panose="020B0604020202020204" pitchFamily="34" charset="0"/>
              <a:buChar char="•"/>
            </a:pPr>
            <a:r>
              <a:rPr lang="de-DE" sz="1100" dirty="0" smtClean="0"/>
              <a:t>Abb. </a:t>
            </a:r>
            <a:r>
              <a:rPr lang="de-DE" sz="1100" dirty="0"/>
              <a:t>3 zeigt </a:t>
            </a:r>
            <a:r>
              <a:rPr lang="de-DE" sz="1100" dirty="0" smtClean="0"/>
              <a:t>Hörschwelle von </a:t>
            </a:r>
            <a:r>
              <a:rPr lang="de-DE" sz="1100" dirty="0" err="1" smtClean="0"/>
              <a:t>Infraschall</a:t>
            </a:r>
            <a:r>
              <a:rPr lang="de-DE" sz="1100" dirty="0" smtClean="0"/>
              <a:t> </a:t>
            </a:r>
            <a:r>
              <a:rPr lang="de-DE" sz="1100" dirty="0"/>
              <a:t>(&lt; 20 Hz) nach </a:t>
            </a:r>
            <a:r>
              <a:rPr lang="de-DE" sz="1100" dirty="0" err="1"/>
              <a:t>Møller</a:t>
            </a:r>
            <a:r>
              <a:rPr lang="de-DE" sz="1100" dirty="0"/>
              <a:t> +</a:t>
            </a:r>
            <a:r>
              <a:rPr lang="de-DE" sz="1100" dirty="0" smtClean="0"/>
              <a:t> </a:t>
            </a:r>
            <a:r>
              <a:rPr lang="de-DE" sz="1100" dirty="0"/>
              <a:t>Pedersen (2004), </a:t>
            </a:r>
            <a:r>
              <a:rPr lang="de-DE" sz="1100" dirty="0" smtClean="0"/>
              <a:t>in </a:t>
            </a:r>
            <a:r>
              <a:rPr lang="de-DE" sz="1100" dirty="0"/>
              <a:t>der Literatur </a:t>
            </a:r>
            <a:r>
              <a:rPr lang="de-DE" sz="1100" dirty="0" smtClean="0"/>
              <a:t>häufig genutzt, sowie </a:t>
            </a:r>
            <a:r>
              <a:rPr lang="de-DE" sz="1100" dirty="0"/>
              <a:t>weitere </a:t>
            </a:r>
            <a:r>
              <a:rPr lang="de-DE" sz="1100" dirty="0" smtClean="0"/>
              <a:t>Schwellen </a:t>
            </a:r>
            <a:r>
              <a:rPr lang="de-DE" sz="1100" dirty="0"/>
              <a:t>u.a. die über die G-Bewertung definierte Schwelle von 85 dB(G). </a:t>
            </a:r>
            <a:endParaRPr lang="de-DE" sz="1100" dirty="0" smtClean="0"/>
          </a:p>
          <a:p>
            <a:pPr marL="171450" indent="-171450">
              <a:buFont typeface="Arial" panose="020B0604020202020204" pitchFamily="34" charset="0"/>
              <a:buChar char="•"/>
            </a:pPr>
            <a:r>
              <a:rPr lang="de-DE" sz="1100" dirty="0"/>
              <a:t>d</a:t>
            </a:r>
            <a:r>
              <a:rPr lang="de-DE" sz="1100" dirty="0" smtClean="0"/>
              <a:t>ie </a:t>
            </a:r>
            <a:r>
              <a:rPr lang="de-DE" sz="1100" dirty="0"/>
              <a:t>Wahrnehmungsschwelle nach </a:t>
            </a:r>
            <a:r>
              <a:rPr lang="de-DE" sz="1100" dirty="0" err="1"/>
              <a:t>Møller</a:t>
            </a:r>
            <a:r>
              <a:rPr lang="de-DE" sz="1100" dirty="0"/>
              <a:t> und Pedersen beruht auf statistischen Berechnungen, wobei die dabei berücksichtigten Fallzahlen wesentlich geringer sind als in den genormten </a:t>
            </a:r>
            <a:r>
              <a:rPr lang="de-DE" sz="1100" dirty="0" smtClean="0"/>
              <a:t>Normalhörschwellen </a:t>
            </a:r>
            <a:r>
              <a:rPr lang="de-DE" sz="1100" dirty="0"/>
              <a:t>im Frequenzbereich zwischen 20 Hz und 20 kHz. </a:t>
            </a:r>
            <a:endParaRPr lang="de-DE" sz="1100" dirty="0" smtClean="0"/>
          </a:p>
          <a:p>
            <a:pPr marL="171450" indent="-171450">
              <a:buFont typeface="Arial" panose="020B0604020202020204" pitchFamily="34" charset="0"/>
              <a:buChar char="•"/>
            </a:pPr>
            <a:endParaRPr lang="de-DE" sz="1100" dirty="0" smtClean="0"/>
          </a:p>
          <a:p>
            <a:pPr marL="171450" indent="-171450">
              <a:buFont typeface="Arial" panose="020B0604020202020204" pitchFamily="34" charset="0"/>
              <a:buChar char="•"/>
            </a:pPr>
            <a:r>
              <a:rPr lang="de-DE" sz="1100" dirty="0" smtClean="0"/>
              <a:t>im </a:t>
            </a:r>
            <a:r>
              <a:rPr lang="de-DE" sz="1100" dirty="0"/>
              <a:t>Bereich des </a:t>
            </a:r>
            <a:r>
              <a:rPr lang="de-DE" sz="1100" dirty="0" err="1" smtClean="0"/>
              <a:t>Infraschalls</a:t>
            </a:r>
            <a:r>
              <a:rPr lang="de-DE" sz="1100" dirty="0" smtClean="0"/>
              <a:t> ist </a:t>
            </a:r>
            <a:r>
              <a:rPr lang="de-DE" sz="1100" dirty="0"/>
              <a:t>daher mit </a:t>
            </a:r>
            <a:r>
              <a:rPr lang="de-DE" sz="1100" b="1" dirty="0"/>
              <a:t>höheren Unsicherheiten und größeren individuellen Abweichungen</a:t>
            </a:r>
            <a:r>
              <a:rPr lang="de-DE" sz="1100" dirty="0"/>
              <a:t> von den Wahrnehmungsschwellen zu rechnen. </a:t>
            </a:r>
            <a:endParaRPr lang="de-DE" sz="1100" dirty="0" smtClean="0"/>
          </a:p>
          <a:p>
            <a:pPr marL="171450" indent="-171450">
              <a:buFont typeface="Wingdings" panose="05000000000000000000" pitchFamily="2" charset="2"/>
              <a:buChar char="Ø"/>
            </a:pPr>
            <a:r>
              <a:rPr lang="de-DE" sz="1100" dirty="0" smtClean="0"/>
              <a:t>so </a:t>
            </a:r>
            <a:r>
              <a:rPr lang="de-DE" sz="1100" dirty="0"/>
              <a:t>ist davon auszugehen, dass die individuelle Wahrnehmungsschwelle für 20 Hz </a:t>
            </a:r>
            <a:r>
              <a:rPr lang="de-DE" sz="1100" b="1" dirty="0"/>
              <a:t>bei etwa 1 Prozent der Bevölkerung um bis zu 15 dB höher oder niedriger ausfallen kann</a:t>
            </a:r>
            <a:r>
              <a:rPr lang="de-DE" sz="1100" dirty="0"/>
              <a:t> (ISO 28961:2012).</a:t>
            </a: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8217" t="25355" r="32193" b="15115"/>
          <a:stretch/>
        </p:blipFill>
        <p:spPr bwMode="auto">
          <a:xfrm>
            <a:off x="6079127" y="2534753"/>
            <a:ext cx="3034515" cy="2566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158824" y="4731990"/>
            <a:ext cx="7077472" cy="369332"/>
          </a:xfrm>
          <a:prstGeom prst="rect">
            <a:avLst/>
          </a:prstGeom>
          <a:noFill/>
        </p:spPr>
        <p:txBody>
          <a:bodyPr wrap="square" rtlCol="0">
            <a:spAutoFit/>
          </a:bodyPr>
          <a:lstStyle/>
          <a:p>
            <a:r>
              <a:rPr lang="de-DE" sz="900" dirty="0"/>
              <a:t>https://www.umweltbundesamt.de/sites/default/files/medien/479/publikationen/texte_163-2020_laermwirkungen_von_infraschallimmissionen_0.pdf</a:t>
            </a:r>
            <a:endParaRPr lang="de-DE" sz="900" dirty="0">
              <a:solidFill>
                <a:schemeClr val="tx1">
                  <a:lumMod val="95000"/>
                  <a:lumOff val="5000"/>
                </a:schemeClr>
              </a:solidFill>
            </a:endParaRPr>
          </a:p>
        </p:txBody>
      </p:sp>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5963" t="16143" r="39201" b="64499"/>
          <a:stretch/>
        </p:blipFill>
        <p:spPr bwMode="auto">
          <a:xfrm>
            <a:off x="3236912" y="51470"/>
            <a:ext cx="1998748" cy="876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el 1"/>
          <p:cNvSpPr txBox="1">
            <a:spLocks/>
          </p:cNvSpPr>
          <p:nvPr/>
        </p:nvSpPr>
        <p:spPr>
          <a:xfrm>
            <a:off x="158824" y="123478"/>
            <a:ext cx="8229600" cy="50405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400" b="1" dirty="0" smtClean="0"/>
              <a:t>Problem </a:t>
            </a:r>
            <a:r>
              <a:rPr lang="de-DE" sz="2400" b="1" dirty="0" err="1" smtClean="0"/>
              <a:t>Infraschall</a:t>
            </a:r>
            <a:endParaRPr lang="de-DE" sz="2400" b="1" dirty="0"/>
          </a:p>
        </p:txBody>
      </p:sp>
      <p:cxnSp>
        <p:nvCxnSpPr>
          <p:cNvPr id="10" name="Gerade Verbindung 9"/>
          <p:cNvCxnSpPr/>
          <p:nvPr/>
        </p:nvCxnSpPr>
        <p:spPr>
          <a:xfrm>
            <a:off x="251520" y="555526"/>
            <a:ext cx="280831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Grafik 11"/>
          <p:cNvPicPr/>
          <p:nvPr/>
        </p:nvPicPr>
        <p:blipFill>
          <a:blip r:embed="rId4" cstate="print">
            <a:extLst>
              <a:ext uri="{28A0092B-C50C-407E-A947-70E740481C1C}">
                <a14:useLocalDpi xmlns:a14="http://schemas.microsoft.com/office/drawing/2010/main" val="0"/>
              </a:ext>
            </a:extLst>
          </a:blip>
          <a:stretch>
            <a:fillRect/>
          </a:stretch>
        </p:blipFill>
        <p:spPr>
          <a:xfrm>
            <a:off x="6068074" y="123479"/>
            <a:ext cx="3010988" cy="1944215"/>
          </a:xfrm>
          <a:prstGeom prst="rect">
            <a:avLst/>
          </a:prstGeom>
        </p:spPr>
      </p:pic>
      <p:sp>
        <p:nvSpPr>
          <p:cNvPr id="13" name="Rechteck 12"/>
          <p:cNvSpPr/>
          <p:nvPr/>
        </p:nvSpPr>
        <p:spPr>
          <a:xfrm>
            <a:off x="6293600" y="1991911"/>
            <a:ext cx="2749614" cy="507831"/>
          </a:xfrm>
          <a:prstGeom prst="rect">
            <a:avLst/>
          </a:prstGeom>
        </p:spPr>
        <p:txBody>
          <a:bodyPr wrap="square">
            <a:spAutoFit/>
          </a:bodyPr>
          <a:lstStyle/>
          <a:p>
            <a:r>
              <a:rPr lang="de-DE" sz="900" dirty="0"/>
              <a:t>https://www.bundestag.de/resource/blob/657038/05e0a36c803110ae446a7c04dc4e1f6a/WD-8-099-19-pdf-data.pdf</a:t>
            </a:r>
          </a:p>
        </p:txBody>
      </p:sp>
      <p:sp>
        <p:nvSpPr>
          <p:cNvPr id="11" name="Rechteck 10"/>
          <p:cNvSpPr/>
          <p:nvPr/>
        </p:nvSpPr>
        <p:spPr>
          <a:xfrm>
            <a:off x="899592" y="2643758"/>
            <a:ext cx="2178496" cy="216024"/>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4914423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bvb-fw.de/wp-content/uploads/2022/06/Windkraft_Gel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59" y="555526"/>
            <a:ext cx="2880321" cy="1512168"/>
          </a:xfrm>
          <a:prstGeom prst="rect">
            <a:avLst/>
          </a:prstGeom>
          <a:noFill/>
          <a:extLst>
            <a:ext uri="{909E8E84-426E-40DD-AFC4-6F175D3DCCD1}">
              <a14:hiddenFill xmlns:a14="http://schemas.microsoft.com/office/drawing/2010/main">
                <a:solidFill>
                  <a:srgbClr val="FFFFFF"/>
                </a:solidFill>
              </a14:hiddenFill>
            </a:ext>
          </a:extLst>
        </p:spPr>
      </p:pic>
      <p:sp>
        <p:nvSpPr>
          <p:cNvPr id="2" name="Rechteck 1"/>
          <p:cNvSpPr/>
          <p:nvPr/>
        </p:nvSpPr>
        <p:spPr>
          <a:xfrm>
            <a:off x="179512" y="627534"/>
            <a:ext cx="5400600" cy="1754326"/>
          </a:xfrm>
          <a:prstGeom prst="rect">
            <a:avLst/>
          </a:prstGeom>
        </p:spPr>
        <p:txBody>
          <a:bodyPr wrap="square">
            <a:spAutoFit/>
          </a:bodyPr>
          <a:lstStyle/>
          <a:p>
            <a:pPr marL="171450" indent="-171450">
              <a:buFont typeface="Arial" panose="020B0604020202020204" pitchFamily="34" charset="0"/>
              <a:buChar char="•"/>
              <a:tabLst>
                <a:tab pos="182563" algn="l"/>
              </a:tabLst>
            </a:pPr>
            <a:r>
              <a:rPr lang="de-DE" sz="1200" dirty="0" smtClean="0"/>
              <a:t>„Die </a:t>
            </a:r>
            <a:r>
              <a:rPr lang="de-DE" sz="1200" dirty="0"/>
              <a:t>Bundesregierung will mit dem „</a:t>
            </a:r>
            <a:r>
              <a:rPr lang="de-DE" sz="1200" b="1" dirty="0"/>
              <a:t>Wind an Land“-Gesetz </a:t>
            </a:r>
            <a:r>
              <a:rPr lang="de-DE" sz="1200" dirty="0"/>
              <a:t>den Ausbau von Windenergie beschleunigen. Ob das Gesetz allerdings die CO₂-Emissionen in Deutschland nachhaltig senken wird, erscheint fraglich. </a:t>
            </a:r>
            <a:endParaRPr lang="de-DE" sz="1200" dirty="0" smtClean="0"/>
          </a:p>
          <a:p>
            <a:pPr>
              <a:tabLst>
                <a:tab pos="182563" algn="l"/>
              </a:tabLst>
            </a:pPr>
            <a:r>
              <a:rPr lang="de-DE" sz="1200" dirty="0"/>
              <a:t>	</a:t>
            </a:r>
            <a:r>
              <a:rPr lang="de-DE" sz="1200" b="1" dirty="0" smtClean="0"/>
              <a:t>Die </a:t>
            </a:r>
            <a:r>
              <a:rPr lang="de-DE" sz="1200" b="1" dirty="0"/>
              <a:t>wahren Profiteure stehen hingegen bereits </a:t>
            </a:r>
            <a:r>
              <a:rPr lang="de-DE" sz="1200" b="1" dirty="0" smtClean="0"/>
              <a:t>fest</a:t>
            </a:r>
            <a:r>
              <a:rPr lang="de-DE" sz="1200" dirty="0" smtClean="0"/>
              <a:t>“</a:t>
            </a:r>
          </a:p>
          <a:p>
            <a:pPr>
              <a:tabLst>
                <a:tab pos="182563" algn="l"/>
              </a:tabLst>
            </a:pPr>
            <a:endParaRPr lang="de-DE" sz="600" dirty="0" smtClean="0"/>
          </a:p>
          <a:p>
            <a:pPr marL="171450" indent="-171450">
              <a:buFont typeface="Arial" panose="020B0604020202020204" pitchFamily="34" charset="0"/>
              <a:buChar char="•"/>
              <a:tabLst>
                <a:tab pos="182563" algn="l"/>
              </a:tabLst>
            </a:pPr>
            <a:r>
              <a:rPr lang="de-DE" sz="1200" dirty="0"/>
              <a:t>Das Gesetz zum Ausbau der Windkraft an Land </a:t>
            </a:r>
            <a:r>
              <a:rPr lang="de-DE" sz="1200" b="1" dirty="0">
                <a:solidFill>
                  <a:srgbClr val="FF0000"/>
                </a:solidFill>
              </a:rPr>
              <a:t>schleift die Rechte von Kommunen und Naturschutz</a:t>
            </a:r>
            <a:r>
              <a:rPr lang="de-DE" sz="1200" b="1" dirty="0"/>
              <a:t>, und es verhilft einer aufstrebenden Industrie und ihren Investoren zu gigantischen Geschäften. Dem Klimaschutz hilft es kaum.</a:t>
            </a:r>
          </a:p>
          <a:p>
            <a:endParaRPr lang="de-DE" dirty="0"/>
          </a:p>
        </p:txBody>
      </p:sp>
      <p:cxnSp>
        <p:nvCxnSpPr>
          <p:cNvPr id="5" name="Gerade Verbindung 4"/>
          <p:cNvCxnSpPr/>
          <p:nvPr/>
        </p:nvCxnSpPr>
        <p:spPr>
          <a:xfrm>
            <a:off x="467544" y="401017"/>
            <a:ext cx="820891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Titel 1"/>
          <p:cNvSpPr txBox="1">
            <a:spLocks/>
          </p:cNvSpPr>
          <p:nvPr/>
        </p:nvSpPr>
        <p:spPr>
          <a:xfrm>
            <a:off x="457200" y="51470"/>
            <a:ext cx="8229600" cy="493563"/>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Die WELT: Ein Sieg für die Windkraft-Lobby – aber keiner für die Energiewende</a:t>
            </a:r>
            <a:endParaRPr lang="de-DE" sz="2000" b="1" dirty="0"/>
          </a:p>
        </p:txBody>
      </p:sp>
      <p:sp>
        <p:nvSpPr>
          <p:cNvPr id="7" name="Rechteck 6"/>
          <p:cNvSpPr/>
          <p:nvPr/>
        </p:nvSpPr>
        <p:spPr>
          <a:xfrm>
            <a:off x="179512" y="2067694"/>
            <a:ext cx="8901560" cy="2677656"/>
          </a:xfrm>
          <a:prstGeom prst="rect">
            <a:avLst/>
          </a:prstGeom>
        </p:spPr>
        <p:txBody>
          <a:bodyPr wrap="square">
            <a:spAutoFit/>
          </a:bodyPr>
          <a:lstStyle/>
          <a:p>
            <a:pPr marL="171450" indent="-171450">
              <a:buFont typeface="Arial" panose="020B0604020202020204" pitchFamily="34" charset="0"/>
              <a:buChar char="•"/>
              <a:tabLst>
                <a:tab pos="182563" algn="l"/>
              </a:tabLst>
            </a:pPr>
            <a:r>
              <a:rPr lang="de-DE" sz="1200" dirty="0" smtClean="0"/>
              <a:t>Die </a:t>
            </a:r>
            <a:r>
              <a:rPr lang="de-DE" sz="1200" dirty="0"/>
              <a:t>wichtigste Vorschrift des „Wind an Land“-Gesetzes verpflichtet alle Bundesländer </a:t>
            </a:r>
            <a:r>
              <a:rPr lang="de-DE" sz="1200" dirty="0" smtClean="0"/>
              <a:t> rund </a:t>
            </a:r>
            <a:r>
              <a:rPr lang="de-DE" sz="1200" dirty="0"/>
              <a:t>zwei Prozent ihrer Landesfläche für Windkraft bereitzustellen. </a:t>
            </a:r>
            <a:r>
              <a:rPr lang="de-DE" sz="1200" b="1" dirty="0"/>
              <a:t>Würde die Vorgabe nicht eingehalten, riskierten die Kommunen ihre Hoheit über die Flächennutzung ihres Gebietes. Ob diese Einschränkung indes gegen die im Grundgesetz festgeschriebenen Selbstverwaltung der Kommunen gerichtlich bestehen könnte, ist unklar.</a:t>
            </a:r>
          </a:p>
          <a:p>
            <a:pPr marL="171450" indent="-171450">
              <a:buFont typeface="Arial" panose="020B0604020202020204" pitchFamily="34" charset="0"/>
              <a:buChar char="•"/>
              <a:tabLst>
                <a:tab pos="182563" algn="l"/>
              </a:tabLst>
            </a:pPr>
            <a:endParaRPr lang="de-DE" sz="600" dirty="0" smtClean="0"/>
          </a:p>
          <a:p>
            <a:pPr marL="171450" indent="-171450">
              <a:buFont typeface="Arial" panose="020B0604020202020204" pitchFamily="34" charset="0"/>
              <a:buChar char="•"/>
              <a:tabLst>
                <a:tab pos="182563" algn="l"/>
              </a:tabLst>
            </a:pPr>
            <a:r>
              <a:rPr lang="de-DE" sz="1200" dirty="0" smtClean="0"/>
              <a:t>Warum </a:t>
            </a:r>
            <a:r>
              <a:rPr lang="de-DE" sz="1200" dirty="0"/>
              <a:t>rund zwei Prozent Fläche für Windkraft? </a:t>
            </a:r>
            <a:r>
              <a:rPr lang="de-DE" sz="1200" dirty="0" smtClean="0"/>
              <a:t>Der </a:t>
            </a:r>
            <a:r>
              <a:rPr lang="de-DE" sz="1200" dirty="0"/>
              <a:t>Wert stammt, wie so vieles andere in dem Gesetz, aus Textvorlagen einer mächtigen Stiftung.</a:t>
            </a:r>
            <a:br>
              <a:rPr lang="de-DE" sz="1200" dirty="0"/>
            </a:br>
            <a:r>
              <a:rPr lang="de-DE" sz="600" dirty="0" smtClean="0"/>
              <a:t> </a:t>
            </a:r>
            <a:endParaRPr lang="de-DE" sz="1200" dirty="0"/>
          </a:p>
          <a:p>
            <a:pPr marL="171450" indent="-171450">
              <a:buFont typeface="Arial" panose="020B0604020202020204" pitchFamily="34" charset="0"/>
              <a:buChar char="•"/>
              <a:tabLst>
                <a:tab pos="182563" algn="l"/>
              </a:tabLst>
            </a:pPr>
            <a:r>
              <a:rPr lang="de-DE" sz="1200" dirty="0" smtClean="0"/>
              <a:t>Die </a:t>
            </a:r>
            <a:r>
              <a:rPr lang="de-DE" sz="1200" b="1" dirty="0"/>
              <a:t>„Stiftung Klimaneutralität“ ist Teil einer finanzkräftigen internationalen Lobby</a:t>
            </a:r>
            <a:r>
              <a:rPr lang="de-DE" sz="1200" dirty="0"/>
              <a:t>: der Erneuerbare-Energien-Lobby – einem Netzwerk aus Stiftungen schwerreicher Mäzene, Großinvestoren, Industriekonzernen, ihren Branchenverbänden, Nichtregierungsorganisationen und Politikern.</a:t>
            </a:r>
            <a:br>
              <a:rPr lang="de-DE" sz="1200" dirty="0"/>
            </a:br>
            <a:r>
              <a:rPr lang="de-DE" sz="600" dirty="0" smtClean="0"/>
              <a:t> </a:t>
            </a:r>
            <a:endParaRPr lang="de-DE" sz="1200" dirty="0"/>
          </a:p>
          <a:p>
            <a:pPr marL="171450" indent="-171450">
              <a:buFont typeface="Arial" panose="020B0604020202020204" pitchFamily="34" charset="0"/>
              <a:buChar char="•"/>
              <a:tabLst>
                <a:tab pos="182563" algn="l"/>
              </a:tabLst>
            </a:pPr>
            <a:r>
              <a:rPr lang="de-DE" sz="1200" dirty="0" smtClean="0"/>
              <a:t>Eine </a:t>
            </a:r>
            <a:r>
              <a:rPr lang="de-DE" sz="1200" dirty="0"/>
              <a:t>wissenschaftlich saubere Begründung für die zwei Prozent Landesfläche für Windkraft hat es nie gegeben.</a:t>
            </a:r>
            <a:br>
              <a:rPr lang="de-DE" sz="1200" dirty="0"/>
            </a:br>
            <a:r>
              <a:rPr lang="de-DE" sz="600" dirty="0" smtClean="0"/>
              <a:t> </a:t>
            </a:r>
            <a:endParaRPr lang="de-DE" sz="1200" dirty="0"/>
          </a:p>
          <a:p>
            <a:pPr marL="171450" indent="-171450">
              <a:buFont typeface="Arial" panose="020B0604020202020204" pitchFamily="34" charset="0"/>
              <a:buChar char="•"/>
              <a:tabLst>
                <a:tab pos="182563" algn="l"/>
              </a:tabLst>
            </a:pPr>
            <a:r>
              <a:rPr lang="de-DE" sz="1200" dirty="0" smtClean="0"/>
              <a:t>Profitieren </a:t>
            </a:r>
            <a:r>
              <a:rPr lang="de-DE" sz="1200" dirty="0"/>
              <a:t>werden </a:t>
            </a:r>
            <a:r>
              <a:rPr lang="de-DE" sz="1200" b="1" dirty="0"/>
              <a:t>Konzerne und hinter ihnen stehende Großinvestoren</a:t>
            </a:r>
            <a:r>
              <a:rPr lang="de-DE" sz="1200" dirty="0"/>
              <a:t>, sie können mehr von den Kraftwerken aufstellen. </a:t>
            </a:r>
            <a:endParaRPr lang="de-DE" sz="1200" dirty="0" smtClean="0"/>
          </a:p>
          <a:p>
            <a:pPr>
              <a:tabLst>
                <a:tab pos="182563" algn="l"/>
              </a:tabLst>
            </a:pPr>
            <a:r>
              <a:rPr lang="de-DE" sz="1200" b="1" dirty="0"/>
              <a:t>	</a:t>
            </a:r>
            <a:r>
              <a:rPr lang="de-DE" sz="1200" b="1" dirty="0" smtClean="0"/>
              <a:t>Besonders </a:t>
            </a:r>
            <a:r>
              <a:rPr lang="de-DE" sz="1200" b="1" dirty="0"/>
              <a:t>die sogenannten Projektierer, die an jeder einzelnen Windkraftanlage verdienen</a:t>
            </a:r>
            <a:r>
              <a:rPr lang="de-DE" sz="1200" dirty="0"/>
              <a:t>, sind erpicht auf die zwei Prozent</a:t>
            </a:r>
            <a:r>
              <a:rPr lang="de-DE" sz="1200" dirty="0" smtClean="0"/>
              <a:t>.</a:t>
            </a:r>
            <a:endParaRPr lang="de-DE" dirty="0"/>
          </a:p>
        </p:txBody>
      </p:sp>
      <p:sp>
        <p:nvSpPr>
          <p:cNvPr id="8" name="Textfeld 7"/>
          <p:cNvSpPr txBox="1"/>
          <p:nvPr/>
        </p:nvSpPr>
        <p:spPr>
          <a:xfrm>
            <a:off x="467544" y="4731990"/>
            <a:ext cx="8784976" cy="784830"/>
          </a:xfrm>
          <a:prstGeom prst="rect">
            <a:avLst/>
          </a:prstGeom>
          <a:noFill/>
        </p:spPr>
        <p:txBody>
          <a:bodyPr wrap="square" lIns="0" rIns="0" rtlCol="0">
            <a:spAutoFit/>
          </a:bodyPr>
          <a:lstStyle/>
          <a:p>
            <a:r>
              <a:rPr lang="de-DE" sz="900" dirty="0"/>
              <a:t>https://</a:t>
            </a:r>
            <a:r>
              <a:rPr lang="de-DE" sz="900" dirty="0" smtClean="0"/>
              <a:t>www.welt.de/wirtschaft/plus239575023/Windkraft-Das-Wind-an-Land-Gesetz-nutzt-der-Energiewende-wenig.html</a:t>
            </a:r>
          </a:p>
          <a:p>
            <a:r>
              <a:rPr lang="de-DE" sz="900" dirty="0"/>
              <a:t>https://bvb-fw.de/news/die-welt-ein-sieg-fuer-die-windkraft-lobby-aber-keiner-fuer-die-energiewende/</a:t>
            </a:r>
          </a:p>
          <a:p>
            <a:endParaRPr lang="de-DE" sz="900" dirty="0" smtClean="0"/>
          </a:p>
          <a:p>
            <a:endParaRPr lang="de-DE" sz="900" dirty="0"/>
          </a:p>
          <a:p>
            <a:endParaRPr lang="de-DE" sz="900" dirty="0"/>
          </a:p>
        </p:txBody>
      </p:sp>
      <p:sp>
        <p:nvSpPr>
          <p:cNvPr id="10" name="Textfeld 9"/>
          <p:cNvSpPr txBox="1"/>
          <p:nvPr/>
        </p:nvSpPr>
        <p:spPr>
          <a:xfrm>
            <a:off x="467544" y="411510"/>
            <a:ext cx="2736304" cy="369332"/>
          </a:xfrm>
          <a:prstGeom prst="rect">
            <a:avLst/>
          </a:prstGeom>
          <a:noFill/>
        </p:spPr>
        <p:txBody>
          <a:bodyPr wrap="square" lIns="0" rIns="0" rtlCol="0">
            <a:spAutoFit/>
          </a:bodyPr>
          <a:lstStyle/>
          <a:p>
            <a:r>
              <a:rPr lang="de-DE" sz="900" b="1" dirty="0" smtClean="0">
                <a:solidFill>
                  <a:schemeClr val="accent3">
                    <a:lumMod val="75000"/>
                  </a:schemeClr>
                </a:solidFill>
              </a:rPr>
              <a:t>Von Axel </a:t>
            </a:r>
            <a:r>
              <a:rPr lang="de-DE" sz="900" b="1" dirty="0" err="1" smtClean="0">
                <a:solidFill>
                  <a:schemeClr val="accent3">
                    <a:lumMod val="75000"/>
                  </a:schemeClr>
                </a:solidFill>
              </a:rPr>
              <a:t>Bojanowski</a:t>
            </a:r>
            <a:r>
              <a:rPr lang="de-DE" sz="900" b="1" dirty="0" smtClean="0">
                <a:solidFill>
                  <a:schemeClr val="accent3">
                    <a:lumMod val="75000"/>
                  </a:schemeClr>
                </a:solidFill>
              </a:rPr>
              <a:t> Chefreporter </a:t>
            </a:r>
            <a:r>
              <a:rPr lang="de-DE" sz="900" b="1" dirty="0">
                <a:solidFill>
                  <a:schemeClr val="accent3">
                    <a:lumMod val="75000"/>
                  </a:schemeClr>
                </a:solidFill>
              </a:rPr>
              <a:t>Wissenschaft</a:t>
            </a:r>
          </a:p>
          <a:p>
            <a:endParaRPr lang="de-DE" sz="900" dirty="0"/>
          </a:p>
        </p:txBody>
      </p:sp>
    </p:spTree>
    <p:extLst>
      <p:ext uri="{BB962C8B-B14F-4D97-AF65-F5344CB8AC3E}">
        <p14:creationId xmlns:p14="http://schemas.microsoft.com/office/powerpoint/2010/main" val="59994429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8586" t="25793" r="27152" b="12568"/>
          <a:stretch/>
        </p:blipFill>
        <p:spPr bwMode="auto">
          <a:xfrm>
            <a:off x="179512" y="1160155"/>
            <a:ext cx="3419063" cy="2678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2915816" y="4803180"/>
            <a:ext cx="5760640" cy="230832"/>
          </a:xfrm>
          <a:prstGeom prst="rect">
            <a:avLst/>
          </a:prstGeom>
          <a:noFill/>
        </p:spPr>
        <p:txBody>
          <a:bodyPr wrap="square" rtlCol="0">
            <a:spAutoFit/>
          </a:bodyPr>
          <a:lstStyle/>
          <a:p>
            <a:r>
              <a:rPr lang="de-DE" sz="900" dirty="0" smtClean="0"/>
              <a:t>https://www.bundestag.de/resource/blob/407832/8932ca9ec8378d1206e89e0bbe3e918f/WD-3-402-06-pdf-data.pdf</a:t>
            </a:r>
            <a:endParaRPr lang="de-DE" sz="900" dirty="0"/>
          </a:p>
        </p:txBody>
      </p:sp>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1537" t="21639" r="25000" b="17705"/>
          <a:stretch/>
        </p:blipFill>
        <p:spPr bwMode="auto">
          <a:xfrm>
            <a:off x="3694912" y="419403"/>
            <a:ext cx="5493692" cy="4312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1"/>
          <p:cNvSpPr>
            <a:spLocks noGrp="1"/>
          </p:cNvSpPr>
          <p:nvPr>
            <p:ph type="title"/>
          </p:nvPr>
        </p:nvSpPr>
        <p:spPr>
          <a:xfrm>
            <a:off x="457200" y="51470"/>
            <a:ext cx="8229600" cy="565571"/>
          </a:xfrm>
        </p:spPr>
        <p:txBody>
          <a:bodyPr>
            <a:normAutofit/>
          </a:bodyPr>
          <a:lstStyle/>
          <a:p>
            <a:r>
              <a:rPr lang="de-DE" sz="2800" b="1" dirty="0" smtClean="0"/>
              <a:t>Wissenschaftliche Dienste Deutscher Bundestag</a:t>
            </a:r>
            <a:endParaRPr lang="de-DE" sz="2800" b="1" dirty="0"/>
          </a:p>
        </p:txBody>
      </p:sp>
      <p:cxnSp>
        <p:nvCxnSpPr>
          <p:cNvPr id="8" name="Gerade Verbindung 7"/>
          <p:cNvCxnSpPr/>
          <p:nvPr/>
        </p:nvCxnSpPr>
        <p:spPr>
          <a:xfrm>
            <a:off x="539552" y="699542"/>
            <a:ext cx="8136904"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76251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313" t="20444" r="27937" b="14112"/>
          <a:stretch/>
        </p:blipFill>
        <p:spPr bwMode="auto">
          <a:xfrm>
            <a:off x="2117213" y="798252"/>
            <a:ext cx="4543019" cy="4005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Gerade Verbindung 4"/>
          <p:cNvCxnSpPr/>
          <p:nvPr/>
        </p:nvCxnSpPr>
        <p:spPr>
          <a:xfrm>
            <a:off x="539552" y="545033"/>
            <a:ext cx="806489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0" y="51470"/>
            <a:ext cx="9144000" cy="400110"/>
          </a:xfrm>
          <a:prstGeom prst="rect">
            <a:avLst/>
          </a:prstGeom>
        </p:spPr>
        <p:txBody>
          <a:bodyPr wrap="square">
            <a:spAutoFit/>
          </a:bodyPr>
          <a:lstStyle/>
          <a:p>
            <a:pPr algn="ctr"/>
            <a:r>
              <a:rPr lang="de-DE" sz="2000" b="1" dirty="0" smtClean="0"/>
              <a:t>Installierte Leistung  der Windkraftanlagen im Landkreis Stendal (kW/km²)</a:t>
            </a:r>
            <a:endParaRPr lang="de-DE" sz="2000" b="1" dirty="0"/>
          </a:p>
        </p:txBody>
      </p:sp>
      <p:sp>
        <p:nvSpPr>
          <p:cNvPr id="7" name="Textfeld 6"/>
          <p:cNvSpPr txBox="1"/>
          <p:nvPr/>
        </p:nvSpPr>
        <p:spPr>
          <a:xfrm>
            <a:off x="179512" y="4861198"/>
            <a:ext cx="8784976" cy="230832"/>
          </a:xfrm>
          <a:prstGeom prst="rect">
            <a:avLst/>
          </a:prstGeom>
          <a:noFill/>
        </p:spPr>
        <p:txBody>
          <a:bodyPr wrap="square" lIns="0" rIns="0" rtlCol="0">
            <a:spAutoFit/>
          </a:bodyPr>
          <a:lstStyle/>
          <a:p>
            <a:pPr algn="r"/>
            <a:r>
              <a:rPr lang="de-DE" sz="900" dirty="0"/>
              <a:t>https://www.mdr.de/nachrichten/deutschland/erneuerbare-energie-windkraft-photovoltaik-ausbau-landkreise-100.html</a:t>
            </a:r>
          </a:p>
        </p:txBody>
      </p:sp>
    </p:spTree>
    <p:extLst>
      <p:ext uri="{BB962C8B-B14F-4D97-AF65-F5344CB8AC3E}">
        <p14:creationId xmlns:p14="http://schemas.microsoft.com/office/powerpoint/2010/main" val="20641601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457200" y="133971"/>
            <a:ext cx="7499176" cy="49356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de-DE" sz="2000" b="1" dirty="0"/>
          </a:p>
        </p:txBody>
      </p:sp>
      <p:cxnSp>
        <p:nvCxnSpPr>
          <p:cNvPr id="3" name="Gerade Verbindung 2"/>
          <p:cNvCxnSpPr/>
          <p:nvPr/>
        </p:nvCxnSpPr>
        <p:spPr>
          <a:xfrm>
            <a:off x="539552" y="545033"/>
            <a:ext cx="806489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hteck 3"/>
          <p:cNvSpPr/>
          <p:nvPr/>
        </p:nvSpPr>
        <p:spPr>
          <a:xfrm>
            <a:off x="323528" y="627534"/>
            <a:ext cx="8507288" cy="3908762"/>
          </a:xfrm>
          <a:prstGeom prst="rect">
            <a:avLst/>
          </a:prstGeom>
        </p:spPr>
        <p:txBody>
          <a:bodyPr wrap="square">
            <a:spAutoFit/>
          </a:bodyPr>
          <a:lstStyle/>
          <a:p>
            <a:pPr marL="182563" indent="-182563">
              <a:buFont typeface="Arial" panose="020B0604020202020204" pitchFamily="34" charset="0"/>
              <a:buChar char="•"/>
            </a:pPr>
            <a:r>
              <a:rPr lang="de-DE" sz="1200" dirty="0"/>
              <a:t>e</a:t>
            </a:r>
            <a:r>
              <a:rPr lang="de-DE" sz="1200" dirty="0" smtClean="0"/>
              <a:t>inerseits werden große Hoffnungen in Windkraftausbau gesetzt</a:t>
            </a:r>
          </a:p>
          <a:p>
            <a:pPr marL="182563" indent="-182563">
              <a:buFont typeface="Arial" panose="020B0604020202020204" pitchFamily="34" charset="0"/>
              <a:buChar char="•"/>
            </a:pPr>
            <a:r>
              <a:rPr lang="de-DE" sz="1200" dirty="0"/>
              <a:t>a</a:t>
            </a:r>
            <a:r>
              <a:rPr lang="de-DE" sz="1200" dirty="0" smtClean="0"/>
              <a:t>ndererseits laufen für viele ältere Anlagen die Subventionen nach EEG aus -&gt; die Anlagen werden damit unrentabel </a:t>
            </a:r>
          </a:p>
          <a:p>
            <a:pPr marL="182563" indent="-182563">
              <a:buFont typeface="Arial" panose="020B0604020202020204" pitchFamily="34" charset="0"/>
              <a:buChar char="•"/>
            </a:pPr>
            <a:r>
              <a:rPr lang="de-DE" sz="1200" dirty="0" smtClean="0"/>
              <a:t> -&gt; unabhängig von Funktionstüchtigkeit werden sie außer Betrieb genommen</a:t>
            </a:r>
          </a:p>
          <a:p>
            <a:pPr marL="182563" indent="-182563">
              <a:buFont typeface="Arial" panose="020B0604020202020204" pitchFamily="34" charset="0"/>
              <a:buChar char="•"/>
            </a:pPr>
            <a:endParaRPr lang="de-DE" sz="800" dirty="0" smtClean="0"/>
          </a:p>
          <a:p>
            <a:r>
              <a:rPr lang="de-DE" sz="1200" dirty="0"/>
              <a:t>d</a:t>
            </a:r>
            <a:r>
              <a:rPr lang="de-DE" sz="1200" dirty="0" smtClean="0"/>
              <a:t>er massenhafte Anlagenabriss stellt die Branche vor eine enorme Herausforderung</a:t>
            </a:r>
            <a:endParaRPr lang="de-DE" sz="1200" dirty="0"/>
          </a:p>
          <a:p>
            <a:pPr marL="182563" indent="-182563">
              <a:buFont typeface="Arial" panose="020B0604020202020204" pitchFamily="34" charset="0"/>
              <a:buChar char="•"/>
            </a:pPr>
            <a:r>
              <a:rPr lang="de-DE" sz="1200" dirty="0" smtClean="0"/>
              <a:t>Umweltbundesamt „zudem verdeutlicht die Studie, dass die Rückstellungsleistungen, welche … erbracht werden, voraussichtlich nicht die vollen Kosten des Rückbaus und Recyclings decken werden“</a:t>
            </a:r>
          </a:p>
          <a:p>
            <a:pPr marL="182563" indent="-182563">
              <a:buFont typeface="Arial" panose="020B0604020202020204" pitchFamily="34" charset="0"/>
              <a:buChar char="•"/>
            </a:pPr>
            <a:endParaRPr lang="de-DE" sz="1200" dirty="0"/>
          </a:p>
          <a:p>
            <a:r>
              <a:rPr lang="de-DE" sz="1200" dirty="0" smtClean="0"/>
              <a:t>Was übrig bleibt, zeigt die </a:t>
            </a:r>
            <a:r>
              <a:rPr lang="de-DE" sz="1200" b="1" dirty="0" smtClean="0"/>
              <a:t>Abfallprognose der Studie des Umweltbundesamtes</a:t>
            </a:r>
            <a:r>
              <a:rPr lang="de-DE" sz="1200" dirty="0" smtClean="0"/>
              <a:t>:</a:t>
            </a:r>
          </a:p>
          <a:p>
            <a:pPr marL="182563" indent="-182563">
              <a:buFont typeface="Arial" panose="020B0604020202020204" pitchFamily="34" charset="0"/>
              <a:buChar char="•"/>
            </a:pPr>
            <a:r>
              <a:rPr lang="de-DE" sz="1200" dirty="0" smtClean="0"/>
              <a:t>beim </a:t>
            </a:r>
            <a:r>
              <a:rPr lang="de-DE" sz="1200" dirty="0"/>
              <a:t>Rückbau wird Windrad in seine Einzelteile zerlegt </a:t>
            </a:r>
            <a:r>
              <a:rPr lang="de-DE" sz="1200" dirty="0" smtClean="0"/>
              <a:t>(&gt; 80 % sind Beton aus Türmen + Fundamenten)</a:t>
            </a:r>
          </a:p>
          <a:p>
            <a:pPr marL="182563" indent="-182563">
              <a:buFont typeface="Arial" panose="020B0604020202020204" pitchFamily="34" charset="0"/>
              <a:buChar char="•"/>
            </a:pPr>
            <a:r>
              <a:rPr lang="de-DE" sz="1200" dirty="0"/>
              <a:t>i</a:t>
            </a:r>
            <a:r>
              <a:rPr lang="de-DE" sz="1200" dirty="0" smtClean="0"/>
              <a:t>m </a:t>
            </a:r>
            <a:r>
              <a:rPr lang="de-DE" sz="1200" b="1" dirty="0" smtClean="0"/>
              <a:t>Jahr 2021 </a:t>
            </a:r>
            <a:r>
              <a:rPr lang="de-DE" sz="1200" dirty="0" smtClean="0"/>
              <a:t>sollen es mehr als </a:t>
            </a:r>
            <a:r>
              <a:rPr lang="de-DE" sz="1200" b="1" dirty="0" smtClean="0"/>
              <a:t>3 Millionen Tonnen </a:t>
            </a:r>
            <a:r>
              <a:rPr lang="de-DE" sz="1200" b="1" dirty="0" err="1" smtClean="0"/>
              <a:t>Altbeton</a:t>
            </a:r>
            <a:r>
              <a:rPr lang="de-DE" sz="1200" b="1" dirty="0" smtClean="0"/>
              <a:t> </a:t>
            </a:r>
            <a:r>
              <a:rPr lang="de-DE" sz="1200" dirty="0" smtClean="0"/>
              <a:t>sein (das </a:t>
            </a:r>
            <a:r>
              <a:rPr lang="de-DE" sz="1200" b="1" dirty="0" smtClean="0"/>
              <a:t>30-fache Gewicht der Golden Gate Bridge</a:t>
            </a:r>
            <a:r>
              <a:rPr lang="de-DE" sz="1200" dirty="0" smtClean="0"/>
              <a:t>)</a:t>
            </a:r>
          </a:p>
          <a:p>
            <a:pPr marL="182563" indent="-182563">
              <a:buFont typeface="Arial" panose="020B0604020202020204" pitchFamily="34" charset="0"/>
              <a:buChar char="•"/>
            </a:pPr>
            <a:r>
              <a:rPr lang="de-DE" sz="1200" dirty="0"/>
              <a:t>h</a:t>
            </a:r>
            <a:r>
              <a:rPr lang="de-DE" sz="1200" dirty="0" smtClean="0"/>
              <a:t>inzu kommen Hunderttausende Tonnen Stahl, Metalle, seltene Erden, Elektroschrott, Altbatterien, Verbundstoffe sowie als teils gefährlich eingestufte Schmiermittel, Altöle und Isoliergase</a:t>
            </a:r>
          </a:p>
          <a:p>
            <a:pPr marL="182563" indent="-182563">
              <a:buFont typeface="Arial" panose="020B0604020202020204" pitchFamily="34" charset="0"/>
              <a:buChar char="•"/>
            </a:pPr>
            <a:r>
              <a:rPr lang="de-DE" sz="1200" dirty="0"/>
              <a:t>k</a:t>
            </a:r>
            <a:r>
              <a:rPr lang="de-DE" sz="1200" dirty="0" smtClean="0"/>
              <a:t>ostendeckendes Recycling gibt es nur für Metalle</a:t>
            </a:r>
          </a:p>
          <a:p>
            <a:pPr marL="182563" indent="-182563">
              <a:buFont typeface="Arial" panose="020B0604020202020204" pitchFamily="34" charset="0"/>
              <a:buChar char="•"/>
            </a:pPr>
            <a:endParaRPr lang="de-DE" sz="1200" dirty="0" smtClean="0"/>
          </a:p>
          <a:p>
            <a:r>
              <a:rPr lang="de-DE" sz="1200" b="1" dirty="0" smtClean="0"/>
              <a:t>problematisch ist insbesondere Recycling der Rotorblätter</a:t>
            </a:r>
            <a:r>
              <a:rPr lang="de-DE" sz="1200" dirty="0" smtClean="0"/>
              <a:t> </a:t>
            </a:r>
          </a:p>
          <a:p>
            <a:r>
              <a:rPr lang="de-DE" sz="1200" dirty="0" smtClean="0"/>
              <a:t>(bestehen größtenteils aus extrem hartem </a:t>
            </a:r>
            <a:r>
              <a:rPr lang="de-DE" sz="1200" b="1" dirty="0" smtClean="0"/>
              <a:t>glasfaser-verstärktem Kunststoff </a:t>
            </a:r>
            <a:r>
              <a:rPr lang="de-DE" sz="1200" dirty="0" smtClean="0"/>
              <a:t>(GFK) und </a:t>
            </a:r>
            <a:r>
              <a:rPr lang="de-DE" sz="1200" b="1" dirty="0" err="1" smtClean="0"/>
              <a:t>carbonverstärktem</a:t>
            </a:r>
            <a:r>
              <a:rPr lang="de-DE" sz="1200" b="1" dirty="0" smtClean="0"/>
              <a:t> Kunststoff </a:t>
            </a:r>
            <a:r>
              <a:rPr lang="de-DE" sz="1200" dirty="0" smtClean="0"/>
              <a:t>(CFK)</a:t>
            </a:r>
          </a:p>
          <a:p>
            <a:pPr marL="182563" indent="-182563">
              <a:buFont typeface="Arial" panose="020B0604020202020204" pitchFamily="34" charset="0"/>
              <a:buChar char="•"/>
            </a:pPr>
            <a:r>
              <a:rPr lang="de-DE" sz="1200" dirty="0" smtClean="0"/>
              <a:t>2021 sollen es etwa 50.000 Tonnen Altmaterial sein; Menge soll </a:t>
            </a:r>
            <a:r>
              <a:rPr lang="de-DE" sz="1200" b="1" dirty="0" smtClean="0"/>
              <a:t>in 20 J. um mehr als 650.000 Tonnen</a:t>
            </a:r>
            <a:r>
              <a:rPr lang="de-DE" sz="1200" dirty="0" smtClean="0"/>
              <a:t> wachsen</a:t>
            </a:r>
          </a:p>
          <a:p>
            <a:pPr marL="182563" indent="-182563">
              <a:buFont typeface="Arial" panose="020B0604020202020204" pitchFamily="34" charset="0"/>
              <a:buChar char="•"/>
            </a:pPr>
            <a:r>
              <a:rPr lang="de-DE" sz="1200" dirty="0" smtClean="0"/>
              <a:t>Entsorgung der Verbundstoffe auf Deponien ist verboten; </a:t>
            </a:r>
          </a:p>
          <a:p>
            <a:pPr marL="182563" indent="-182563">
              <a:buFont typeface="Arial" panose="020B0604020202020204" pitchFamily="34" charset="0"/>
              <a:buChar char="•"/>
            </a:pPr>
            <a:r>
              <a:rPr lang="de-DE" sz="1200" dirty="0" smtClean="0"/>
              <a:t>für rein „thermische Verwertung“ in normalen Müllverbrennungsanlagen eigenen Verbundstoffe sich nicht </a:t>
            </a:r>
          </a:p>
          <a:p>
            <a:r>
              <a:rPr lang="de-DE" sz="1200" dirty="0"/>
              <a:t> </a:t>
            </a:r>
            <a:r>
              <a:rPr lang="de-DE" sz="1200" dirty="0" smtClean="0"/>
              <a:t>     (schaden Filtern, die Hälfte bleibt als Asche zurück, giftige Reststoffe)</a:t>
            </a:r>
          </a:p>
        </p:txBody>
      </p:sp>
      <p:sp>
        <p:nvSpPr>
          <p:cNvPr id="5" name="Textfeld 4"/>
          <p:cNvSpPr txBox="1"/>
          <p:nvPr/>
        </p:nvSpPr>
        <p:spPr>
          <a:xfrm>
            <a:off x="349696" y="4645174"/>
            <a:ext cx="8830816" cy="230832"/>
          </a:xfrm>
          <a:prstGeom prst="rect">
            <a:avLst/>
          </a:prstGeom>
          <a:noFill/>
        </p:spPr>
        <p:txBody>
          <a:bodyPr wrap="square" lIns="0" rIns="0" rtlCol="0">
            <a:spAutoFit/>
          </a:bodyPr>
          <a:lstStyle/>
          <a:p>
            <a:r>
              <a:rPr lang="de-DE" sz="900" dirty="0"/>
              <a:t>https://www.fachagentur-windenergie.de/fileadmin/files/Newsmeldungen/2019_10_09_texte_117-2019_uba_weacycle_mit_summary_and_abstract_170719_final_v4_pdfua.pdf</a:t>
            </a:r>
            <a:endParaRPr lang="de-DE" sz="900" dirty="0" smtClean="0"/>
          </a:p>
        </p:txBody>
      </p:sp>
      <p:sp>
        <p:nvSpPr>
          <p:cNvPr id="6" name="Rechteck 5"/>
          <p:cNvSpPr/>
          <p:nvPr/>
        </p:nvSpPr>
        <p:spPr>
          <a:xfrm>
            <a:off x="251520" y="4861198"/>
            <a:ext cx="8640960" cy="230832"/>
          </a:xfrm>
          <a:prstGeom prst="rect">
            <a:avLst/>
          </a:prstGeom>
        </p:spPr>
        <p:txBody>
          <a:bodyPr wrap="square">
            <a:spAutoFit/>
          </a:bodyPr>
          <a:lstStyle/>
          <a:p>
            <a:r>
              <a:rPr lang="de-DE" sz="900" dirty="0"/>
              <a:t>https://www.manager-magazin.de/unternehmen/energie/windenergie-das-recycling-problem-der-windrad-anlagen-a-d40526be-8e15-4f3c-a9c3-7b2c2f6e6977</a:t>
            </a:r>
          </a:p>
        </p:txBody>
      </p:sp>
      <p:sp>
        <p:nvSpPr>
          <p:cNvPr id="7" name="Rechteck 6"/>
          <p:cNvSpPr/>
          <p:nvPr/>
        </p:nvSpPr>
        <p:spPr>
          <a:xfrm>
            <a:off x="0" y="51470"/>
            <a:ext cx="9144000" cy="400110"/>
          </a:xfrm>
          <a:prstGeom prst="rect">
            <a:avLst/>
          </a:prstGeom>
        </p:spPr>
        <p:txBody>
          <a:bodyPr wrap="square">
            <a:spAutoFit/>
          </a:bodyPr>
          <a:lstStyle/>
          <a:p>
            <a:pPr algn="ctr"/>
            <a:r>
              <a:rPr lang="de-DE" sz="2000" b="1" dirty="0" smtClean="0"/>
              <a:t>Recycling-Probleme bei Windkraftanlagen</a:t>
            </a:r>
            <a:endParaRPr lang="de-DE" sz="2000" b="1" dirty="0"/>
          </a:p>
        </p:txBody>
      </p:sp>
    </p:spTree>
    <p:extLst>
      <p:ext uri="{BB962C8B-B14F-4D97-AF65-F5344CB8AC3E}">
        <p14:creationId xmlns:p14="http://schemas.microsoft.com/office/powerpoint/2010/main" val="135448279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66" t="27516" r="29183" b="15667"/>
          <a:stretch/>
        </p:blipFill>
        <p:spPr bwMode="auto">
          <a:xfrm>
            <a:off x="2051720" y="987574"/>
            <a:ext cx="5727536" cy="3606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1036380" y="4775036"/>
            <a:ext cx="6120679" cy="230832"/>
          </a:xfrm>
          <a:prstGeom prst="rect">
            <a:avLst/>
          </a:prstGeom>
          <a:noFill/>
        </p:spPr>
        <p:txBody>
          <a:bodyPr wrap="square" rtlCol="0">
            <a:spAutoFit/>
          </a:bodyPr>
          <a:lstStyle/>
          <a:p>
            <a:pPr lvl="0"/>
            <a:r>
              <a:rPr lang="de-DE" sz="900" dirty="0"/>
              <a:t>https://www.fr.de/wirtschaft/energie-energiewende-windkraft-windraeder-lebensdauer-recycling-usa-zr-92705844.html</a:t>
            </a:r>
          </a:p>
        </p:txBody>
      </p:sp>
      <p:cxnSp>
        <p:nvCxnSpPr>
          <p:cNvPr id="4" name="Gerade Verbindung 3"/>
          <p:cNvCxnSpPr/>
          <p:nvPr/>
        </p:nvCxnSpPr>
        <p:spPr>
          <a:xfrm>
            <a:off x="539552" y="545033"/>
            <a:ext cx="8064896"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hteck 4"/>
          <p:cNvSpPr/>
          <p:nvPr/>
        </p:nvSpPr>
        <p:spPr>
          <a:xfrm>
            <a:off x="0" y="51470"/>
            <a:ext cx="9144000" cy="400110"/>
          </a:xfrm>
          <a:prstGeom prst="rect">
            <a:avLst/>
          </a:prstGeom>
        </p:spPr>
        <p:txBody>
          <a:bodyPr wrap="square">
            <a:spAutoFit/>
          </a:bodyPr>
          <a:lstStyle/>
          <a:p>
            <a:pPr algn="ctr"/>
            <a:r>
              <a:rPr lang="de-DE" sz="2000" b="1" dirty="0" smtClean="0"/>
              <a:t>Recycling-Problem: Rotorblätter</a:t>
            </a:r>
            <a:endParaRPr lang="de-DE" sz="2000" b="1" dirty="0"/>
          </a:p>
        </p:txBody>
      </p:sp>
    </p:spTree>
    <p:extLst>
      <p:ext uri="{BB962C8B-B14F-4D97-AF65-F5344CB8AC3E}">
        <p14:creationId xmlns:p14="http://schemas.microsoft.com/office/powerpoint/2010/main" val="48642789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582" t="23935" r="15108" b="8114"/>
          <a:stretch/>
        </p:blipFill>
        <p:spPr bwMode="auto">
          <a:xfrm>
            <a:off x="899592" y="267494"/>
            <a:ext cx="7414344" cy="4210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2915816" y="4717182"/>
            <a:ext cx="5400600" cy="230832"/>
          </a:xfrm>
          <a:prstGeom prst="rect">
            <a:avLst/>
          </a:prstGeom>
          <a:noFill/>
        </p:spPr>
        <p:txBody>
          <a:bodyPr wrap="square" lIns="0" rIns="0" rtlCol="0">
            <a:spAutoFit/>
          </a:bodyPr>
          <a:lstStyle/>
          <a:p>
            <a:pPr algn="r"/>
            <a:r>
              <a:rPr lang="de-DE" sz="900" dirty="0"/>
              <a:t>https://www.dwd.de/DE/presse/pressemitteilungen/DE/2025/20250401_pressemitteilung_klima-pk_news.html</a:t>
            </a:r>
          </a:p>
        </p:txBody>
      </p:sp>
    </p:spTree>
    <p:extLst>
      <p:ext uri="{BB962C8B-B14F-4D97-AF65-F5344CB8AC3E}">
        <p14:creationId xmlns:p14="http://schemas.microsoft.com/office/powerpoint/2010/main" val="8665059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0" y="123478"/>
            <a:ext cx="9144000" cy="461665"/>
          </a:xfrm>
          <a:prstGeom prst="rect">
            <a:avLst/>
          </a:prstGeom>
          <a:noFill/>
        </p:spPr>
        <p:txBody>
          <a:bodyPr wrap="square" rtlCol="0">
            <a:spAutoFit/>
          </a:bodyPr>
          <a:lstStyle/>
          <a:p>
            <a:pPr algn="ctr"/>
            <a:r>
              <a:rPr lang="de-DE" sz="2400" b="1" dirty="0" smtClean="0"/>
              <a:t>Seewind bringt den Regen</a:t>
            </a:r>
            <a:endParaRPr lang="de-DE" sz="2400" b="1" dirty="0"/>
          </a:p>
        </p:txBody>
      </p:sp>
      <p:cxnSp>
        <p:nvCxnSpPr>
          <p:cNvPr id="4" name="Gerade Verbindung 3"/>
          <p:cNvCxnSpPr/>
          <p:nvPr/>
        </p:nvCxnSpPr>
        <p:spPr>
          <a:xfrm>
            <a:off x="467544" y="627534"/>
            <a:ext cx="8208912"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4097"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34303" t="29070" r="20820" b="17595"/>
          <a:stretch/>
        </p:blipFill>
        <p:spPr bwMode="auto">
          <a:xfrm>
            <a:off x="1907704" y="833298"/>
            <a:ext cx="5616624" cy="3754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3059832" y="4717182"/>
            <a:ext cx="4435235" cy="230832"/>
          </a:xfrm>
          <a:prstGeom prst="rect">
            <a:avLst/>
          </a:prstGeom>
          <a:noFill/>
        </p:spPr>
        <p:txBody>
          <a:bodyPr wrap="square" lIns="0" rIns="0" rtlCol="0">
            <a:spAutoFit/>
          </a:bodyPr>
          <a:lstStyle/>
          <a:p>
            <a:pPr algn="r"/>
            <a:r>
              <a:rPr lang="de-DE" sz="900" dirty="0"/>
              <a:t>https://www.wetter-atlas.de/klima/europa.php</a:t>
            </a:r>
          </a:p>
        </p:txBody>
      </p:sp>
    </p:spTree>
    <p:extLst>
      <p:ext uri="{BB962C8B-B14F-4D97-AF65-F5344CB8AC3E}">
        <p14:creationId xmlns:p14="http://schemas.microsoft.com/office/powerpoint/2010/main" val="180042399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hteck 1"/>
          <p:cNvSpPr/>
          <p:nvPr/>
        </p:nvSpPr>
        <p:spPr>
          <a:xfrm>
            <a:off x="107504" y="2831311"/>
            <a:ext cx="4968552" cy="2800767"/>
          </a:xfrm>
          <a:prstGeom prst="rect">
            <a:avLst/>
          </a:prstGeom>
        </p:spPr>
        <p:txBody>
          <a:bodyPr wrap="square">
            <a:spAutoFit/>
          </a:bodyPr>
          <a:lstStyle/>
          <a:p>
            <a:pPr marL="285750" indent="-285750">
              <a:buFont typeface="Arial" panose="020B0604020202020204" pitchFamily="34" charset="0"/>
              <a:buChar char="•"/>
            </a:pPr>
            <a:r>
              <a:rPr lang="de-DE" sz="1600" dirty="0" smtClean="0"/>
              <a:t>Erstellung </a:t>
            </a:r>
            <a:r>
              <a:rPr lang="de-DE" sz="1600" dirty="0" err="1" smtClean="0"/>
              <a:t>Onshore</a:t>
            </a:r>
            <a:r>
              <a:rPr lang="de-DE" sz="1600" dirty="0" smtClean="0"/>
              <a:t> Anlagen: 1400 </a:t>
            </a:r>
            <a:r>
              <a:rPr lang="de-DE" sz="1600" dirty="0"/>
              <a:t>– 2000 </a:t>
            </a:r>
            <a:r>
              <a:rPr lang="de-DE" sz="1600" dirty="0" smtClean="0"/>
              <a:t>EUR/kW </a:t>
            </a:r>
          </a:p>
          <a:p>
            <a:pPr marL="742950" lvl="1" indent="-285750">
              <a:buFont typeface="Wingdings" panose="05000000000000000000" pitchFamily="2" charset="2"/>
              <a:buChar char="Ø"/>
            </a:pPr>
            <a:r>
              <a:rPr lang="de-DE" sz="1600" dirty="0" smtClean="0"/>
              <a:t>hier werden 1500 EUR/kW angenommen</a:t>
            </a:r>
          </a:p>
          <a:p>
            <a:pPr marL="285750" indent="-285750">
              <a:buFont typeface="Arial" panose="020B0604020202020204" pitchFamily="34" charset="0"/>
              <a:buChar char="•"/>
            </a:pPr>
            <a:r>
              <a:rPr lang="de-DE" sz="1600" b="1" dirty="0" smtClean="0"/>
              <a:t>jährliche </a:t>
            </a:r>
            <a:r>
              <a:rPr lang="de-DE" sz="1600" b="1" dirty="0"/>
              <a:t>Betriebskosten von ca. 4,0 </a:t>
            </a:r>
            <a:r>
              <a:rPr lang="de-DE" sz="1600" b="1" dirty="0" smtClean="0"/>
              <a:t>%</a:t>
            </a:r>
          </a:p>
          <a:p>
            <a:pPr marL="285750" indent="-285750">
              <a:buFont typeface="Arial" panose="020B0604020202020204" pitchFamily="34" charset="0"/>
              <a:buChar char="•"/>
            </a:pPr>
            <a:endParaRPr lang="de-DE" sz="1600" dirty="0" smtClean="0"/>
          </a:p>
          <a:p>
            <a:pPr marL="285750" indent="-285750">
              <a:buFont typeface="Arial" panose="020B0604020202020204" pitchFamily="34" charset="0"/>
              <a:buChar char="•"/>
            </a:pPr>
            <a:r>
              <a:rPr lang="de-DE" sz="1600" dirty="0" smtClean="0"/>
              <a:t>5 MW Windrad: 7,5 Millionen Euro</a:t>
            </a:r>
          </a:p>
          <a:p>
            <a:pPr marL="742950" lvl="1" indent="-285750">
              <a:buFont typeface="Wingdings" panose="05000000000000000000" pitchFamily="2" charset="2"/>
              <a:buChar char="Ø"/>
            </a:pPr>
            <a:r>
              <a:rPr lang="de-DE" sz="1400" dirty="0" smtClean="0"/>
              <a:t>1 GW Zubau: 1,5 Milliarden € (offshore das Doppelte)</a:t>
            </a:r>
          </a:p>
          <a:p>
            <a:pPr marL="285750" indent="-285750">
              <a:buFont typeface="Wingdings" panose="05000000000000000000" pitchFamily="2" charset="2"/>
              <a:buChar char="Ø"/>
            </a:pPr>
            <a:r>
              <a:rPr lang="de-DE" sz="1600" b="1" dirty="0" smtClean="0"/>
              <a:t>10 GW Zubau pro Jahr mind. 15 Milliarden € pro Jahr</a:t>
            </a:r>
          </a:p>
          <a:p>
            <a:pPr marL="0" lvl="1">
              <a:tabLst>
                <a:tab pos="449263" algn="l"/>
              </a:tabLst>
            </a:pPr>
            <a:r>
              <a:rPr lang="de-DE" sz="1400" dirty="0" smtClean="0"/>
              <a:t>	(</a:t>
            </a:r>
            <a:r>
              <a:rPr lang="de-DE" sz="1400" dirty="0"/>
              <a:t>offshore das Doppelte)</a:t>
            </a:r>
          </a:p>
          <a:p>
            <a:pPr marL="285750" indent="-285750">
              <a:buFont typeface="Wingdings" panose="05000000000000000000" pitchFamily="2" charset="2"/>
              <a:buChar char="Ø"/>
            </a:pPr>
            <a:endParaRPr lang="de-DE" sz="1600" b="1" dirty="0" smtClean="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p:txBody>
      </p:sp>
      <p:sp>
        <p:nvSpPr>
          <p:cNvPr id="3" name="Textfeld 2"/>
          <p:cNvSpPr txBox="1"/>
          <p:nvPr/>
        </p:nvSpPr>
        <p:spPr>
          <a:xfrm>
            <a:off x="4824536" y="4731990"/>
            <a:ext cx="4319464" cy="507831"/>
          </a:xfrm>
          <a:prstGeom prst="rect">
            <a:avLst/>
          </a:prstGeom>
          <a:noFill/>
        </p:spPr>
        <p:txBody>
          <a:bodyPr wrap="square" lIns="0" rIns="0" rtlCol="0">
            <a:spAutoFit/>
          </a:bodyPr>
          <a:lstStyle/>
          <a:p>
            <a:r>
              <a:rPr lang="de-DE" sz="900" dirty="0">
                <a:solidFill>
                  <a:schemeClr val="tx1">
                    <a:lumMod val="95000"/>
                    <a:lumOff val="5000"/>
                  </a:schemeClr>
                </a:solidFill>
                <a:hlinkClick r:id="rId2"/>
              </a:rPr>
              <a:t>https://</a:t>
            </a:r>
            <a:r>
              <a:rPr lang="de-DE" sz="900" dirty="0" smtClean="0">
                <a:solidFill>
                  <a:schemeClr val="tx1">
                    <a:lumMod val="95000"/>
                    <a:lumOff val="5000"/>
                  </a:schemeClr>
                </a:solidFill>
                <a:hlinkClick r:id="rId2"/>
              </a:rPr>
              <a:t>opus4.kobv.de/opus4-ohm/frontdoor/index/index/docId/849</a:t>
            </a:r>
            <a:r>
              <a:rPr lang="de-DE" sz="900" dirty="0" smtClean="0">
                <a:solidFill>
                  <a:schemeClr val="tx1">
                    <a:lumMod val="95000"/>
                    <a:lumOff val="5000"/>
                  </a:schemeClr>
                </a:solidFill>
              </a:rPr>
              <a:t> Wirtschaftlichkeit </a:t>
            </a:r>
            <a:r>
              <a:rPr lang="de-DE" sz="900" dirty="0">
                <a:solidFill>
                  <a:schemeClr val="tx1">
                    <a:lumMod val="95000"/>
                    <a:lumOff val="5000"/>
                  </a:schemeClr>
                </a:solidFill>
              </a:rPr>
              <a:t>von Windkraftanlagen und Versorgungsanalyse Max </a:t>
            </a:r>
            <a:r>
              <a:rPr lang="de-DE" sz="900" dirty="0" err="1">
                <a:solidFill>
                  <a:schemeClr val="tx1">
                    <a:lumMod val="95000"/>
                    <a:lumOff val="5000"/>
                  </a:schemeClr>
                </a:solidFill>
              </a:rPr>
              <a:t>Bögl</a:t>
            </a:r>
            <a:r>
              <a:rPr lang="de-DE" sz="900" dirty="0">
                <a:solidFill>
                  <a:schemeClr val="tx1">
                    <a:lumMod val="95000"/>
                    <a:lumOff val="5000"/>
                  </a:schemeClr>
                </a:solidFill>
              </a:rPr>
              <a:t> </a:t>
            </a:r>
            <a:r>
              <a:rPr lang="de-DE" sz="900" dirty="0" err="1">
                <a:solidFill>
                  <a:schemeClr val="tx1">
                    <a:lumMod val="95000"/>
                    <a:lumOff val="5000"/>
                  </a:schemeClr>
                </a:solidFill>
              </a:rPr>
              <a:t>Sengenthal</a:t>
            </a:r>
            <a:endParaRPr lang="de-DE" sz="900" dirty="0">
              <a:solidFill>
                <a:schemeClr val="tx1">
                  <a:lumMod val="95000"/>
                  <a:lumOff val="5000"/>
                </a:schemeClr>
              </a:solidFill>
            </a:endParaRPr>
          </a:p>
          <a:p>
            <a:endParaRPr lang="de-DE" sz="900" dirty="0"/>
          </a:p>
        </p:txBody>
      </p:sp>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31437" t="40870" r="26750" b="15445"/>
          <a:stretch/>
        </p:blipFill>
        <p:spPr bwMode="auto">
          <a:xfrm>
            <a:off x="5431522" y="2571750"/>
            <a:ext cx="3675779"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l="26750" t="39872" r="21813" b="19352"/>
          <a:stretch/>
        </p:blipFill>
        <p:spPr bwMode="auto">
          <a:xfrm>
            <a:off x="3131840" y="1"/>
            <a:ext cx="5929696" cy="2644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1"/>
          <p:cNvSpPr txBox="1">
            <a:spLocks/>
          </p:cNvSpPr>
          <p:nvPr/>
        </p:nvSpPr>
        <p:spPr>
          <a:xfrm>
            <a:off x="251520" y="339502"/>
            <a:ext cx="2880320" cy="49356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000" b="1" dirty="0" smtClean="0"/>
              <a:t>Direkte Kosten</a:t>
            </a:r>
          </a:p>
          <a:p>
            <a:r>
              <a:rPr lang="de-DE" sz="2000" b="1" dirty="0" smtClean="0"/>
              <a:t>Windkraftanlagen</a:t>
            </a:r>
            <a:endParaRPr lang="de-DE" sz="2000" b="1" dirty="0"/>
          </a:p>
        </p:txBody>
      </p:sp>
      <p:cxnSp>
        <p:nvCxnSpPr>
          <p:cNvPr id="8" name="Gerade Verbindung 7"/>
          <p:cNvCxnSpPr/>
          <p:nvPr/>
        </p:nvCxnSpPr>
        <p:spPr>
          <a:xfrm>
            <a:off x="336189" y="1131590"/>
            <a:ext cx="2847877" cy="0"/>
          </a:xfrm>
          <a:prstGeom prst="line">
            <a:avLst/>
          </a:prstGeom>
          <a:ln w="508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312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11335</Words>
  <Application>Microsoft Office PowerPoint</Application>
  <PresentationFormat>Bildschirmpräsentation (16:9)</PresentationFormat>
  <Paragraphs>1670</Paragraphs>
  <Slides>126</Slides>
  <Notes>7</Notes>
  <HiddenSlides>28</HiddenSlides>
  <MMClips>0</MMClips>
  <ScaleCrop>false</ScaleCrop>
  <HeadingPairs>
    <vt:vector size="4" baseType="variant">
      <vt:variant>
        <vt:lpstr>Design</vt:lpstr>
      </vt:variant>
      <vt:variant>
        <vt:i4>1</vt:i4>
      </vt:variant>
      <vt:variant>
        <vt:lpstr>Folientitel</vt:lpstr>
      </vt:variant>
      <vt:variant>
        <vt:i4>126</vt:i4>
      </vt:variant>
    </vt:vector>
  </HeadingPairs>
  <TitlesOfParts>
    <vt:vector size="127" baseType="lpstr">
      <vt:lpstr>Larissa</vt:lpstr>
      <vt:lpstr>PowerPoint-Präsentation</vt:lpstr>
      <vt:lpstr>PowerPoint-Präsentation</vt:lpstr>
      <vt:lpstr>PowerPoint-Präsentation</vt:lpstr>
      <vt:lpstr>PowerPoint-Präsentation</vt:lpstr>
      <vt:lpstr>PowerPoint-Präsentation</vt:lpstr>
      <vt:lpstr>PowerPoint-Präsentation</vt:lpstr>
      <vt:lpstr>wo steht Deutschland   Grad der Betroffenheit </vt:lpstr>
      <vt:lpstr>Inhalt</vt:lpstr>
      <vt:lpstr>Inhalt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vt:lpstr>
      <vt:lpstr>PowerPoint-Präsentation</vt:lpstr>
      <vt:lpstr>PowerPoint-Präsentation</vt:lpstr>
      <vt:lpstr>Inhalt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vt:lpstr>
      <vt:lpstr>PowerPoint-Präsentation</vt:lpstr>
      <vt:lpstr>Havarien – eine unterschätze Gefahr</vt:lpstr>
      <vt:lpstr>Havarien – eine unterschätze Gefahr</vt:lpstr>
      <vt:lpstr>PowerPoint-Präsentation</vt:lpstr>
      <vt:lpstr>PowerPoint-Präsentation</vt:lpstr>
      <vt:lpstr>PowerPoint-Präsentation</vt:lpstr>
      <vt:lpstr>PowerPoint-Präsentation</vt:lpstr>
      <vt:lpstr>Inhalt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2,2 % Ziel ist ein Irrweg !</vt:lpstr>
      <vt:lpstr>PowerPoint-Präsentation</vt:lpstr>
      <vt:lpstr>PowerPoint-Präsentation</vt:lpstr>
      <vt:lpstr>Wissenschaftliche Dienste Deutscher Bundestag</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Joerg Moesenthin</dc:creator>
  <cp:lastModifiedBy>konra</cp:lastModifiedBy>
  <cp:revision>644</cp:revision>
  <cp:lastPrinted>2025-04-02T20:59:48Z</cp:lastPrinted>
  <dcterms:created xsi:type="dcterms:W3CDTF">2024-01-02T12:56:54Z</dcterms:created>
  <dcterms:modified xsi:type="dcterms:W3CDTF">2025-09-07T20:24:20Z</dcterms:modified>
</cp:coreProperties>
</file>